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Playfair Displ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Chelsea Market"/>
      <p:regular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Joe Montecalv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5F0E1B-9D80-49A7-9653-FDE4F2A70369}">
  <a:tblStyle styleId="{C65F0E1B-9D80-49A7-9653-FDE4F2A703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PlayfairDisplay-regular.fntdata"/><Relationship Id="rId21" Type="http://schemas.openxmlformats.org/officeDocument/2006/relationships/slide" Target="slides/slide14.xml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Lato-regular.fntdata"/><Relationship Id="rId25" Type="http://schemas.openxmlformats.org/officeDocument/2006/relationships/font" Target="fonts/PlayfairDispl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La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swald-regular.fntdata"/><Relationship Id="rId30" Type="http://schemas.openxmlformats.org/officeDocument/2006/relationships/font" Target="fonts/ChelseaMarket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Oswald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1-12T22:44:08.316">
    <p:pos x="6000" y="0"/>
    <p:text>On this slide you can state the number of landfills in NYC and the size of them.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1-12T22:45:06.166">
    <p:pos x="6000" y="0"/>
    <p:text>You can list causes of the growth of landfills (i.e. more solid waste) and/or refer to an article or video for them to watch which discusses the causes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01-12T22:46:26.255">
    <p:pos x="6000" y="0"/>
    <p:text>What is the current policy to help reduce landfills (i.e. recycling efforts) and what are the advantages and disadvanmtages of this current policy?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01-12T22:47:30.127">
    <p:pos x="6000" y="0"/>
    <p:text>Ask students to try to come up with new policies and suggest some that have been proposed either here or in other urban areas.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018bd3d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d018bd3d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018bd3d9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018bd3d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018bd3d9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d018bd3d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018bd3d9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d018bd3d9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018bd3d9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d018bd3d9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4d06e448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4d06e448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a4d06e448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a4d06e448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a4d06e448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a4d06e448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a4d06e448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a4d06e448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a4d06e448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a4d06e448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a4d06e448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a4d06e448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a4d06e448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a4d06e448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c0ae9803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c0ae980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hyperlink" Target="https://www.dec.ny.gov/chemical/23682.html" TargetMode="External"/><Relationship Id="rId5" Type="http://schemas.openxmlformats.org/officeDocument/2006/relationships/hyperlink" Target="http://dec.ny.gov/chemical/23682.html" TargetMode="External"/><Relationship Id="rId6" Type="http://schemas.openxmlformats.org/officeDocument/2006/relationships/hyperlink" Target="https://www.nyc.gov/site/sustainability/codes/waste.pag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2.xml"/><Relationship Id="rId4" Type="http://schemas.openxmlformats.org/officeDocument/2006/relationships/hyperlink" Target="https://naturalenergyhub.com/environmental-hazards/landfills-structure-causes-effects-facts/" TargetMode="External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3.xml"/><Relationship Id="rId4" Type="http://schemas.openxmlformats.org/officeDocument/2006/relationships/image" Target="../media/image5.png"/><Relationship Id="rId5" Type="http://schemas.openxmlformats.org/officeDocument/2006/relationships/hyperlink" Target="https://www.dec.ny.gov/regulations/54446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4.xml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lippedtips.com/plegal/tips/select.html" TargetMode="External"/><Relationship Id="rId4" Type="http://schemas.openxmlformats.org/officeDocument/2006/relationships/hyperlink" Target="https://flippedtips.com/plegal/tips/gather.html" TargetMode="External"/><Relationship Id="rId5" Type="http://schemas.openxmlformats.org/officeDocument/2006/relationships/hyperlink" Target="https://flippedtips.com/plegal/tips/identify.html" TargetMode="External"/><Relationship Id="rId6" Type="http://schemas.openxmlformats.org/officeDocument/2006/relationships/hyperlink" Target="https://flippedtips.com/plegal/tips/existing.html" TargetMode="External"/><Relationship Id="rId7" Type="http://schemas.openxmlformats.org/officeDocument/2006/relationships/hyperlink" Target="https://flippedtips.com/plegal/tips/solutions.html" TargetMode="External"/><Relationship Id="rId8" Type="http://schemas.openxmlformats.org/officeDocument/2006/relationships/hyperlink" Target="https://flippedtips.com/plegal/tips/bestsol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Growing Landfills in New York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Uncovering the landfill issue in New York State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2461005" y="4442100"/>
            <a:ext cx="42219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Stephanie Parada, P.S. 127Q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2048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</a:t>
            </a:r>
            <a:r>
              <a:rPr lang="en"/>
              <a:t>2</a:t>
            </a:r>
            <a:r>
              <a:rPr lang="en"/>
              <a:t>: </a:t>
            </a:r>
            <a:r>
              <a:rPr lang="en"/>
              <a:t>Gather the Evidence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In New York State alone: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>
                <a:solidFill>
                  <a:schemeClr val="accent1"/>
                </a:solidFill>
              </a:rPr>
              <a:t>There are a total of 25 Municipal Solid Waste (MSW) Landfills, </a:t>
            </a:r>
            <a:r>
              <a:rPr lang="en">
                <a:solidFill>
                  <a:schemeClr val="accent1"/>
                </a:solidFill>
              </a:rPr>
              <a:t>according</a:t>
            </a:r>
            <a:r>
              <a:rPr lang="en">
                <a:solidFill>
                  <a:schemeClr val="accent1"/>
                </a:solidFill>
              </a:rPr>
              <a:t> to the </a:t>
            </a:r>
            <a:r>
              <a:rPr b="1" lang="en" sz="1900" u="sng">
                <a:solidFill>
                  <a:schemeClr val="hlink"/>
                </a:solidFill>
                <a:hlinkClick r:id="rId4"/>
              </a:rPr>
              <a:t>Department of Environmental Conservation</a:t>
            </a:r>
            <a:endParaRPr sz="19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>
                <a:solidFill>
                  <a:schemeClr val="accent1"/>
                </a:solidFill>
              </a:rPr>
              <a:t>Each landfill has a capacity of </a:t>
            </a:r>
            <a:r>
              <a:rPr b="1" lang="en" sz="1900" u="sng">
                <a:solidFill>
                  <a:schemeClr val="hlink"/>
                </a:solidFill>
                <a:hlinkClick r:id="rId5"/>
              </a:rPr>
              <a:t>9 million tons of waste per year.</a:t>
            </a:r>
            <a:r>
              <a:rPr b="1" lang="en" sz="1900">
                <a:solidFill>
                  <a:schemeClr val="accent1"/>
                </a:solidFill>
              </a:rPr>
              <a:t> </a:t>
            </a:r>
            <a:endParaRPr b="1" sz="19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In New York City: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>
                <a:solidFill>
                  <a:schemeClr val="accent1"/>
                </a:solidFill>
              </a:rPr>
              <a:t>According to the </a:t>
            </a:r>
            <a:r>
              <a:rPr b="1" lang="en" sz="1900" u="sng">
                <a:solidFill>
                  <a:schemeClr val="hlink"/>
                </a:solidFill>
                <a:hlinkClick r:id="rId6"/>
              </a:rPr>
              <a:t>NYC Mayor’s Office of Climate &amp; Environmental Justice</a:t>
            </a:r>
            <a:r>
              <a:rPr lang="en">
                <a:solidFill>
                  <a:schemeClr val="accent1"/>
                </a:solidFill>
              </a:rPr>
              <a:t>, NYC produces nearly 14 million tons of garbage annually. 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1781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Step3: Identify the Causes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804250"/>
            <a:ext cx="4898400" cy="37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There are several </a:t>
            </a:r>
            <a:r>
              <a:rPr lang="en">
                <a:solidFill>
                  <a:schemeClr val="accent1"/>
                </a:solidFill>
              </a:rPr>
              <a:t>factors</a:t>
            </a:r>
            <a:r>
              <a:rPr lang="en">
                <a:solidFill>
                  <a:schemeClr val="accent1"/>
                </a:solidFill>
              </a:rPr>
              <a:t> that lead to the growth of landfills: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>
                <a:solidFill>
                  <a:schemeClr val="accent1"/>
                </a:solidFill>
              </a:rPr>
              <a:t>As the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population of people grow</a:t>
            </a:r>
            <a:r>
              <a:rPr lang="en">
                <a:solidFill>
                  <a:schemeClr val="accent1"/>
                </a:solidFill>
              </a:rPr>
              <a:t>, so does the amount of garbage that is produced.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>
                <a:solidFill>
                  <a:schemeClr val="accent1"/>
                </a:solidFill>
              </a:rPr>
              <a:t>Similarly, if the number of people within society increases, so does our food supply. </a:t>
            </a:r>
            <a:r>
              <a:rPr lang="en">
                <a:solidFill>
                  <a:schemeClr val="accent1"/>
                </a:solidFill>
              </a:rPr>
              <a:t>Agricultural</a:t>
            </a:r>
            <a:r>
              <a:rPr lang="en">
                <a:solidFill>
                  <a:schemeClr val="accent1"/>
                </a:solidFill>
              </a:rPr>
              <a:t> waste makes up a large percentage of solid wastes in landfills.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8250" y="1918825"/>
            <a:ext cx="4031950" cy="295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 rotWithShape="1">
          <a:blip r:embed="rId4">
            <a:alphaModFix/>
          </a:blip>
          <a:srcRect b="0" l="9217" r="10564" t="0"/>
          <a:stretch/>
        </p:blipFill>
        <p:spPr>
          <a:xfrm>
            <a:off x="6871625" y="0"/>
            <a:ext cx="2274451" cy="27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1648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Step4:  Examine an Existing Policy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790925"/>
            <a:ext cx="671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These are the current New York State policy on Landfills: 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>
                <a:solidFill>
                  <a:schemeClr val="accent1"/>
                </a:solidFill>
              </a:rPr>
              <a:t> </a:t>
            </a:r>
            <a:r>
              <a:rPr b="1" lang="en" sz="2300" u="sng">
                <a:solidFill>
                  <a:srgbClr val="2E7B39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Policy</a:t>
            </a:r>
            <a:r>
              <a:rPr b="1" lang="en" sz="2300">
                <a:solidFill>
                  <a:srgbClr val="2E7B39"/>
                </a:solidFill>
                <a:highlight>
                  <a:srgbClr val="FFFFFF"/>
                </a:highlight>
              </a:rPr>
              <a:t> </a:t>
            </a:r>
            <a:r>
              <a:rPr lang="en" sz="2300">
                <a:solidFill>
                  <a:srgbClr val="2E7B39"/>
                </a:solidFill>
                <a:highlight>
                  <a:srgbClr val="FFFFFF"/>
                </a:highlight>
              </a:rPr>
              <a:t>DMM-SW-09-01 Solid Waste Management Facility Permitting: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Improve the use of reusing plastic materials, as well as reduce the amount of waste produced within the state.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Advantage: Greater regulations and the consequence of fines  have been implemented in order to get people to recycle.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Disadvantage: Government officials cannot enforce the amount of garbage people decide to produce. 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8225" y="106600"/>
            <a:ext cx="1894075" cy="22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Develop New Policy Solutions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715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accent1"/>
                </a:solidFill>
              </a:rPr>
              <a:t>Let’s determine our own policy!</a:t>
            </a:r>
            <a:r>
              <a:rPr lang="en" sz="1900">
                <a:solidFill>
                  <a:schemeClr val="accent1"/>
                </a:solidFill>
              </a:rPr>
              <a:t> </a:t>
            </a:r>
            <a:endParaRPr sz="1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</a:rPr>
              <a:t>Essential question: What can you do to encourage </a:t>
            </a:r>
            <a:r>
              <a:rPr lang="en" sz="1900">
                <a:solidFill>
                  <a:schemeClr val="accent1"/>
                </a:solidFill>
              </a:rPr>
              <a:t>people</a:t>
            </a:r>
            <a:r>
              <a:rPr lang="en" sz="1900">
                <a:solidFill>
                  <a:schemeClr val="accent1"/>
                </a:solidFill>
              </a:rPr>
              <a:t> to reduce their waste and recycle materials?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Spread the public information about the quantity of garbage  contained in our state landfills. This can be shared during morning announcements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Bring awareness to your classroom by making your own plastic waste bin. Not all classrooms have one! 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Teach your friends how to s</a:t>
            </a:r>
            <a:r>
              <a:rPr lang="en" sz="1900">
                <a:solidFill>
                  <a:schemeClr val="accent1"/>
                </a:solidFill>
              </a:rPr>
              <a:t>eparate</a:t>
            </a:r>
            <a:r>
              <a:rPr lang="en" sz="1900">
                <a:solidFill>
                  <a:schemeClr val="accent1"/>
                </a:solidFill>
              </a:rPr>
              <a:t> the </a:t>
            </a:r>
            <a:r>
              <a:rPr lang="en" sz="1900">
                <a:solidFill>
                  <a:schemeClr val="accent1"/>
                </a:solidFill>
              </a:rPr>
              <a:t>trash , make it a challenge!</a:t>
            </a:r>
            <a:endParaRPr sz="1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6"/>
          <p:cNvGraphicFramePr/>
          <p:nvPr/>
        </p:nvGraphicFramePr>
        <p:xfrm>
          <a:off x="421300" y="6260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{C65F0E1B-9D80-49A7-9653-FDE4F2A70369}</a:tableStyleId>
              </a:tblPr>
              <a:tblGrid>
                <a:gridCol w="707125"/>
                <a:gridCol w="1085575"/>
                <a:gridCol w="1788200"/>
                <a:gridCol w="2179800"/>
                <a:gridCol w="2540700"/>
              </a:tblGrid>
              <a:tr h="38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FEASIBILITY</a:t>
                      </a:r>
                      <a:endParaRPr b="1" sz="15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9825"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38761D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HIGH</a:t>
                      </a:r>
                      <a:endParaRPr b="1" u="sng">
                        <a:solidFill>
                          <a:srgbClr val="38761D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FF9900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MEDIUM</a:t>
                      </a:r>
                      <a:endParaRPr b="1" u="sng">
                        <a:solidFill>
                          <a:srgbClr val="FF9900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FF0000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LOW</a:t>
                      </a:r>
                      <a:endParaRPr b="1" u="sng">
                        <a:solidFill>
                          <a:srgbClr val="FF0000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0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38761D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HIGH</a:t>
                      </a:r>
                      <a:endParaRPr b="1" u="sng">
                        <a:solidFill>
                          <a:srgbClr val="38761D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Teach your friends how to separate the trash , make it a challenge amongst your class!</a:t>
                      </a:r>
                      <a:endParaRPr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FF9900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MEDIUM</a:t>
                      </a:r>
                      <a:endParaRPr b="1" u="sng">
                        <a:solidFill>
                          <a:srgbClr val="FF9900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ring awareness to your classroom by making your own plastic waste bin. Not all classrooms have one! 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3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FF0000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LOW</a:t>
                      </a:r>
                      <a:endParaRPr b="1" u="sng">
                        <a:solidFill>
                          <a:srgbClr val="FF0000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Spread the public information about the quantity of garbage  contained in our state landfills. This can be shared during morning announcements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B1B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p26"/>
          <p:cNvSpPr txBox="1"/>
          <p:nvPr>
            <p:ph type="title"/>
          </p:nvPr>
        </p:nvSpPr>
        <p:spPr>
          <a:xfrm>
            <a:off x="623400" y="0"/>
            <a:ext cx="85206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Select the Best Policy Solution</a:t>
            </a:r>
            <a:endParaRPr/>
          </a:p>
        </p:txBody>
      </p:sp>
      <p:sp>
        <p:nvSpPr>
          <p:cNvPr id="149" name="Google Shape;149;p26"/>
          <p:cNvSpPr/>
          <p:nvPr/>
        </p:nvSpPr>
        <p:spPr>
          <a:xfrm rot="5400000">
            <a:off x="-399176" y="2850301"/>
            <a:ext cx="2328453" cy="283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EFFECTIVENESS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now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597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 you recycle all plastic materials? Is </a:t>
            </a:r>
            <a:r>
              <a:rPr lang="en" sz="4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your</a:t>
            </a:r>
            <a:r>
              <a:rPr lang="en" sz="4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entire family conscious of the amount of trash produced in your home?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18854" l="26377" r="21687" t="7610"/>
          <a:stretch/>
        </p:blipFill>
        <p:spPr>
          <a:xfrm>
            <a:off x="6285000" y="1152475"/>
            <a:ext cx="2726300" cy="25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Question/Class Observation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can we do to minimize the amount of waste in landfills?</a:t>
            </a:r>
            <a:endParaRPr sz="41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Agenda</a:t>
            </a:r>
            <a:endParaRPr sz="2980"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766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layfair Display"/>
              <a:buChar char="-"/>
            </a:pPr>
            <a:r>
              <a:rPr lang="en" sz="2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 Now</a:t>
            </a:r>
            <a:endParaRPr sz="2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layfair Display"/>
              <a:buChar char="-"/>
            </a:pPr>
            <a:r>
              <a:rPr lang="en" sz="2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Guiding Question</a:t>
            </a:r>
            <a:endParaRPr sz="2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layfair Display"/>
              <a:buChar char="-"/>
            </a:pPr>
            <a:r>
              <a:rPr lang="en" sz="2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Agenda</a:t>
            </a:r>
            <a:endParaRPr sz="2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layfair Display"/>
              <a:buChar char="-"/>
            </a:pPr>
            <a:r>
              <a:rPr lang="en" sz="2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Review PPA</a:t>
            </a:r>
            <a:endParaRPr sz="2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layfair Display"/>
              <a:buChar char="-"/>
            </a:pPr>
            <a:r>
              <a:rPr lang="en" sz="2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Slides/Class Conversation</a:t>
            </a:r>
            <a:endParaRPr sz="2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layfair Display"/>
              <a:buChar char="-"/>
            </a:pPr>
            <a:r>
              <a:rPr lang="en" sz="2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Independent work </a:t>
            </a:r>
            <a:endParaRPr sz="2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layfair Display"/>
              <a:buChar char="-"/>
            </a:pPr>
            <a:r>
              <a:rPr lang="en" sz="2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Exit ticket</a:t>
            </a:r>
            <a:endParaRPr sz="2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175" y="640488"/>
            <a:ext cx="3862525" cy="38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000000"/>
                </a:solidFill>
                <a:highlight>
                  <a:srgbClr val="CFE2F3"/>
                </a:highlight>
                <a:latin typeface="Oswald"/>
                <a:ea typeface="Oswald"/>
                <a:cs typeface="Oswald"/>
                <a:sym typeface="Oswald"/>
              </a:rPr>
              <a:t>Public Policy Analyst- Steps to solve the issue</a:t>
            </a:r>
            <a:endParaRPr b="0" sz="3000">
              <a:solidFill>
                <a:srgbClr val="000000"/>
              </a:solidFill>
              <a:highlight>
                <a:srgbClr val="CFE2F3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PPA is steps we can use to solve the issue. If we check off all the steps in the PPA, we will be closer to solving a problem than when we started!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403" y="1891125"/>
            <a:ext cx="4361201" cy="30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000000"/>
                </a:solidFill>
                <a:highlight>
                  <a:srgbClr val="CFE2F3"/>
                </a:highlight>
                <a:latin typeface="Oswald"/>
                <a:ea typeface="Oswald"/>
                <a:cs typeface="Oswald"/>
                <a:sym typeface="Oswald"/>
              </a:rPr>
              <a:t>PPA Steps</a:t>
            </a:r>
            <a:endParaRPr b="0" sz="3000">
              <a:solidFill>
                <a:srgbClr val="000000"/>
              </a:solidFill>
              <a:highlight>
                <a:srgbClr val="CFE2F3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AutoNum type="arabicPeriod"/>
            </a:pPr>
            <a:r>
              <a:rPr lang="en" sz="28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is the problem?</a:t>
            </a:r>
            <a:endParaRPr sz="2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AutoNum type="arabicPeriod"/>
            </a:pPr>
            <a:r>
              <a:rPr lang="en" sz="28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is the Evidence?</a:t>
            </a:r>
            <a:endParaRPr sz="2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AutoNum type="arabicPeriod"/>
            </a:pPr>
            <a:r>
              <a:rPr lang="en" sz="28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are the causes?</a:t>
            </a:r>
            <a:endParaRPr sz="2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AutoNum type="arabicPeriod"/>
            </a:pPr>
            <a:r>
              <a:rPr lang="en" sz="28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is the existing policy?</a:t>
            </a:r>
            <a:endParaRPr sz="2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AutoNum type="arabicPeriod"/>
            </a:pPr>
            <a:r>
              <a:rPr lang="en" sz="28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policies can we create to correct the problem?</a:t>
            </a:r>
            <a:endParaRPr sz="2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AutoNum type="arabicPeriod"/>
            </a:pPr>
            <a:r>
              <a:rPr lang="en" sz="28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is the BEST policy to correct the problem?</a:t>
            </a:r>
            <a:endParaRPr sz="2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13" y="752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Policy Analyst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25" y="701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will be working as a team to go through the stages of the PPA to try to solve the problem of:</a:t>
            </a:r>
            <a:endParaRPr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1"/>
                </a:solidFill>
              </a:rPr>
              <a:t>The Growing Landfills in New York State</a:t>
            </a:r>
            <a:endParaRPr b="1" sz="32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361" y="2571750"/>
            <a:ext cx="3773271" cy="23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Landfills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Landfills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are designed to protect the environment from harmful toxins that can be existing in the waste.</a:t>
            </a:r>
            <a:r>
              <a:rPr lang="en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From this definition, what are different types of waste that might be found in a landfill?</a:t>
            </a:r>
            <a:endParaRPr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AutoNum type="arabicPeriod"/>
            </a:pPr>
            <a:r>
              <a:t/>
            </a:r>
            <a:endParaRPr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AutoNum type="arabicPeriod"/>
            </a:pPr>
            <a:r>
              <a:t/>
            </a:r>
            <a:endParaRPr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AutoNum type="arabicPeriod"/>
            </a:pPr>
            <a:r>
              <a:t/>
            </a:r>
            <a:endParaRPr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AutoNum type="arabicPeriod"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075" y="2273225"/>
            <a:ext cx="3367600" cy="26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Identifying the Problem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647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The problem being addressed is that there is number of tons of garbage being added to the </a:t>
            </a:r>
            <a:r>
              <a:rPr lang="en">
                <a:solidFill>
                  <a:schemeClr val="accent1"/>
                </a:solidFill>
              </a:rPr>
              <a:t>landfills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lang="en">
                <a:solidFill>
                  <a:schemeClr val="accent1"/>
                </a:solidFill>
              </a:rPr>
              <a:t>nationwide</a:t>
            </a:r>
            <a:r>
              <a:rPr lang="en">
                <a:solidFill>
                  <a:schemeClr val="accent1"/>
                </a:solidFill>
              </a:rPr>
              <a:t> is growing at a rapid rate. In this PPA, we will specifically be focusing on the ones in New York State.  </a:t>
            </a:r>
            <a:r>
              <a:rPr lang="en">
                <a:solidFill>
                  <a:schemeClr val="accent1"/>
                </a:solidFill>
              </a:rPr>
              <a:t>Ultimately, these landfills carry toxins, such as greenhouse gasses, which release into the environment and bodies of water.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250" y="2571750"/>
            <a:ext cx="2216069" cy="23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