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embeddedFontLst>
    <p:embeddedFont>
      <p:font typeface="Roboto" panose="02000000000000000000" pitchFamily="2" charset="0"/>
      <p:regular r:id="rId11"/>
      <p:bold r:id="rId12"/>
      <p:italic r:id="rId13"/>
      <p:boldItalic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e Montecalvo" initials="" lastIdx="2" clrIdx="0"/>
  <p:cmAuthor id="1" name="Kate E. O'Hara"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BD5760F-4FA6-4EEF-8201-477DAE52FF8A}">
  <a:tblStyle styleId="{5BD5760F-4FA6-4EEF-8201-477DAE52FF8A}"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3" d="100"/>
          <a:sy n="123" d="100"/>
        </p:scale>
        <p:origin x="462" y="10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notesMaster" Target="notesMasters/notesMaster1.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16bfeb92143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16bfeb92143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16bfeb92143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16bfeb92143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6bfeb92143_0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16bfeb92143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1a0d2f9c03b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1a0d2f9c03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1a0d2f9c03b_0_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1a0d2f9c03b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1b734cb2890_0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1b734cb2890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1a0d2f9c03b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1a0d2f9c03b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3.jpg"/><Relationship Id="rId4" Type="http://schemas.openxmlformats.org/officeDocument/2006/relationships/hyperlink" Target="http://www.youtube.com/watch?v=OwJkr_ePxiE"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Shape 53"/>
        <p:cNvGrpSpPr/>
        <p:nvPr/>
      </p:nvGrpSpPr>
      <p:grpSpPr>
        <a:xfrm>
          <a:off x="0" y="0"/>
          <a:ext cx="0" cy="0"/>
          <a:chOff x="0" y="0"/>
          <a:chExt cx="0" cy="0"/>
        </a:xfrm>
      </p:grpSpPr>
      <p:sp>
        <p:nvSpPr>
          <p:cNvPr id="54" name="Google Shape;54;p13"/>
          <p:cNvSpPr txBox="1"/>
          <p:nvPr/>
        </p:nvSpPr>
        <p:spPr>
          <a:xfrm>
            <a:off x="761300" y="0"/>
            <a:ext cx="7947300" cy="3324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3400"/>
              <a:t>STUDY FOR A TEST?????</a:t>
            </a:r>
            <a:endParaRPr sz="3400"/>
          </a:p>
          <a:p>
            <a:pPr marL="0" lvl="0" indent="0" algn="l" rtl="0">
              <a:spcBef>
                <a:spcPts val="0"/>
              </a:spcBef>
              <a:spcAft>
                <a:spcPts val="0"/>
              </a:spcAft>
              <a:buNone/>
            </a:pPr>
            <a:endParaRPr sz="3400"/>
          </a:p>
          <a:p>
            <a:pPr marL="0" lvl="0" indent="0" algn="l" rtl="0">
              <a:spcBef>
                <a:spcPts val="0"/>
              </a:spcBef>
              <a:spcAft>
                <a:spcPts val="0"/>
              </a:spcAft>
              <a:buNone/>
            </a:pPr>
            <a:r>
              <a:rPr lang="en" sz="3400"/>
              <a:t>OH NO, WHAT DOES THAT MEAN?</a:t>
            </a:r>
            <a:endParaRPr sz="3400"/>
          </a:p>
          <a:p>
            <a:pPr marL="0" lvl="0" indent="0" algn="l" rtl="0">
              <a:spcBef>
                <a:spcPts val="0"/>
              </a:spcBef>
              <a:spcAft>
                <a:spcPts val="0"/>
              </a:spcAft>
              <a:buNone/>
            </a:pPr>
            <a:endParaRPr sz="3400"/>
          </a:p>
          <a:p>
            <a:pPr marL="0" lvl="0" indent="0" algn="l" rtl="0">
              <a:spcBef>
                <a:spcPts val="0"/>
              </a:spcBef>
              <a:spcAft>
                <a:spcPts val="0"/>
              </a:spcAft>
              <a:buNone/>
            </a:pPr>
            <a:r>
              <a:rPr lang="en" sz="3400"/>
              <a:t>The problem is: Students do not know how to study.</a:t>
            </a:r>
            <a:endParaRPr sz="3400"/>
          </a:p>
        </p:txBody>
      </p:sp>
      <p:pic>
        <p:nvPicPr>
          <p:cNvPr id="55" name="Google Shape;55;p13"/>
          <p:cNvPicPr preferRelativeResize="0"/>
          <p:nvPr/>
        </p:nvPicPr>
        <p:blipFill>
          <a:blip r:embed="rId3">
            <a:alphaModFix/>
          </a:blip>
          <a:stretch>
            <a:fillRect/>
          </a:stretch>
        </p:blipFill>
        <p:spPr>
          <a:xfrm>
            <a:off x="3048925" y="3420725"/>
            <a:ext cx="3972250" cy="1722775"/>
          </a:xfrm>
          <a:prstGeom prst="rect">
            <a:avLst/>
          </a:prstGeom>
          <a:noFill/>
          <a:ln>
            <a:noFill/>
          </a:ln>
        </p:spPr>
      </p:pic>
      <p:sp>
        <p:nvSpPr>
          <p:cNvPr id="56" name="Google Shape;56;p13"/>
          <p:cNvSpPr txBox="1"/>
          <p:nvPr/>
        </p:nvSpPr>
        <p:spPr>
          <a:xfrm>
            <a:off x="70875" y="3230925"/>
            <a:ext cx="2565900" cy="1293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400"/>
              <a:t>P.S. 69 Q</a:t>
            </a:r>
            <a:endParaRPr sz="2400"/>
          </a:p>
          <a:p>
            <a:pPr marL="0" lvl="0" indent="0" algn="l" rtl="0">
              <a:spcBef>
                <a:spcPts val="0"/>
              </a:spcBef>
              <a:spcAft>
                <a:spcPts val="0"/>
              </a:spcAft>
              <a:buNone/>
            </a:pPr>
            <a:r>
              <a:rPr lang="en" sz="2400"/>
              <a:t>Class 4-404</a:t>
            </a:r>
            <a:endParaRPr sz="2400"/>
          </a:p>
          <a:p>
            <a:pPr marL="0" lvl="0" indent="0" algn="l" rtl="0">
              <a:spcBef>
                <a:spcPts val="0"/>
              </a:spcBef>
              <a:spcAft>
                <a:spcPts val="0"/>
              </a:spcAft>
              <a:buNone/>
            </a:pPr>
            <a:r>
              <a:rPr lang="en" sz="2400"/>
              <a:t>Anna Papazoros</a:t>
            </a:r>
            <a:endParaRPr sz="2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Shape 60"/>
        <p:cNvGrpSpPr/>
        <p:nvPr/>
      </p:nvGrpSpPr>
      <p:grpSpPr>
        <a:xfrm>
          <a:off x="0" y="0"/>
          <a:ext cx="0" cy="0"/>
          <a:chOff x="0" y="0"/>
          <a:chExt cx="0" cy="0"/>
        </a:xfrm>
      </p:grpSpPr>
      <p:sp>
        <p:nvSpPr>
          <p:cNvPr id="61" name="Google Shape;61;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388" b="1" u="sng"/>
              <a:t>What does it mean to study</a:t>
            </a:r>
            <a:r>
              <a:rPr lang="en" sz="2388"/>
              <a:t>: </a:t>
            </a:r>
            <a:endParaRPr sz="2388"/>
          </a:p>
        </p:txBody>
      </p:sp>
      <p:sp>
        <p:nvSpPr>
          <p:cNvPr id="62" name="Google Shape;62;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0"/>
              </a:spcAft>
              <a:buNone/>
            </a:pPr>
            <a:r>
              <a:rPr lang="en" sz="2550">
                <a:solidFill>
                  <a:srgbClr val="202124"/>
                </a:solidFill>
                <a:highlight>
                  <a:srgbClr val="FFFFFF"/>
                </a:highlight>
                <a:latin typeface="Roboto"/>
                <a:ea typeface="Roboto"/>
                <a:cs typeface="Roboto"/>
                <a:sym typeface="Roboto"/>
              </a:rPr>
              <a:t>devote time and attention to acquiring knowledge on (an academic subject), especially by means of books.</a:t>
            </a:r>
            <a:endParaRPr sz="2550">
              <a:solidFill>
                <a:srgbClr val="202124"/>
              </a:solidFill>
              <a:highlight>
                <a:srgbClr val="FFFFFF"/>
              </a:highlight>
              <a:latin typeface="Roboto"/>
              <a:ea typeface="Roboto"/>
              <a:cs typeface="Roboto"/>
              <a:sym typeface="Roboto"/>
            </a:endParaRPr>
          </a:p>
          <a:p>
            <a:pPr marL="0" lvl="0" indent="0" algn="l" rtl="0">
              <a:spcBef>
                <a:spcPts val="1200"/>
              </a:spcBef>
              <a:spcAft>
                <a:spcPts val="0"/>
              </a:spcAft>
              <a:buNone/>
            </a:pPr>
            <a:endParaRPr sz="2550">
              <a:solidFill>
                <a:srgbClr val="202124"/>
              </a:solidFill>
              <a:highlight>
                <a:srgbClr val="FFFFFF"/>
              </a:highlight>
              <a:latin typeface="Roboto"/>
              <a:ea typeface="Roboto"/>
              <a:cs typeface="Roboto"/>
              <a:sym typeface="Roboto"/>
            </a:endParaRPr>
          </a:p>
          <a:p>
            <a:pPr marL="0" lvl="0" indent="0" algn="l" rtl="0">
              <a:spcBef>
                <a:spcPts val="1200"/>
              </a:spcBef>
              <a:spcAft>
                <a:spcPts val="0"/>
              </a:spcAft>
              <a:buNone/>
            </a:pPr>
            <a:r>
              <a:rPr lang="en" sz="2550">
                <a:solidFill>
                  <a:srgbClr val="202124"/>
                </a:solidFill>
                <a:highlight>
                  <a:srgbClr val="FFFFFF"/>
                </a:highlight>
                <a:latin typeface="Roboto"/>
                <a:ea typeface="Roboto"/>
                <a:cs typeface="Roboto"/>
                <a:sym typeface="Roboto"/>
              </a:rPr>
              <a:t>Let’s watch this video find out what studying</a:t>
            </a:r>
            <a:endParaRPr sz="2550">
              <a:solidFill>
                <a:srgbClr val="202124"/>
              </a:solidFill>
              <a:highlight>
                <a:srgbClr val="FFFFFF"/>
              </a:highlight>
              <a:latin typeface="Roboto"/>
              <a:ea typeface="Roboto"/>
              <a:cs typeface="Roboto"/>
              <a:sym typeface="Roboto"/>
            </a:endParaRPr>
          </a:p>
          <a:p>
            <a:pPr marL="0" lvl="0" indent="0" algn="l" rtl="0">
              <a:spcBef>
                <a:spcPts val="1200"/>
              </a:spcBef>
              <a:spcAft>
                <a:spcPts val="0"/>
              </a:spcAft>
              <a:buNone/>
            </a:pPr>
            <a:r>
              <a:rPr lang="en" sz="2550">
                <a:solidFill>
                  <a:srgbClr val="202124"/>
                </a:solidFill>
                <a:highlight>
                  <a:srgbClr val="FFFFFF"/>
                </a:highlight>
                <a:latin typeface="Roboto"/>
                <a:ea typeface="Roboto"/>
                <a:cs typeface="Roboto"/>
                <a:sym typeface="Roboto"/>
              </a:rPr>
              <a:t>Is and why it is important.</a:t>
            </a:r>
            <a:endParaRPr sz="2550">
              <a:solidFill>
                <a:srgbClr val="202124"/>
              </a:solidFill>
              <a:highlight>
                <a:srgbClr val="FFFFFF"/>
              </a:highlight>
              <a:latin typeface="Roboto"/>
              <a:ea typeface="Roboto"/>
              <a:cs typeface="Roboto"/>
              <a:sym typeface="Roboto"/>
            </a:endParaRPr>
          </a:p>
          <a:p>
            <a:pPr marL="0" lvl="0" indent="0" algn="l" rtl="0">
              <a:spcBef>
                <a:spcPts val="1200"/>
              </a:spcBef>
              <a:spcAft>
                <a:spcPts val="0"/>
              </a:spcAft>
              <a:buNone/>
            </a:pPr>
            <a:endParaRPr sz="2550">
              <a:solidFill>
                <a:srgbClr val="202124"/>
              </a:solidFill>
              <a:highlight>
                <a:srgbClr val="FFFFFF"/>
              </a:highlight>
              <a:latin typeface="Roboto"/>
              <a:ea typeface="Roboto"/>
              <a:cs typeface="Roboto"/>
              <a:sym typeface="Roboto"/>
            </a:endParaRPr>
          </a:p>
          <a:p>
            <a:pPr marL="0" lvl="0" indent="0" algn="l" rtl="0">
              <a:spcBef>
                <a:spcPts val="1200"/>
              </a:spcBef>
              <a:spcAft>
                <a:spcPts val="1200"/>
              </a:spcAft>
              <a:buNone/>
            </a:pPr>
            <a:endParaRPr sz="2550">
              <a:solidFill>
                <a:srgbClr val="202124"/>
              </a:solidFill>
              <a:highlight>
                <a:srgbClr val="FFFFFF"/>
              </a:highlight>
              <a:latin typeface="Roboto"/>
              <a:ea typeface="Roboto"/>
              <a:cs typeface="Roboto"/>
              <a:sym typeface="Roboto"/>
            </a:endParaRPr>
          </a:p>
        </p:txBody>
      </p:sp>
      <p:pic>
        <p:nvPicPr>
          <p:cNvPr id="63" name="Google Shape;63;p14"/>
          <p:cNvPicPr preferRelativeResize="0"/>
          <p:nvPr/>
        </p:nvPicPr>
        <p:blipFill>
          <a:blip r:embed="rId3">
            <a:alphaModFix/>
          </a:blip>
          <a:stretch>
            <a:fillRect/>
          </a:stretch>
        </p:blipFill>
        <p:spPr>
          <a:xfrm>
            <a:off x="6856131" y="2974275"/>
            <a:ext cx="2287868" cy="2169225"/>
          </a:xfrm>
          <a:prstGeom prst="rect">
            <a:avLst/>
          </a:prstGeom>
          <a:noFill/>
          <a:ln>
            <a:noFill/>
          </a:ln>
        </p:spPr>
      </p:pic>
      <p:pic>
        <p:nvPicPr>
          <p:cNvPr id="64" name="Google Shape;64;p14" descr="Study tips - Teaches students the importance of studying and five key studying strategies that are proven to help students learn.  Study tips and techniques are reinforced throughout video. This was designed to help students learn how to properly study as well as encourage them to take responsibility for their own learning. &#10;&#10;You can find the complete lesson at: &#10;https://www.teacherspayteachers.com/Product/Study-Skills-LEARNING-TO-STUDY-STUDY-STRATEGIES-lesson-2127962" title="Study Tips, - Study Tips for Students, Learning to Study">
            <a:hlinkClick r:id="rId4"/>
          </p:cNvPr>
          <p:cNvPicPr preferRelativeResize="0"/>
          <p:nvPr/>
        </p:nvPicPr>
        <p:blipFill>
          <a:blip r:embed="rId5">
            <a:alphaModFix/>
          </a:blip>
          <a:stretch>
            <a:fillRect/>
          </a:stretch>
        </p:blipFill>
        <p:spPr>
          <a:xfrm>
            <a:off x="226375" y="3472325"/>
            <a:ext cx="2633200" cy="1485450"/>
          </a:xfrm>
          <a:prstGeom prst="rect">
            <a:avLst/>
          </a:prstGeom>
          <a:noFill/>
          <a:ln>
            <a:noFill/>
          </a:ln>
        </p:spPr>
      </p:pic>
      <p:sp>
        <p:nvSpPr>
          <p:cNvPr id="65" name="Google Shape;65;p14"/>
          <p:cNvSpPr txBox="1"/>
          <p:nvPr/>
        </p:nvSpPr>
        <p:spPr>
          <a:xfrm>
            <a:off x="3541525" y="3472325"/>
            <a:ext cx="3045300" cy="1662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400"/>
              <a:t>TURN/TALK</a:t>
            </a:r>
            <a:endParaRPr sz="2400"/>
          </a:p>
          <a:p>
            <a:pPr marL="0" lvl="0" indent="0" algn="l" rtl="0">
              <a:spcBef>
                <a:spcPts val="0"/>
              </a:spcBef>
              <a:spcAft>
                <a:spcPts val="0"/>
              </a:spcAft>
              <a:buNone/>
            </a:pPr>
            <a:r>
              <a:rPr lang="en" sz="2400"/>
              <a:t>-Talk to your neighbor about how you study for a test. </a:t>
            </a:r>
            <a:endParaRPr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fade">
                                      <p:cBhvr>
                                        <p:cTn id="7"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p:nvPr/>
        </p:nvSpPr>
        <p:spPr>
          <a:xfrm>
            <a:off x="408500" y="297100"/>
            <a:ext cx="6926100" cy="2586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600" b="1" u="sng"/>
              <a:t>Task:</a:t>
            </a:r>
            <a:r>
              <a:rPr lang="en" sz="2600"/>
              <a:t> You will use the PPA step to identify why not knowing how to study is such a problem and help find ways to better your study habits.</a:t>
            </a:r>
            <a:endParaRPr sz="2600"/>
          </a:p>
          <a:p>
            <a:pPr marL="0" lvl="0" indent="0" algn="l" rtl="0">
              <a:spcBef>
                <a:spcPts val="0"/>
              </a:spcBef>
              <a:spcAft>
                <a:spcPts val="0"/>
              </a:spcAft>
              <a:buNone/>
            </a:pPr>
            <a:endParaRPr sz="2600"/>
          </a:p>
          <a:p>
            <a:pPr marL="0" lvl="0" indent="0" algn="l" rtl="0">
              <a:spcBef>
                <a:spcPts val="0"/>
              </a:spcBef>
              <a:spcAft>
                <a:spcPts val="0"/>
              </a:spcAft>
              <a:buNone/>
            </a:pPr>
            <a:endParaRPr sz="2600"/>
          </a:p>
        </p:txBody>
      </p:sp>
      <p:sp>
        <p:nvSpPr>
          <p:cNvPr id="71" name="Google Shape;71;p15"/>
          <p:cNvSpPr txBox="1"/>
          <p:nvPr/>
        </p:nvSpPr>
        <p:spPr>
          <a:xfrm>
            <a:off x="0" y="1945850"/>
            <a:ext cx="9358500" cy="3324600"/>
          </a:xfrm>
          <a:prstGeom prst="rect">
            <a:avLst/>
          </a:prstGeom>
          <a:noFill/>
          <a:ln>
            <a:noFill/>
          </a:ln>
        </p:spPr>
        <p:txBody>
          <a:bodyPr spcFirstLastPara="1" wrap="square" lIns="91425" tIns="91425" rIns="91425" bIns="91425" anchor="t" anchorCtr="0">
            <a:spAutoFit/>
          </a:bodyPr>
          <a:lstStyle/>
          <a:p>
            <a:pPr marL="0" lvl="0" indent="0" algn="l" rtl="0">
              <a:lnSpc>
                <a:spcPct val="80000"/>
              </a:lnSpc>
              <a:spcBef>
                <a:spcPts val="0"/>
              </a:spcBef>
              <a:spcAft>
                <a:spcPts val="0"/>
              </a:spcAft>
              <a:buNone/>
            </a:pPr>
            <a:endParaRPr sz="3600">
              <a:solidFill>
                <a:schemeClr val="dk2"/>
              </a:solidFill>
            </a:endParaRPr>
          </a:p>
          <a:p>
            <a:pPr marL="0" lvl="0" indent="0" algn="l" rtl="0">
              <a:lnSpc>
                <a:spcPct val="80000"/>
              </a:lnSpc>
              <a:spcBef>
                <a:spcPts val="0"/>
              </a:spcBef>
              <a:spcAft>
                <a:spcPts val="0"/>
              </a:spcAft>
              <a:buNone/>
            </a:pPr>
            <a:r>
              <a:rPr lang="en" sz="2800">
                <a:solidFill>
                  <a:schemeClr val="dk2"/>
                </a:solidFill>
              </a:rPr>
              <a:t>1.</a:t>
            </a:r>
            <a:r>
              <a:rPr lang="en" sz="2750">
                <a:solidFill>
                  <a:schemeClr val="dk2"/>
                </a:solidFill>
              </a:rPr>
              <a:t>Define the problem</a:t>
            </a:r>
            <a:endParaRPr sz="2750">
              <a:solidFill>
                <a:schemeClr val="dk2"/>
              </a:solidFill>
            </a:endParaRPr>
          </a:p>
          <a:p>
            <a:pPr marL="0" lvl="0" indent="0" algn="l" rtl="0">
              <a:lnSpc>
                <a:spcPct val="80000"/>
              </a:lnSpc>
              <a:spcBef>
                <a:spcPts val="0"/>
              </a:spcBef>
              <a:spcAft>
                <a:spcPts val="0"/>
              </a:spcAft>
              <a:buNone/>
            </a:pPr>
            <a:r>
              <a:rPr lang="en" sz="2800">
                <a:solidFill>
                  <a:schemeClr val="dk2"/>
                </a:solidFill>
              </a:rPr>
              <a:t>2.</a:t>
            </a:r>
            <a:r>
              <a:rPr lang="en" sz="2750">
                <a:solidFill>
                  <a:schemeClr val="dk2"/>
                </a:solidFill>
              </a:rPr>
              <a:t>Gather Evidence</a:t>
            </a:r>
            <a:endParaRPr sz="2750">
              <a:solidFill>
                <a:schemeClr val="dk2"/>
              </a:solidFill>
            </a:endParaRPr>
          </a:p>
          <a:p>
            <a:pPr marL="0" lvl="0" indent="0" algn="l" rtl="0">
              <a:lnSpc>
                <a:spcPct val="80000"/>
              </a:lnSpc>
              <a:spcBef>
                <a:spcPts val="0"/>
              </a:spcBef>
              <a:spcAft>
                <a:spcPts val="0"/>
              </a:spcAft>
              <a:buNone/>
            </a:pPr>
            <a:r>
              <a:rPr lang="en" sz="2800">
                <a:solidFill>
                  <a:schemeClr val="dk2"/>
                </a:solidFill>
              </a:rPr>
              <a:t>3.</a:t>
            </a:r>
            <a:r>
              <a:rPr lang="en" sz="2750">
                <a:solidFill>
                  <a:schemeClr val="dk2"/>
                </a:solidFill>
              </a:rPr>
              <a:t>Identify The Causes</a:t>
            </a:r>
            <a:endParaRPr sz="2750">
              <a:solidFill>
                <a:schemeClr val="dk2"/>
              </a:solidFill>
            </a:endParaRPr>
          </a:p>
          <a:p>
            <a:pPr marL="0" lvl="0" indent="0" algn="l" rtl="0">
              <a:lnSpc>
                <a:spcPct val="80000"/>
              </a:lnSpc>
              <a:spcBef>
                <a:spcPts val="0"/>
              </a:spcBef>
              <a:spcAft>
                <a:spcPts val="0"/>
              </a:spcAft>
              <a:buNone/>
            </a:pPr>
            <a:r>
              <a:rPr lang="en" sz="2800">
                <a:solidFill>
                  <a:schemeClr val="dk2"/>
                </a:solidFill>
              </a:rPr>
              <a:t>4.</a:t>
            </a:r>
            <a:r>
              <a:rPr lang="en" sz="2750">
                <a:solidFill>
                  <a:schemeClr val="dk2"/>
                </a:solidFill>
              </a:rPr>
              <a:t>Evaluate an Existing Policy</a:t>
            </a:r>
            <a:endParaRPr sz="2750">
              <a:solidFill>
                <a:schemeClr val="dk2"/>
              </a:solidFill>
            </a:endParaRPr>
          </a:p>
          <a:p>
            <a:pPr marL="0" lvl="0" indent="0" algn="l" rtl="0">
              <a:lnSpc>
                <a:spcPct val="80000"/>
              </a:lnSpc>
              <a:spcBef>
                <a:spcPts val="0"/>
              </a:spcBef>
              <a:spcAft>
                <a:spcPts val="0"/>
              </a:spcAft>
              <a:buNone/>
            </a:pPr>
            <a:r>
              <a:rPr lang="en" sz="2800">
                <a:solidFill>
                  <a:schemeClr val="dk2"/>
                </a:solidFill>
              </a:rPr>
              <a:t>5.</a:t>
            </a:r>
            <a:r>
              <a:rPr lang="en" sz="2750">
                <a:solidFill>
                  <a:schemeClr val="dk2"/>
                </a:solidFill>
              </a:rPr>
              <a:t>Develop Solutions</a:t>
            </a:r>
            <a:endParaRPr sz="2750">
              <a:solidFill>
                <a:schemeClr val="dk2"/>
              </a:solidFill>
            </a:endParaRPr>
          </a:p>
          <a:p>
            <a:pPr marL="0" lvl="0" indent="0" algn="l" rtl="0">
              <a:lnSpc>
                <a:spcPct val="80000"/>
              </a:lnSpc>
              <a:spcBef>
                <a:spcPts val="0"/>
              </a:spcBef>
              <a:spcAft>
                <a:spcPts val="0"/>
              </a:spcAft>
              <a:buNone/>
            </a:pPr>
            <a:r>
              <a:rPr lang="en" sz="2800">
                <a:solidFill>
                  <a:schemeClr val="dk2"/>
                </a:solidFill>
              </a:rPr>
              <a:t>6.</a:t>
            </a:r>
            <a:r>
              <a:rPr lang="en" sz="2750">
                <a:solidFill>
                  <a:schemeClr val="dk2"/>
                </a:solidFill>
              </a:rPr>
              <a:t>Select The Best Solution</a:t>
            </a:r>
            <a:endParaRPr sz="600"/>
          </a:p>
        </p:txBody>
      </p:sp>
      <p:pic>
        <p:nvPicPr>
          <p:cNvPr id="72" name="Google Shape;72;p15"/>
          <p:cNvPicPr preferRelativeResize="0"/>
          <p:nvPr/>
        </p:nvPicPr>
        <p:blipFill>
          <a:blip r:embed="rId3">
            <a:alphaModFix/>
          </a:blip>
          <a:stretch>
            <a:fillRect/>
          </a:stretch>
        </p:blipFill>
        <p:spPr>
          <a:xfrm>
            <a:off x="6136834" y="1818900"/>
            <a:ext cx="3007168" cy="3324600"/>
          </a:xfrm>
          <a:prstGeom prst="rect">
            <a:avLst/>
          </a:prstGeom>
          <a:noFill/>
          <a:ln>
            <a:noFill/>
          </a:ln>
        </p:spPr>
      </p:pic>
      <p:pic>
        <p:nvPicPr>
          <p:cNvPr id="73" name="Google Shape;73;p15"/>
          <p:cNvPicPr preferRelativeResize="0"/>
          <p:nvPr/>
        </p:nvPicPr>
        <p:blipFill>
          <a:blip r:embed="rId4">
            <a:alphaModFix/>
          </a:blip>
          <a:stretch>
            <a:fillRect/>
          </a:stretch>
        </p:blipFill>
        <p:spPr>
          <a:xfrm>
            <a:off x="3726963" y="2079700"/>
            <a:ext cx="1904575" cy="11427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6"/>
          <p:cNvSpPr txBox="1"/>
          <p:nvPr/>
        </p:nvSpPr>
        <p:spPr>
          <a:xfrm>
            <a:off x="371375" y="352800"/>
            <a:ext cx="8114400" cy="2862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900" b="1" u="sng"/>
              <a:t>Problem:</a:t>
            </a:r>
            <a:r>
              <a:rPr lang="en" sz="2900"/>
              <a:t> Kids are not sure what it means to study. They don’t know how to go about it successfully. They have never been </a:t>
            </a:r>
            <a:endParaRPr sz="2900"/>
          </a:p>
          <a:p>
            <a:pPr marL="0" lvl="0" indent="0" algn="l" rtl="0">
              <a:spcBef>
                <a:spcPts val="0"/>
              </a:spcBef>
              <a:spcAft>
                <a:spcPts val="0"/>
              </a:spcAft>
              <a:buNone/>
            </a:pPr>
            <a:r>
              <a:rPr lang="en" sz="2900"/>
              <a:t>properly shown how to study. </a:t>
            </a:r>
            <a:endParaRPr sz="2900"/>
          </a:p>
          <a:p>
            <a:pPr marL="0" lvl="0" indent="0" algn="l" rtl="0">
              <a:spcBef>
                <a:spcPts val="0"/>
              </a:spcBef>
              <a:spcAft>
                <a:spcPts val="0"/>
              </a:spcAft>
              <a:buNone/>
            </a:pPr>
            <a:endParaRPr sz="2900"/>
          </a:p>
          <a:p>
            <a:pPr marL="0" lvl="0" indent="0" algn="l" rtl="0">
              <a:spcBef>
                <a:spcPts val="0"/>
              </a:spcBef>
              <a:spcAft>
                <a:spcPts val="0"/>
              </a:spcAft>
              <a:buNone/>
            </a:pPr>
            <a:endParaRPr sz="2900"/>
          </a:p>
        </p:txBody>
      </p:sp>
      <p:pic>
        <p:nvPicPr>
          <p:cNvPr id="79" name="Google Shape;79;p16"/>
          <p:cNvPicPr preferRelativeResize="0"/>
          <p:nvPr/>
        </p:nvPicPr>
        <p:blipFill>
          <a:blip r:embed="rId3">
            <a:alphaModFix/>
          </a:blip>
          <a:stretch>
            <a:fillRect/>
          </a:stretch>
        </p:blipFill>
        <p:spPr>
          <a:xfrm>
            <a:off x="6926075" y="1403849"/>
            <a:ext cx="2296375" cy="1635950"/>
          </a:xfrm>
          <a:prstGeom prst="rect">
            <a:avLst/>
          </a:prstGeom>
          <a:noFill/>
          <a:ln>
            <a:noFill/>
          </a:ln>
        </p:spPr>
      </p:pic>
      <p:pic>
        <p:nvPicPr>
          <p:cNvPr id="80" name="Google Shape;80;p16"/>
          <p:cNvPicPr preferRelativeResize="0"/>
          <p:nvPr/>
        </p:nvPicPr>
        <p:blipFill>
          <a:blip r:embed="rId4">
            <a:alphaModFix/>
          </a:blip>
          <a:stretch>
            <a:fillRect/>
          </a:stretch>
        </p:blipFill>
        <p:spPr>
          <a:xfrm>
            <a:off x="2739913" y="2803850"/>
            <a:ext cx="3377325" cy="21911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7"/>
          <p:cNvSpPr txBox="1"/>
          <p:nvPr/>
        </p:nvSpPr>
        <p:spPr>
          <a:xfrm>
            <a:off x="0" y="0"/>
            <a:ext cx="9144000" cy="3755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900" u="sng">
                <a:solidFill>
                  <a:schemeClr val="dk1"/>
                </a:solidFill>
              </a:rPr>
              <a:t>Evidence</a:t>
            </a:r>
            <a:r>
              <a:rPr lang="en" sz="2900">
                <a:solidFill>
                  <a:schemeClr val="dk1"/>
                </a:solidFill>
              </a:rPr>
              <a:t>: </a:t>
            </a:r>
            <a:endParaRPr sz="2900">
              <a:solidFill>
                <a:schemeClr val="dk1"/>
              </a:solidFill>
            </a:endParaRPr>
          </a:p>
          <a:p>
            <a:pPr marL="0" lvl="0" indent="0" algn="l" rtl="0">
              <a:spcBef>
                <a:spcPts val="0"/>
              </a:spcBef>
              <a:spcAft>
                <a:spcPts val="0"/>
              </a:spcAft>
              <a:buNone/>
            </a:pPr>
            <a:r>
              <a:rPr lang="en" sz="2900">
                <a:solidFill>
                  <a:schemeClr val="dk1"/>
                </a:solidFill>
              </a:rPr>
              <a:t>-Students are falling behind in school.</a:t>
            </a:r>
            <a:endParaRPr sz="2900">
              <a:solidFill>
                <a:schemeClr val="dk1"/>
              </a:solidFill>
            </a:endParaRPr>
          </a:p>
          <a:p>
            <a:pPr marL="0" lvl="0" indent="0" algn="l" rtl="0">
              <a:spcBef>
                <a:spcPts val="0"/>
              </a:spcBef>
              <a:spcAft>
                <a:spcPts val="0"/>
              </a:spcAft>
              <a:buNone/>
            </a:pPr>
            <a:r>
              <a:rPr lang="en" sz="2900">
                <a:solidFill>
                  <a:schemeClr val="dk1"/>
                </a:solidFill>
              </a:rPr>
              <a:t>-Students are scoring low on tests</a:t>
            </a:r>
            <a:endParaRPr sz="2900">
              <a:solidFill>
                <a:schemeClr val="dk1"/>
              </a:solidFill>
            </a:endParaRPr>
          </a:p>
          <a:p>
            <a:pPr marL="0" lvl="0" indent="0" algn="l" rtl="0">
              <a:spcBef>
                <a:spcPts val="0"/>
              </a:spcBef>
              <a:spcAft>
                <a:spcPts val="0"/>
              </a:spcAft>
              <a:buNone/>
            </a:pPr>
            <a:r>
              <a:rPr lang="en" sz="2900">
                <a:solidFill>
                  <a:schemeClr val="dk1"/>
                </a:solidFill>
              </a:rPr>
              <a:t>-High school students end up dropping out </a:t>
            </a:r>
            <a:endParaRPr sz="2900">
              <a:solidFill>
                <a:schemeClr val="dk1"/>
              </a:solidFill>
            </a:endParaRPr>
          </a:p>
          <a:p>
            <a:pPr marL="0" lvl="0" indent="0" algn="l" rtl="0">
              <a:spcBef>
                <a:spcPts val="0"/>
              </a:spcBef>
              <a:spcAft>
                <a:spcPts val="0"/>
              </a:spcAft>
              <a:buNone/>
            </a:pPr>
            <a:r>
              <a:rPr lang="en" sz="2900">
                <a:solidFill>
                  <a:schemeClr val="dk1"/>
                </a:solidFill>
              </a:rPr>
              <a:t>-Students become very upset when they receive their tests back and see their low scores. (Emotional outbursts, crying, can’t tell their parents)</a:t>
            </a:r>
            <a:endParaRPr sz="2900">
              <a:solidFill>
                <a:schemeClr val="dk1"/>
              </a:solidFill>
            </a:endParaRPr>
          </a:p>
          <a:p>
            <a:pPr marL="0" lvl="0" indent="0" algn="l" rtl="0">
              <a:spcBef>
                <a:spcPts val="0"/>
              </a:spcBef>
              <a:spcAft>
                <a:spcPts val="0"/>
              </a:spcAft>
              <a:buNone/>
            </a:pPr>
            <a:endParaRPr sz="2900">
              <a:solidFill>
                <a:schemeClr val="dk1"/>
              </a:solidFill>
            </a:endParaRPr>
          </a:p>
        </p:txBody>
      </p:sp>
      <p:pic>
        <p:nvPicPr>
          <p:cNvPr id="86" name="Google Shape;86;p17"/>
          <p:cNvPicPr preferRelativeResize="0"/>
          <p:nvPr/>
        </p:nvPicPr>
        <p:blipFill>
          <a:blip r:embed="rId3">
            <a:alphaModFix/>
          </a:blip>
          <a:stretch>
            <a:fillRect/>
          </a:stretch>
        </p:blipFill>
        <p:spPr>
          <a:xfrm>
            <a:off x="2725650" y="3277050"/>
            <a:ext cx="2800350" cy="16383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3011" b="1" u="sng"/>
              <a:t>Causes:</a:t>
            </a:r>
            <a:endParaRPr sz="3011" b="1" u="sng"/>
          </a:p>
          <a:p>
            <a:pPr marL="0" lvl="0" indent="0" algn="l" rtl="0">
              <a:spcBef>
                <a:spcPts val="0"/>
              </a:spcBef>
              <a:spcAft>
                <a:spcPts val="0"/>
              </a:spcAft>
              <a:buSzPts val="990"/>
              <a:buNone/>
            </a:pPr>
            <a:endParaRPr sz="3011"/>
          </a:p>
        </p:txBody>
      </p:sp>
      <p:sp>
        <p:nvSpPr>
          <p:cNvPr id="92" name="Google Shape;92;p18"/>
          <p:cNvSpPr txBox="1"/>
          <p:nvPr/>
        </p:nvSpPr>
        <p:spPr>
          <a:xfrm>
            <a:off x="482775" y="1299800"/>
            <a:ext cx="8661300" cy="3755700"/>
          </a:xfrm>
          <a:prstGeom prst="rect">
            <a:avLst/>
          </a:prstGeom>
          <a:noFill/>
          <a:ln>
            <a:noFill/>
          </a:ln>
        </p:spPr>
        <p:txBody>
          <a:bodyPr spcFirstLastPara="1" wrap="square" lIns="91425" tIns="91425" rIns="91425" bIns="91425" anchor="t" anchorCtr="0">
            <a:spAutoFit/>
          </a:bodyPr>
          <a:lstStyle/>
          <a:p>
            <a:pPr marL="457200" lvl="0" indent="-412750" algn="l" rtl="0">
              <a:spcBef>
                <a:spcPts val="0"/>
              </a:spcBef>
              <a:spcAft>
                <a:spcPts val="0"/>
              </a:spcAft>
              <a:buSzPts val="2900"/>
              <a:buAutoNum type="arabicPeriod"/>
            </a:pPr>
            <a:r>
              <a:rPr lang="en" sz="2900"/>
              <a:t>Not having an actual study plan.</a:t>
            </a:r>
            <a:endParaRPr sz="2900"/>
          </a:p>
          <a:p>
            <a:pPr marL="457200" lvl="0" indent="-412750" algn="l" rtl="0">
              <a:spcBef>
                <a:spcPts val="0"/>
              </a:spcBef>
              <a:spcAft>
                <a:spcPts val="0"/>
              </a:spcAft>
              <a:buSzPts val="2900"/>
              <a:buAutoNum type="arabicPeriod"/>
            </a:pPr>
            <a:r>
              <a:rPr lang="en" sz="2900"/>
              <a:t>Cramming everything in without understanding what you are to focus on.</a:t>
            </a:r>
            <a:endParaRPr sz="2900"/>
          </a:p>
          <a:p>
            <a:pPr marL="457200" lvl="0" indent="-412750" algn="l" rtl="0">
              <a:spcBef>
                <a:spcPts val="0"/>
              </a:spcBef>
              <a:spcAft>
                <a:spcPts val="0"/>
              </a:spcAft>
              <a:buSzPts val="2900"/>
              <a:buAutoNum type="arabicPeriod"/>
            </a:pPr>
            <a:r>
              <a:rPr lang="en" sz="2900"/>
              <a:t>Studying late at night when you are tired.</a:t>
            </a:r>
            <a:endParaRPr sz="2900"/>
          </a:p>
          <a:p>
            <a:pPr marL="457200" lvl="0" indent="-412750" algn="l" rtl="0">
              <a:spcBef>
                <a:spcPts val="0"/>
              </a:spcBef>
              <a:spcAft>
                <a:spcPts val="0"/>
              </a:spcAft>
              <a:buSzPts val="2900"/>
              <a:buAutoNum type="arabicPeriod"/>
            </a:pPr>
            <a:r>
              <a:rPr lang="en" sz="2900"/>
              <a:t>Disorganized (not having all the material needed)</a:t>
            </a:r>
            <a:endParaRPr sz="2900"/>
          </a:p>
          <a:p>
            <a:pPr marL="457200" lvl="0" indent="-412750" algn="l" rtl="0">
              <a:spcBef>
                <a:spcPts val="0"/>
              </a:spcBef>
              <a:spcAft>
                <a:spcPts val="0"/>
              </a:spcAft>
              <a:buSzPts val="2900"/>
              <a:buAutoNum type="arabicPeriod"/>
            </a:pPr>
            <a:r>
              <a:rPr lang="en" sz="2900"/>
              <a:t>Distracted while studying (TV, Computer…)</a:t>
            </a:r>
            <a:endParaRPr sz="2900"/>
          </a:p>
          <a:p>
            <a:pPr marL="457200" lvl="0" indent="-412750" algn="l" rtl="0">
              <a:spcBef>
                <a:spcPts val="0"/>
              </a:spcBef>
              <a:spcAft>
                <a:spcPts val="0"/>
              </a:spcAft>
              <a:buSzPts val="2900"/>
              <a:buAutoNum type="arabicPeriod"/>
            </a:pPr>
            <a:r>
              <a:rPr lang="en" sz="2900"/>
              <a:t>Leaving everything last minute. </a:t>
            </a:r>
            <a:endParaRPr sz="2900"/>
          </a:p>
        </p:txBody>
      </p:sp>
      <p:pic>
        <p:nvPicPr>
          <p:cNvPr id="93" name="Google Shape;93;p18"/>
          <p:cNvPicPr preferRelativeResize="0"/>
          <p:nvPr/>
        </p:nvPicPr>
        <p:blipFill>
          <a:blip r:embed="rId3">
            <a:alphaModFix/>
          </a:blip>
          <a:stretch>
            <a:fillRect/>
          </a:stretch>
        </p:blipFill>
        <p:spPr>
          <a:xfrm>
            <a:off x="6554725" y="0"/>
            <a:ext cx="2277575" cy="18676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3011" b="1" u="sng"/>
              <a:t>Ways in Which Kids Study Now:</a:t>
            </a:r>
            <a:endParaRPr sz="3011" b="1" u="sng"/>
          </a:p>
          <a:p>
            <a:pPr marL="0" lvl="0" indent="0" algn="l" rtl="0">
              <a:spcBef>
                <a:spcPts val="0"/>
              </a:spcBef>
              <a:spcAft>
                <a:spcPts val="0"/>
              </a:spcAft>
              <a:buSzPts val="990"/>
              <a:buNone/>
            </a:pPr>
            <a:endParaRPr sz="3011"/>
          </a:p>
        </p:txBody>
      </p:sp>
      <p:sp>
        <p:nvSpPr>
          <p:cNvPr id="99" name="Google Shape;99;p19"/>
          <p:cNvSpPr txBox="1"/>
          <p:nvPr/>
        </p:nvSpPr>
        <p:spPr>
          <a:xfrm>
            <a:off x="311700" y="2571750"/>
            <a:ext cx="8772600" cy="1523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900"/>
              <a:t>-The night before a test, the kids look at their notes and read them over.</a:t>
            </a:r>
            <a:endParaRPr sz="2900"/>
          </a:p>
          <a:p>
            <a:pPr marL="0" lvl="0" indent="0" algn="l" rtl="0">
              <a:spcBef>
                <a:spcPts val="0"/>
              </a:spcBef>
              <a:spcAft>
                <a:spcPts val="0"/>
              </a:spcAft>
              <a:buNone/>
            </a:pPr>
            <a:r>
              <a:rPr lang="en" sz="2900"/>
              <a:t>-For math, they practice a few similar problems.</a:t>
            </a:r>
            <a:endParaRPr sz="2900"/>
          </a:p>
        </p:txBody>
      </p:sp>
      <p:sp>
        <p:nvSpPr>
          <p:cNvPr id="100" name="Google Shape;100;p19"/>
          <p:cNvSpPr txBox="1"/>
          <p:nvPr/>
        </p:nvSpPr>
        <p:spPr>
          <a:xfrm>
            <a:off x="204250" y="1281225"/>
            <a:ext cx="8520600" cy="631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900" b="1" u="sng"/>
              <a:t>Turn/Talk: </a:t>
            </a:r>
            <a:r>
              <a:rPr lang="en" sz="2900"/>
              <a:t>Share your study habits with a partner.</a:t>
            </a:r>
            <a:endParaRPr sz="29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graphicFrame>
        <p:nvGraphicFramePr>
          <p:cNvPr id="105" name="Google Shape;105;p20"/>
          <p:cNvGraphicFramePr/>
          <p:nvPr/>
        </p:nvGraphicFramePr>
        <p:xfrm>
          <a:off x="152400" y="152400"/>
          <a:ext cx="8874550" cy="4759275"/>
        </p:xfrm>
        <a:graphic>
          <a:graphicData uri="http://schemas.openxmlformats.org/drawingml/2006/table">
            <a:tbl>
              <a:tblPr>
                <a:noFill/>
                <a:tableStyleId>{5BD5760F-4FA6-4EEF-8201-477DAE52FF8A}</a:tableStyleId>
              </a:tblPr>
              <a:tblGrid>
                <a:gridCol w="1911750">
                  <a:extLst>
                    <a:ext uri="{9D8B030D-6E8A-4147-A177-3AD203B41FA5}">
                      <a16:colId xmlns:a16="http://schemas.microsoft.com/office/drawing/2014/main" val="20000"/>
                    </a:ext>
                  </a:extLst>
                </a:gridCol>
                <a:gridCol w="1690400">
                  <a:extLst>
                    <a:ext uri="{9D8B030D-6E8A-4147-A177-3AD203B41FA5}">
                      <a16:colId xmlns:a16="http://schemas.microsoft.com/office/drawing/2014/main" val="20001"/>
                    </a:ext>
                  </a:extLst>
                </a:gridCol>
                <a:gridCol w="1770875">
                  <a:extLst>
                    <a:ext uri="{9D8B030D-6E8A-4147-A177-3AD203B41FA5}">
                      <a16:colId xmlns:a16="http://schemas.microsoft.com/office/drawing/2014/main" val="20002"/>
                    </a:ext>
                  </a:extLst>
                </a:gridCol>
                <a:gridCol w="1690400">
                  <a:extLst>
                    <a:ext uri="{9D8B030D-6E8A-4147-A177-3AD203B41FA5}">
                      <a16:colId xmlns:a16="http://schemas.microsoft.com/office/drawing/2014/main" val="20003"/>
                    </a:ext>
                  </a:extLst>
                </a:gridCol>
                <a:gridCol w="1811125">
                  <a:extLst>
                    <a:ext uri="{9D8B030D-6E8A-4147-A177-3AD203B41FA5}">
                      <a16:colId xmlns:a16="http://schemas.microsoft.com/office/drawing/2014/main" val="20004"/>
                    </a:ext>
                  </a:extLst>
                </a:gridCol>
              </a:tblGrid>
              <a:tr h="818225">
                <a:tc gridSpan="5">
                  <a:txBody>
                    <a:bodyPr/>
                    <a:lstStyle/>
                    <a:p>
                      <a:pPr marL="0" lvl="0" indent="0" algn="ctr" rtl="0">
                        <a:lnSpc>
                          <a:spcPct val="115000"/>
                        </a:lnSpc>
                        <a:spcBef>
                          <a:spcPts val="0"/>
                        </a:spcBef>
                        <a:spcAft>
                          <a:spcPts val="0"/>
                        </a:spcAft>
                        <a:buNone/>
                      </a:pPr>
                      <a:r>
                        <a:rPr lang="en" sz="2100" b="1">
                          <a:solidFill>
                            <a:srgbClr val="4A86E8"/>
                          </a:solidFill>
                        </a:rPr>
                        <a:t>Feasibility</a:t>
                      </a:r>
                      <a:endParaRPr sz="2100" b="1">
                        <a:solidFill>
                          <a:srgbClr val="4A86E8"/>
                        </a:solidFill>
                      </a:endParaRPr>
                    </a:p>
                  </a:txBody>
                  <a:tcPr marL="91450" marR="91450" marT="91450" marB="91450"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9D98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706150">
                <a:tc rowSpan="4">
                  <a:txBody>
                    <a:bodyPr/>
                    <a:lstStyle/>
                    <a:p>
                      <a:pPr marL="0" lvl="0" indent="0" algn="ctr" rtl="0">
                        <a:lnSpc>
                          <a:spcPct val="115000"/>
                        </a:lnSpc>
                        <a:spcBef>
                          <a:spcPts val="0"/>
                        </a:spcBef>
                        <a:spcAft>
                          <a:spcPts val="0"/>
                        </a:spcAft>
                        <a:buNone/>
                      </a:pPr>
                      <a:r>
                        <a:rPr lang="en" sz="1800" b="1">
                          <a:solidFill>
                            <a:srgbClr val="4A86E8"/>
                          </a:solidFill>
                        </a:rPr>
                        <a:t>Effectiveness</a:t>
                      </a:r>
                      <a:endParaRPr sz="1800" b="1">
                        <a:solidFill>
                          <a:srgbClr val="4A86E8"/>
                        </a:solidFill>
                      </a:endParaRPr>
                    </a:p>
                  </a:txBody>
                  <a:tcPr marL="91450" marR="91450" marT="91450" marB="91450"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9FC5E8"/>
                    </a:solidFill>
                  </a:tcPr>
                </a:tc>
                <a:tc>
                  <a:txBody>
                    <a:bodyPr/>
                    <a:lstStyle/>
                    <a:p>
                      <a:pPr marL="0" lvl="0" indent="0" algn="l" rtl="0">
                        <a:spcBef>
                          <a:spcPts val="0"/>
                        </a:spcBef>
                        <a:spcAft>
                          <a:spcPts val="0"/>
                        </a:spcAft>
                        <a:buNone/>
                      </a:pPr>
                      <a:endParaRPr/>
                    </a:p>
                  </a:txBody>
                  <a:tcPr marL="91450" marR="91450" marT="91450" marB="91450">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800"/>
                        <a:t>High</a:t>
                      </a:r>
                      <a:endParaRPr sz="1800"/>
                    </a:p>
                  </a:txBody>
                  <a:tcPr marL="91450" marR="91450" marT="91450" marB="91450">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3F3F3"/>
                    </a:solidFill>
                  </a:tcPr>
                </a:tc>
                <a:tc>
                  <a:txBody>
                    <a:bodyPr/>
                    <a:lstStyle/>
                    <a:p>
                      <a:pPr marL="0" lvl="0" indent="0" algn="ctr" rtl="0">
                        <a:lnSpc>
                          <a:spcPct val="115000"/>
                        </a:lnSpc>
                        <a:spcBef>
                          <a:spcPts val="0"/>
                        </a:spcBef>
                        <a:spcAft>
                          <a:spcPts val="0"/>
                        </a:spcAft>
                        <a:buNone/>
                      </a:pPr>
                      <a:r>
                        <a:rPr lang="en" sz="1800"/>
                        <a:t>Medium</a:t>
                      </a:r>
                      <a:endParaRPr sz="1800"/>
                    </a:p>
                  </a:txBody>
                  <a:tcPr marL="91450" marR="91450" marT="91450" marB="91450">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3F3F3"/>
                    </a:solidFill>
                  </a:tcPr>
                </a:tc>
                <a:tc>
                  <a:txBody>
                    <a:bodyPr/>
                    <a:lstStyle/>
                    <a:p>
                      <a:pPr marL="0" lvl="0" indent="0" algn="ctr" rtl="0">
                        <a:lnSpc>
                          <a:spcPct val="115000"/>
                        </a:lnSpc>
                        <a:spcBef>
                          <a:spcPts val="0"/>
                        </a:spcBef>
                        <a:spcAft>
                          <a:spcPts val="0"/>
                        </a:spcAft>
                        <a:buNone/>
                      </a:pPr>
                      <a:r>
                        <a:rPr lang="en" sz="1800"/>
                        <a:t>Low</a:t>
                      </a:r>
                      <a:endParaRPr sz="1800"/>
                    </a:p>
                  </a:txBody>
                  <a:tcPr marL="91450" marR="91450" marT="91450" marB="91450">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3F3F3"/>
                    </a:solidFill>
                  </a:tcPr>
                </a:tc>
                <a:extLst>
                  <a:ext uri="{0D108BD9-81ED-4DB2-BD59-A6C34878D82A}">
                    <a16:rowId xmlns:a16="http://schemas.microsoft.com/office/drawing/2014/main" val="10001"/>
                  </a:ext>
                </a:extLst>
              </a:tr>
              <a:tr h="955000">
                <a:tc vMerge="1">
                  <a:txBody>
                    <a:bodyPr/>
                    <a:lstStyle/>
                    <a:p>
                      <a:endParaRPr lang="en-US"/>
                    </a:p>
                  </a:txBody>
                  <a:tcPr/>
                </a:tc>
                <a:tc>
                  <a:txBody>
                    <a:bodyPr/>
                    <a:lstStyle/>
                    <a:p>
                      <a:pPr marL="0" lvl="0" indent="0" algn="ctr" rtl="0">
                        <a:lnSpc>
                          <a:spcPct val="115000"/>
                        </a:lnSpc>
                        <a:spcBef>
                          <a:spcPts val="0"/>
                        </a:spcBef>
                        <a:spcAft>
                          <a:spcPts val="0"/>
                        </a:spcAft>
                        <a:buNone/>
                      </a:pPr>
                      <a:r>
                        <a:rPr lang="en" sz="1800"/>
                        <a:t>High</a:t>
                      </a:r>
                      <a:endParaRPr sz="1800"/>
                    </a:p>
                  </a:txBody>
                  <a:tcPr marL="91450" marR="91450" marT="91450" marB="91450">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3F3F3"/>
                    </a:solidFill>
                  </a:tcPr>
                </a:tc>
                <a:tc>
                  <a:txBody>
                    <a:bodyPr/>
                    <a:lstStyle/>
                    <a:p>
                      <a:pPr marL="0" lvl="0" indent="0" algn="l" rtl="0">
                        <a:lnSpc>
                          <a:spcPct val="115000"/>
                        </a:lnSpc>
                        <a:spcBef>
                          <a:spcPts val="0"/>
                        </a:spcBef>
                        <a:spcAft>
                          <a:spcPts val="0"/>
                        </a:spcAft>
                        <a:buNone/>
                      </a:pPr>
                      <a:endParaRPr sz="1800"/>
                    </a:p>
                  </a:txBody>
                  <a:tcPr marL="91450" marR="91450" marT="91450" marB="91450">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FFF00"/>
                    </a:solidFill>
                  </a:tcPr>
                </a:tc>
                <a:tc>
                  <a:txBody>
                    <a:bodyPr/>
                    <a:lstStyle/>
                    <a:p>
                      <a:pPr marL="0" lvl="0" indent="0" algn="l" rtl="0">
                        <a:spcBef>
                          <a:spcPts val="0"/>
                        </a:spcBef>
                        <a:spcAft>
                          <a:spcPts val="0"/>
                        </a:spcAft>
                        <a:buNone/>
                      </a:pPr>
                      <a:endParaRPr/>
                    </a:p>
                  </a:txBody>
                  <a:tcPr marL="91450" marR="91450" marT="91450" marB="91450">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50" marR="91450" marT="91450" marB="91450">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2"/>
                  </a:ext>
                </a:extLst>
              </a:tr>
              <a:tr h="955000">
                <a:tc vMerge="1">
                  <a:txBody>
                    <a:bodyPr/>
                    <a:lstStyle/>
                    <a:p>
                      <a:endParaRPr lang="en-US"/>
                    </a:p>
                  </a:txBody>
                  <a:tcPr/>
                </a:tc>
                <a:tc>
                  <a:txBody>
                    <a:bodyPr/>
                    <a:lstStyle/>
                    <a:p>
                      <a:pPr marL="0" lvl="0" indent="0" algn="ctr" rtl="0">
                        <a:lnSpc>
                          <a:spcPct val="115000"/>
                        </a:lnSpc>
                        <a:spcBef>
                          <a:spcPts val="0"/>
                        </a:spcBef>
                        <a:spcAft>
                          <a:spcPts val="0"/>
                        </a:spcAft>
                        <a:buNone/>
                      </a:pPr>
                      <a:r>
                        <a:rPr lang="en" sz="1800"/>
                        <a:t>Medium</a:t>
                      </a:r>
                      <a:endParaRPr sz="1800"/>
                    </a:p>
                  </a:txBody>
                  <a:tcPr marL="91450" marR="91450" marT="91450" marB="91450">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3F3F3"/>
                    </a:solidFill>
                  </a:tcPr>
                </a:tc>
                <a:tc>
                  <a:txBody>
                    <a:bodyPr/>
                    <a:lstStyle/>
                    <a:p>
                      <a:pPr marL="0" lvl="0" indent="0" algn="l" rtl="0">
                        <a:spcBef>
                          <a:spcPts val="0"/>
                        </a:spcBef>
                        <a:spcAft>
                          <a:spcPts val="0"/>
                        </a:spcAft>
                        <a:buNone/>
                      </a:pPr>
                      <a:endParaRPr/>
                    </a:p>
                  </a:txBody>
                  <a:tcPr marL="91450" marR="91450" marT="91450" marB="91450">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50" marR="91450" marT="91450" marB="91450">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800"/>
                    </a:p>
                  </a:txBody>
                  <a:tcPr marL="91450" marR="91450" marT="91450" marB="91450">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00FFFF"/>
                    </a:solidFill>
                  </a:tcPr>
                </a:tc>
                <a:extLst>
                  <a:ext uri="{0D108BD9-81ED-4DB2-BD59-A6C34878D82A}">
                    <a16:rowId xmlns:a16="http://schemas.microsoft.com/office/drawing/2014/main" val="10003"/>
                  </a:ext>
                </a:extLst>
              </a:tr>
              <a:tr h="1324900">
                <a:tc vMerge="1">
                  <a:txBody>
                    <a:bodyPr/>
                    <a:lstStyle/>
                    <a:p>
                      <a:endParaRPr lang="en-US"/>
                    </a:p>
                  </a:txBody>
                  <a:tcPr/>
                </a:tc>
                <a:tc>
                  <a:txBody>
                    <a:bodyPr/>
                    <a:lstStyle/>
                    <a:p>
                      <a:pPr marL="0" lvl="0" indent="0" algn="ctr" rtl="0">
                        <a:lnSpc>
                          <a:spcPct val="115000"/>
                        </a:lnSpc>
                        <a:spcBef>
                          <a:spcPts val="0"/>
                        </a:spcBef>
                        <a:spcAft>
                          <a:spcPts val="0"/>
                        </a:spcAft>
                        <a:buNone/>
                      </a:pPr>
                      <a:r>
                        <a:rPr lang="en" sz="1800"/>
                        <a:t>Low</a:t>
                      </a:r>
                      <a:endParaRPr sz="1800"/>
                    </a:p>
                  </a:txBody>
                  <a:tcPr marL="91450" marR="91450" marT="91450" marB="91450">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3F3F3"/>
                    </a:solidFill>
                  </a:tcPr>
                </a:tc>
                <a:tc>
                  <a:txBody>
                    <a:bodyPr/>
                    <a:lstStyle/>
                    <a:p>
                      <a:pPr marL="0" lvl="0" indent="0" algn="l" rtl="0">
                        <a:spcBef>
                          <a:spcPts val="0"/>
                        </a:spcBef>
                        <a:spcAft>
                          <a:spcPts val="0"/>
                        </a:spcAft>
                        <a:buNone/>
                      </a:pPr>
                      <a:endParaRPr/>
                    </a:p>
                  </a:txBody>
                  <a:tcPr marL="91450" marR="91450" marT="91450" marB="91450">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50" marR="91450" marT="91450" marB="91450">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800"/>
                    </a:p>
                  </a:txBody>
                  <a:tcPr marL="91450" marR="91450" marT="91450" marB="91450">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00FF00"/>
                    </a:solidFill>
                  </a:tcPr>
                </a:tc>
                <a:extLst>
                  <a:ext uri="{0D108BD9-81ED-4DB2-BD59-A6C34878D82A}">
                    <a16:rowId xmlns:a16="http://schemas.microsoft.com/office/drawing/2014/main" val="10004"/>
                  </a:ext>
                </a:extLst>
              </a:tr>
            </a:tbl>
          </a:graphicData>
        </a:graphic>
      </p:graphicFrame>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345</Words>
  <Application>Microsoft Office PowerPoint</Application>
  <PresentationFormat>On-screen Show (16:9)</PresentationFormat>
  <Paragraphs>49</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Roboto</vt:lpstr>
      <vt:lpstr>Arial</vt:lpstr>
      <vt:lpstr>Simple Light</vt:lpstr>
      <vt:lpstr>PowerPoint Presentation</vt:lpstr>
      <vt:lpstr>What does it mean to study: </vt:lpstr>
      <vt:lpstr>PowerPoint Presentation</vt:lpstr>
      <vt:lpstr>PowerPoint Presentation</vt:lpstr>
      <vt:lpstr>PowerPoint Presentation</vt:lpstr>
      <vt:lpstr>Causes: </vt:lpstr>
      <vt:lpstr>Ways in Which Kids Study Now: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Joseph Montecalvo</cp:lastModifiedBy>
  <cp:revision>1</cp:revision>
  <dcterms:modified xsi:type="dcterms:W3CDTF">2022-12-13T18:49:08Z</dcterms:modified>
</cp:coreProperties>
</file>