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onteca@syr.edu" initials="" lastIdx="1" clrIdx="0"/>
  <p:cmAuthor id="1" name="Susan Must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0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f62ecb34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8f62ecb34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f62ecb34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8f62ecb34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f62ecb34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8f62ecb34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8f62ecb34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8f62ecb34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8f62ecb34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8f62ecb34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8f62ecb34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8f62ecb34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f62ecb34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f62ecb34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f62ecb34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f62ecb34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f62ecb34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8f62ecb34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f62ecb34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f62ecb34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f62ecb34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8f62ecb34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f62ecb34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f62ecb34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f62ecb34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8f62ecb34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f62ecb34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f62ecb34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Students are not showing kindness.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social problem of your choosing.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075" y="3413150"/>
            <a:ext cx="1530074" cy="10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en" sz="1380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what we just learned should the current policy be totally replaced, strengthened, or improved? What advantages from the current policy should be retained? What disadvantages should be removed?</a:t>
            </a:r>
            <a:endParaRPr sz="138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>
              <a:solidFill>
                <a:srgbClr val="BF9000"/>
              </a:solidFill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819150" y="1399200"/>
            <a:ext cx="7505700" cy="3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is ok but it needs to be </a:t>
            </a: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strengthened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getting adults more training.  Also, students need evaluations and help to understand why what they are doing is not working for anyone.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are that the policy that is in effect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does work some of the time.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 are that the policy that is in effect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it sometimes doesn’t work efficiently.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825" y="1359775"/>
            <a:ext cx="809175" cy="11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675" y="2571750"/>
            <a:ext cx="917100" cy="9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3400" y="3701950"/>
            <a:ext cx="1059401" cy="105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1626650" y="591150"/>
            <a:ext cx="6033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77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 at least three new/original public policy alternatives.  List the proposal that your group considers the most promising first.</a:t>
            </a:r>
            <a:endParaRPr sz="1977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819150" y="1545750"/>
            <a:ext cx="7505700" cy="28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not using kind words will not be allowed to go to recess.--</a:t>
            </a:r>
            <a:r>
              <a:rPr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administrators, teachers, school aides–most likely to happen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hurting feelings of others will be possibly placed into a small discussion group about feelings.</a:t>
            </a:r>
            <a:r>
              <a:rPr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--teachers–will definitely happen.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Students hurting someone physical will be reported to </a:t>
            </a:r>
            <a:r>
              <a:rPr lang="e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counselor and principal.--might happen.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000000"/>
              </a:solidFill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666" y="2235378"/>
            <a:ext cx="1394750" cy="6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876" y="3114950"/>
            <a:ext cx="1093204" cy="7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22" y="3710761"/>
            <a:ext cx="1093200" cy="727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6207675" y="2532525"/>
            <a:ext cx="1394700" cy="7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6256950" y="2256450"/>
            <a:ext cx="207000" cy="7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three public policy alternatives and list a short word or phrase for each one…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not using kind words will not be allowed to go to recess.--</a:t>
            </a:r>
            <a:r>
              <a:rPr lang="en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administrators, teachers, school aides–most likely to happen</a:t>
            </a: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RECESS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hurting feelings of others will be possibly placed into a small discussion group about feelings.</a:t>
            </a:r>
            <a:r>
              <a:rPr lang="en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--teachers–will definitely happen </a:t>
            </a:r>
            <a:r>
              <a:rPr lang="en" sz="1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GROUP DISCUSSION</a:t>
            </a:r>
            <a:endParaRPr sz="1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hurting someone physical will be taken out of class then taken out of school and reported to </a:t>
            </a:r>
            <a:r>
              <a:rPr lang="en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counselor and principal.--might happen </a:t>
            </a:r>
            <a:r>
              <a:rPr lang="en" sz="1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REMOVED FROM CLASS</a:t>
            </a:r>
            <a:endParaRPr sz="1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716" y="2040541"/>
            <a:ext cx="1493275" cy="7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/>
          <p:nvPr/>
        </p:nvSpPr>
        <p:spPr>
          <a:xfrm>
            <a:off x="3054575" y="2069225"/>
            <a:ext cx="354600" cy="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3123550" y="2354975"/>
            <a:ext cx="1448400" cy="14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457" y="2984650"/>
            <a:ext cx="1079849" cy="7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6300" y="4039921"/>
            <a:ext cx="997125" cy="6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Create a MATRIX:</a:t>
            </a:r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1"/>
          </p:nvPr>
        </p:nvSpPr>
        <p:spPr>
          <a:xfrm>
            <a:off x="819150" y="1499425"/>
            <a:ext cx="7505700" cy="3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FEASIBILITY</a:t>
            </a:r>
            <a:endParaRPr/>
          </a:p>
          <a:p>
            <a:pPr marL="18288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_</a:t>
            </a:r>
            <a:r>
              <a:rPr lang="en" u="sng"/>
              <a:t>HIGH</a:t>
            </a:r>
            <a:r>
              <a:rPr lang="en"/>
              <a:t>___________   </a:t>
            </a:r>
            <a:r>
              <a:rPr lang="en" u="sng"/>
              <a:t>_MEDIUM_</a:t>
            </a:r>
            <a:r>
              <a:rPr lang="en"/>
              <a:t>____________</a:t>
            </a:r>
            <a:r>
              <a:rPr lang="en" u="sng"/>
              <a:t>LOW</a:t>
            </a:r>
            <a:r>
              <a:rPr lang="en"/>
              <a:t>________________                                               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                  _</a:t>
            </a:r>
            <a:r>
              <a:rPr lang="en" u="sng"/>
              <a:t>HIGH____________________________________________________SMALL GROUP___       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Effectiveness  _</a:t>
            </a:r>
            <a:r>
              <a:rPr lang="en" u="sng"/>
              <a:t>MEDIUM__________________________NO RECESS_________________________________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                _</a:t>
            </a:r>
            <a:r>
              <a:rPr lang="en" u="sng"/>
              <a:t>LOW________REMOVED FROM CLASS____________________________________________</a:t>
            </a:r>
            <a:endParaRPr u="sng"/>
          </a:p>
        </p:txBody>
      </p:sp>
      <p:cxnSp>
        <p:nvCxnSpPr>
          <p:cNvPr id="236" name="Google Shape;236;p25"/>
          <p:cNvCxnSpPr/>
          <p:nvPr/>
        </p:nvCxnSpPr>
        <p:spPr>
          <a:xfrm>
            <a:off x="2898875" y="1990725"/>
            <a:ext cx="9000" cy="17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5"/>
          <p:cNvCxnSpPr/>
          <p:nvPr/>
        </p:nvCxnSpPr>
        <p:spPr>
          <a:xfrm>
            <a:off x="4516475" y="2617150"/>
            <a:ext cx="36300" cy="17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5"/>
          <p:cNvCxnSpPr/>
          <p:nvPr/>
        </p:nvCxnSpPr>
        <p:spPr>
          <a:xfrm>
            <a:off x="6261225" y="2320200"/>
            <a:ext cx="54600" cy="151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5"/>
          <p:cNvCxnSpPr/>
          <p:nvPr/>
        </p:nvCxnSpPr>
        <p:spPr>
          <a:xfrm rot="10800000" flipH="1">
            <a:off x="6279375" y="2835175"/>
            <a:ext cx="18300" cy="20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25"/>
          <p:cNvCxnSpPr/>
          <p:nvPr/>
        </p:nvCxnSpPr>
        <p:spPr>
          <a:xfrm>
            <a:off x="6252225" y="2717050"/>
            <a:ext cx="72600" cy="172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25"/>
          <p:cNvCxnSpPr/>
          <p:nvPr/>
        </p:nvCxnSpPr>
        <p:spPr>
          <a:xfrm>
            <a:off x="2108300" y="2144650"/>
            <a:ext cx="5607000" cy="4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5"/>
          <p:cNvCxnSpPr/>
          <p:nvPr/>
        </p:nvCxnSpPr>
        <p:spPr>
          <a:xfrm>
            <a:off x="2907975" y="3671325"/>
            <a:ext cx="18300" cy="5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5"/>
          <p:cNvCxnSpPr/>
          <p:nvPr/>
        </p:nvCxnSpPr>
        <p:spPr>
          <a:xfrm>
            <a:off x="4516475" y="2163100"/>
            <a:ext cx="6300" cy="5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25"/>
          <p:cNvCxnSpPr/>
          <p:nvPr/>
        </p:nvCxnSpPr>
        <p:spPr>
          <a:xfrm>
            <a:off x="6217525" y="1783475"/>
            <a:ext cx="61500" cy="63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25"/>
          <p:cNvCxnSpPr/>
          <p:nvPr/>
        </p:nvCxnSpPr>
        <p:spPr>
          <a:xfrm>
            <a:off x="4552300" y="1734200"/>
            <a:ext cx="1500" cy="5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5"/>
          <p:cNvCxnSpPr/>
          <p:nvPr/>
        </p:nvCxnSpPr>
        <p:spPr>
          <a:xfrm>
            <a:off x="2889800" y="1635750"/>
            <a:ext cx="18300" cy="39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126" y="2144647"/>
            <a:ext cx="858176" cy="5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127" y="3071089"/>
            <a:ext cx="810477" cy="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/>
          <p:nvPr/>
        </p:nvSpPr>
        <p:spPr>
          <a:xfrm rot="10800000" flipH="1">
            <a:off x="4818200" y="3044400"/>
            <a:ext cx="187200" cy="6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4759225" y="3217075"/>
            <a:ext cx="858300" cy="4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2100" y="3843821"/>
            <a:ext cx="600258" cy="39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5"/>
          <p:cNvCxnSpPr/>
          <p:nvPr/>
        </p:nvCxnSpPr>
        <p:spPr>
          <a:xfrm flipH="1">
            <a:off x="2906675" y="4207425"/>
            <a:ext cx="19800" cy="20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the reasons for your decisions in the matrix.</a:t>
            </a:r>
            <a:endParaRPr sz="4600">
              <a:solidFill>
                <a:srgbClr val="BF9000"/>
              </a:solidFill>
            </a:endParaRPr>
          </a:p>
        </p:txBody>
      </p:sp>
      <p:sp>
        <p:nvSpPr>
          <p:cNvPr id="258" name="Google Shape;258;p26"/>
          <p:cNvSpPr txBox="1">
            <a:spLocks noGrp="1"/>
          </p:cNvSpPr>
          <p:nvPr>
            <p:ph type="body" idx="1"/>
          </p:nvPr>
        </p:nvSpPr>
        <p:spPr>
          <a:xfrm>
            <a:off x="819150" y="1300650"/>
            <a:ext cx="7505700" cy="31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SMALL GROUP</a:t>
            </a:r>
            <a:r>
              <a:rPr lang="en" sz="2200"/>
              <a:t>–is low feasibility and high effectiveness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NO RECESS</a:t>
            </a:r>
            <a:r>
              <a:rPr lang="en" sz="2200"/>
              <a:t>–is medium feasibility and medium effectiveness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REMOVED FROM CLASS</a:t>
            </a:r>
            <a:r>
              <a:rPr lang="en" sz="2200"/>
              <a:t>–is low feasibility and high effectiveness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9" name="Google Shape;2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250" y="3926922"/>
            <a:ext cx="1432879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674" y="2819674"/>
            <a:ext cx="1532675" cy="7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/>
          <p:nvPr/>
        </p:nvSpPr>
        <p:spPr>
          <a:xfrm>
            <a:off x="3665475" y="2867350"/>
            <a:ext cx="305400" cy="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3635925" y="3123550"/>
            <a:ext cx="1586400" cy="13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0700" y="1491726"/>
            <a:ext cx="1432876" cy="95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" sz="1844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why you prefer one alternative over the other two alternatives.</a:t>
            </a:r>
            <a:endParaRPr sz="1844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819150" y="1517425"/>
            <a:ext cx="7505700" cy="29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prefer the </a:t>
            </a:r>
            <a:r>
              <a:rPr lang="en" sz="1800">
                <a:highlight>
                  <a:srgbClr val="FFFF00"/>
                </a:highlight>
              </a:rPr>
              <a:t>small group discussion</a:t>
            </a:r>
            <a:r>
              <a:rPr lang="en" sz="1800"/>
              <a:t>               because it simple to implement and it has a very good impact. 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The</a:t>
            </a:r>
            <a:r>
              <a:rPr lang="en" sz="1800">
                <a:highlight>
                  <a:srgbClr val="FFFF00"/>
                </a:highlight>
              </a:rPr>
              <a:t> no recess</a:t>
            </a:r>
            <a:r>
              <a:rPr lang="en" sz="1800">
                <a:highlight>
                  <a:schemeClr val="dk1"/>
                </a:highlight>
              </a:rPr>
              <a:t>                        </a:t>
            </a:r>
            <a:r>
              <a:rPr lang="en" sz="1800"/>
              <a:t>can work easily as well. 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The </a:t>
            </a:r>
            <a:r>
              <a:rPr lang="en" sz="1800">
                <a:highlight>
                  <a:srgbClr val="FF0000"/>
                </a:highlight>
              </a:rPr>
              <a:t>removal from class</a:t>
            </a:r>
            <a:r>
              <a:rPr lang="en" sz="1800"/>
              <a:t>                    isn’t a good alternative because children have the right to an education and legally this one doesn’t work well.</a:t>
            </a:r>
            <a:endParaRPr sz="1800"/>
          </a:p>
        </p:txBody>
      </p:sp>
      <p:pic>
        <p:nvPicPr>
          <p:cNvPr id="270" name="Google Shape;2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227" y="1517425"/>
            <a:ext cx="620974" cy="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875" y="2721025"/>
            <a:ext cx="1066075" cy="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2295850" y="2690000"/>
            <a:ext cx="236400" cy="11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2315550" y="2946175"/>
            <a:ext cx="1011300" cy="11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6425" y="3535248"/>
            <a:ext cx="704526" cy="4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social problem is happening at… (location)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                 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                    This social problem is happening at PS 148Q.</a:t>
            </a:r>
            <a:endParaRPr sz="2000"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600" y="2976075"/>
            <a:ext cx="1271100" cy="12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/>
          <p:nvPr/>
        </p:nvSpPr>
        <p:spPr>
          <a:xfrm>
            <a:off x="4197550" y="3126075"/>
            <a:ext cx="463200" cy="17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at least three bad that happen because of this problem:</a:t>
            </a: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Students are not using kind words.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                Students are hurting the feelings of others.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Students are physical towards others.</a:t>
            </a:r>
            <a:endParaRPr sz="2000"/>
          </a:p>
        </p:txBody>
      </p:sp>
      <p:sp>
        <p:nvSpPr>
          <p:cNvPr id="145" name="Google Shape;145;p15"/>
          <p:cNvSpPr txBox="1"/>
          <p:nvPr/>
        </p:nvSpPr>
        <p:spPr>
          <a:xfrm>
            <a:off x="304800" y="2868700"/>
            <a:ext cx="603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050" y="1486450"/>
            <a:ext cx="1316270" cy="8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031" y="1643350"/>
            <a:ext cx="1950475" cy="17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425" y="3425743"/>
            <a:ext cx="2521325" cy="11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2000" b="1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3077" b="1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a short phrase that summarizes the social problem and its location.</a:t>
            </a:r>
            <a:endParaRPr sz="3077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77" b="1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endParaRPr sz="5077">
              <a:solidFill>
                <a:srgbClr val="7F6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582700" y="1905000"/>
            <a:ext cx="7250100" cy="25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      STUDENTS ARE NOT SHOWING KINDNESS AT PS148Q.  </a:t>
            </a:r>
            <a:endParaRPr sz="2400">
              <a:solidFill>
                <a:srgbClr val="9900FF"/>
              </a:solidFill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63" y="2485950"/>
            <a:ext cx="2193075" cy="23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88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How do you know that the problem exists?  </a:t>
            </a:r>
            <a:endParaRPr sz="3088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819150" y="1692100"/>
            <a:ext cx="7505700" cy="27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are being disrespectful when speaking with adults—observation.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are hurting feelings of others—not knowing how to speak with others.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physically hurting others—not knowing self-control or self-awareness.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400" y="1294300"/>
            <a:ext cx="1025350" cy="10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9900" y="2588050"/>
            <a:ext cx="954600" cy="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713" y="3753400"/>
            <a:ext cx="784975" cy="7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/>
                <a:ea typeface="Times New Roman"/>
                <a:cs typeface="Times New Roman"/>
                <a:sym typeface="Times New Roman"/>
              </a:rPr>
              <a:t>        Why don’t we use kindness in PS148Q?</a:t>
            </a:r>
            <a:endParaRPr sz="460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are not using kind words—must teach about what kind words are and how to use them.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are hurting feelings of others—must teach what feelings are and how to treat others.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are physically hurting others—must teach self-awareness and conflict resolution.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4362" y="1587325"/>
            <a:ext cx="1316270" cy="8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0227" y="2571750"/>
            <a:ext cx="1244499" cy="109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925" y="3772222"/>
            <a:ext cx="1405110" cy="6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major existing policy: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*Calm words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*Sitting in a calm area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*Discussing what is going 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*Given options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*Then, call crisis team for help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575" y="1699350"/>
            <a:ext cx="1545575" cy="21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66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What are the advantages of following the policy?</a:t>
            </a:r>
            <a:endParaRPr sz="2466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508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</a:t>
            </a: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that we know how to control ourselves.</a:t>
            </a: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508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</a:t>
            </a: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none.</a:t>
            </a: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508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enforcement</a:t>
            </a: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this policy is difficult because many children can’t control themselves.</a:t>
            </a: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 in the school </a:t>
            </a:r>
            <a:r>
              <a:rPr lang="en" sz="2508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knows about it</a:t>
            </a:r>
            <a:r>
              <a:rPr lang="en" sz="25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uses it but sometimes it doesn’t work quickly.  Also, sometimes we need help from people outside the classroom.</a:t>
            </a:r>
            <a:endParaRPr sz="25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350" y="1586424"/>
            <a:ext cx="1806125" cy="8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700" y="2266300"/>
            <a:ext cx="1293974" cy="6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0225" y="2443650"/>
            <a:ext cx="1093226" cy="10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77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What are the disadvantages of this policy?</a:t>
            </a:r>
            <a:endParaRPr sz="3577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1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effectiveness</a:t>
            </a: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too slow.</a:t>
            </a: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do not know how to calm down and most times have to be bribed by a toy (</a:t>
            </a:r>
            <a:r>
              <a:rPr lang="en" sz="11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cost)</a:t>
            </a: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just get into the classroom.</a:t>
            </a: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disadvantages of the </a:t>
            </a:r>
            <a:r>
              <a:rPr lang="en" sz="11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enforcement </a:t>
            </a:r>
            <a:r>
              <a:rPr lang="en" sz="11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this policy is that most of these students complete no work. </a:t>
            </a: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80">
                <a:solidFill>
                  <a:srgbClr val="000000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180">
                <a:solidFill>
                  <a:srgbClr val="FF0000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entire building knows </a:t>
            </a:r>
            <a:r>
              <a:rPr lang="en" sz="1180">
                <a:solidFill>
                  <a:srgbClr val="000000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about this policy and most people agree that their are </a:t>
            </a:r>
            <a:r>
              <a:rPr lang="en" sz="1180">
                <a:solidFill>
                  <a:srgbClr val="FF0000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lang="en" sz="1180">
                <a:solidFill>
                  <a:srgbClr val="000000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to this policy.</a:t>
            </a:r>
            <a:endParaRPr sz="1180">
              <a:solidFill>
                <a:srgbClr val="000000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572">
              <a:highlight>
                <a:srgbClr val="FFD966"/>
              </a:highlight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875" y="2847650"/>
            <a:ext cx="903525" cy="9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2875" y="2163512"/>
            <a:ext cx="903526" cy="49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098" y="1880386"/>
            <a:ext cx="903525" cy="60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(16:9)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Nunito</vt:lpstr>
      <vt:lpstr>Arial</vt:lpstr>
      <vt:lpstr>Calibri</vt:lpstr>
      <vt:lpstr>Times New Roman</vt:lpstr>
      <vt:lpstr>Shift</vt:lpstr>
      <vt:lpstr>Students are not showing kindness.</vt:lpstr>
      <vt:lpstr>This social problem is happening at… (location)</vt:lpstr>
      <vt:lpstr>List at least three bad that happen because of this problem:</vt:lpstr>
      <vt:lpstr>        Write a short phrase that summarizes the social problem and its location.                                      </vt:lpstr>
      <vt:lpstr>    How do you know that the problem exists?   </vt:lpstr>
      <vt:lpstr>        Why don’t we use kindness in PS148Q?</vt:lpstr>
      <vt:lpstr>One major existing policy:</vt:lpstr>
      <vt:lpstr>          What are the advantages of following the policy? </vt:lpstr>
      <vt:lpstr>  What are the disadvantages of this policy? </vt:lpstr>
      <vt:lpstr>Based on what we just learned should the current policy be totally replaced, strengthened, or improved? What advantages from the current policy should be retained? What disadvantages should be removed? </vt:lpstr>
      <vt:lpstr>Propose at least three new/original public policy alternatives.  List the proposal that your group considers the most promising first. </vt:lpstr>
      <vt:lpstr>List three public policy alternatives and list a short word or phrase for each one…</vt:lpstr>
      <vt:lpstr>                Create a MATRIX:</vt:lpstr>
      <vt:lpstr>Discuss the reasons for your decisions in the matrix.</vt:lpstr>
      <vt:lpstr>           Discuss why you prefer one alternative over the other two alternatives.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are not showing kindness.</dc:title>
  <cp:lastModifiedBy>Joseph Montecalvo</cp:lastModifiedBy>
  <cp:revision>1</cp:revision>
  <dcterms:modified xsi:type="dcterms:W3CDTF">2022-11-30T22:07:34Z</dcterms:modified>
</cp:coreProperties>
</file>