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3" clrIdx="0"/>
  <p:cmAuthor id="1" name="Kate E. O'Har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730266-1483-46C2-85F0-2E80E7CD8B96}">
  <a:tblStyle styleId="{AE730266-1483-46C2-85F0-2E80E7CD8B9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8f7cf85e4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8f7cf85e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8f7cf85e4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8f7cf85e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8f7cf85e4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8f7cf85e4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8f7cf85e4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8f7cf85e4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8f7cf85e4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8f7cf85e4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8f7cf85e4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8f7cf85e4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8f7cf85e4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8f7cf85e4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f7cf85e4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8f7cf85e4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EA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493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Street Cleanliness in Queens is Awful</a:t>
            </a:r>
            <a:endParaRPr/>
          </a:p>
        </p:txBody>
      </p:sp>
      <p:sp>
        <p:nvSpPr>
          <p:cNvPr id="55" name="Google Shape;55;p13"/>
          <p:cNvSpPr txBox="1">
            <a:spLocks noGrp="1"/>
          </p:cNvSpPr>
          <p:nvPr>
            <p:ph type="subTitle" idx="1"/>
          </p:nvPr>
        </p:nvSpPr>
        <p:spPr>
          <a:xfrm>
            <a:off x="311700" y="1974300"/>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Mr. Moncada</a:t>
            </a:r>
            <a:endParaRPr/>
          </a:p>
          <a:p>
            <a:pPr marL="0" lvl="0" indent="0" algn="ctr" rtl="0">
              <a:spcBef>
                <a:spcPts val="0"/>
              </a:spcBef>
              <a:spcAft>
                <a:spcPts val="0"/>
              </a:spcAft>
              <a:buNone/>
            </a:pPr>
            <a:r>
              <a:rPr lang="en"/>
              <a:t>PS/IS 127Q</a:t>
            </a:r>
            <a:endParaRPr/>
          </a:p>
        </p:txBody>
      </p:sp>
      <p:pic>
        <p:nvPicPr>
          <p:cNvPr id="56" name="Google Shape;56;p13"/>
          <p:cNvPicPr preferRelativeResize="0"/>
          <p:nvPr/>
        </p:nvPicPr>
        <p:blipFill>
          <a:blip r:embed="rId3">
            <a:alphaModFix/>
          </a:blip>
          <a:stretch>
            <a:fillRect/>
          </a:stretch>
        </p:blipFill>
        <p:spPr>
          <a:xfrm>
            <a:off x="3360225" y="2654725"/>
            <a:ext cx="2394077" cy="23940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Public Policy Analysis (PPA)? How does it help?</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Public Policy Analysis allows for members of the community to carefully study and propose solutions to social issues that are currently affecting our community. By analyzing problems within our community, we can resolve those problems so that we can improve our quality of life.</a:t>
            </a:r>
            <a:endParaRPr/>
          </a:p>
        </p:txBody>
      </p:sp>
      <p:pic>
        <p:nvPicPr>
          <p:cNvPr id="63" name="Google Shape;63;p14"/>
          <p:cNvPicPr preferRelativeResize="0"/>
          <p:nvPr/>
        </p:nvPicPr>
        <p:blipFill>
          <a:blip r:embed="rId3">
            <a:alphaModFix/>
          </a:blip>
          <a:stretch>
            <a:fillRect/>
          </a:stretch>
        </p:blipFill>
        <p:spPr>
          <a:xfrm>
            <a:off x="4897300" y="2300525"/>
            <a:ext cx="4246701" cy="2842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Steps for a Thorough and effective PPA</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200">
                <a:solidFill>
                  <a:srgbClr val="7F7F7F"/>
                </a:solidFill>
              </a:rPr>
              <a:t>1.Define the Problem</a:t>
            </a:r>
            <a:endParaRPr sz="2200">
              <a:solidFill>
                <a:srgbClr val="7F7F7F"/>
              </a:solidFill>
            </a:endParaRPr>
          </a:p>
          <a:p>
            <a:pPr marL="0" lvl="0" indent="0" algn="l" rtl="0">
              <a:lnSpc>
                <a:spcPct val="115000"/>
              </a:lnSpc>
              <a:spcBef>
                <a:spcPts val="0"/>
              </a:spcBef>
              <a:spcAft>
                <a:spcPts val="0"/>
              </a:spcAft>
              <a:buClr>
                <a:schemeClr val="dk1"/>
              </a:buClr>
              <a:buSzPts val="1100"/>
              <a:buFont typeface="Arial"/>
              <a:buNone/>
            </a:pPr>
            <a:r>
              <a:rPr lang="en" sz="2200">
                <a:solidFill>
                  <a:srgbClr val="7F7F7F"/>
                </a:solidFill>
              </a:rPr>
              <a:t>2.Gather Evidence</a:t>
            </a:r>
            <a:endParaRPr sz="2200">
              <a:solidFill>
                <a:srgbClr val="7F7F7F"/>
              </a:solidFill>
            </a:endParaRPr>
          </a:p>
          <a:p>
            <a:pPr marL="0" lvl="0" indent="0" algn="l" rtl="0">
              <a:lnSpc>
                <a:spcPct val="115000"/>
              </a:lnSpc>
              <a:spcBef>
                <a:spcPts val="0"/>
              </a:spcBef>
              <a:spcAft>
                <a:spcPts val="0"/>
              </a:spcAft>
              <a:buClr>
                <a:schemeClr val="dk1"/>
              </a:buClr>
              <a:buSzPts val="1100"/>
              <a:buFont typeface="Arial"/>
              <a:buNone/>
            </a:pPr>
            <a:r>
              <a:rPr lang="en" sz="2200">
                <a:solidFill>
                  <a:srgbClr val="7F7F7F"/>
                </a:solidFill>
              </a:rPr>
              <a:t>3.Identify Causes</a:t>
            </a:r>
            <a:endParaRPr sz="2200">
              <a:solidFill>
                <a:srgbClr val="7F7F7F"/>
              </a:solidFill>
            </a:endParaRPr>
          </a:p>
          <a:p>
            <a:pPr marL="0" lvl="0" indent="0" algn="l" rtl="0">
              <a:lnSpc>
                <a:spcPct val="115000"/>
              </a:lnSpc>
              <a:spcBef>
                <a:spcPts val="0"/>
              </a:spcBef>
              <a:spcAft>
                <a:spcPts val="0"/>
              </a:spcAft>
              <a:buClr>
                <a:schemeClr val="dk1"/>
              </a:buClr>
              <a:buSzPts val="1100"/>
              <a:buFont typeface="Arial"/>
              <a:buNone/>
            </a:pPr>
            <a:r>
              <a:rPr lang="en" sz="2200">
                <a:solidFill>
                  <a:srgbClr val="7F7F7F"/>
                </a:solidFill>
              </a:rPr>
              <a:t>4.Evaluate Existing Public Policies</a:t>
            </a:r>
            <a:endParaRPr sz="2200">
              <a:solidFill>
                <a:srgbClr val="7F7F7F"/>
              </a:solidFill>
            </a:endParaRPr>
          </a:p>
          <a:p>
            <a:pPr marL="0" lvl="0" indent="0" algn="l" rtl="0">
              <a:lnSpc>
                <a:spcPct val="115000"/>
              </a:lnSpc>
              <a:spcBef>
                <a:spcPts val="0"/>
              </a:spcBef>
              <a:spcAft>
                <a:spcPts val="0"/>
              </a:spcAft>
              <a:buClr>
                <a:schemeClr val="dk1"/>
              </a:buClr>
              <a:buSzPts val="1100"/>
              <a:buFont typeface="Arial"/>
              <a:buNone/>
            </a:pPr>
            <a:r>
              <a:rPr lang="en" sz="2200">
                <a:solidFill>
                  <a:srgbClr val="7F7F7F"/>
                </a:solidFill>
              </a:rPr>
              <a:t>5.Develop Public Policy Solutions</a:t>
            </a:r>
            <a:endParaRPr sz="2200">
              <a:solidFill>
                <a:srgbClr val="7F7F7F"/>
              </a:solidFill>
            </a:endParaRPr>
          </a:p>
          <a:p>
            <a:pPr marL="0" lvl="0" indent="0" algn="l" rtl="0">
              <a:lnSpc>
                <a:spcPct val="115000"/>
              </a:lnSpc>
              <a:spcBef>
                <a:spcPts val="0"/>
              </a:spcBef>
              <a:spcAft>
                <a:spcPts val="0"/>
              </a:spcAft>
              <a:buClr>
                <a:schemeClr val="dk1"/>
              </a:buClr>
              <a:buSzPts val="1100"/>
              <a:buFont typeface="Arial"/>
              <a:buNone/>
            </a:pPr>
            <a:r>
              <a:rPr lang="en" sz="2200">
                <a:solidFill>
                  <a:srgbClr val="7F7F7F"/>
                </a:solidFill>
              </a:rPr>
              <a:t>6.Selecting the Best Policy Solution</a:t>
            </a:r>
            <a:endParaRPr sz="2200">
              <a:solidFill>
                <a:srgbClr val="7F7F7F"/>
              </a:solidFill>
            </a:endParaRPr>
          </a:p>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5955550" y="148800"/>
            <a:ext cx="2788751" cy="4909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163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Define the Problem</a:t>
            </a:r>
            <a:endParaRPr/>
          </a:p>
        </p:txBody>
      </p:sp>
      <p:sp>
        <p:nvSpPr>
          <p:cNvPr id="76" name="Google Shape;76;p16"/>
          <p:cNvSpPr txBox="1">
            <a:spLocks noGrp="1"/>
          </p:cNvSpPr>
          <p:nvPr>
            <p:ph type="body" idx="1"/>
          </p:nvPr>
        </p:nvSpPr>
        <p:spPr>
          <a:xfrm>
            <a:off x="311700" y="5902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Queens has always been the place for diversity, small communities, and great food. The backbone of NYC’s workforce mostly reside in the outer boroughs, Queens is the most diverse. Queens unfortunately has been feeling dirty. The streets are littered with garbage, there are food trucks everywhere that do not follow proper sanitation procedures, and the parks are full of garbage and drug paraphernalia. Queens is getting dirtier by the day.</a:t>
            </a:r>
            <a:endParaRPr/>
          </a:p>
        </p:txBody>
      </p:sp>
      <p:pic>
        <p:nvPicPr>
          <p:cNvPr id="77" name="Google Shape;77;p16"/>
          <p:cNvPicPr preferRelativeResize="0"/>
          <p:nvPr/>
        </p:nvPicPr>
        <p:blipFill>
          <a:blip r:embed="rId3">
            <a:alphaModFix/>
          </a:blip>
          <a:stretch>
            <a:fillRect/>
          </a:stretch>
        </p:blipFill>
        <p:spPr>
          <a:xfrm>
            <a:off x="5065975" y="2871333"/>
            <a:ext cx="3693956" cy="2077850"/>
          </a:xfrm>
          <a:prstGeom prst="rect">
            <a:avLst/>
          </a:prstGeom>
          <a:noFill/>
          <a:ln>
            <a:noFill/>
          </a:ln>
        </p:spPr>
      </p:pic>
      <p:pic>
        <p:nvPicPr>
          <p:cNvPr id="78" name="Google Shape;78;p16"/>
          <p:cNvPicPr preferRelativeResize="0"/>
          <p:nvPr/>
        </p:nvPicPr>
        <p:blipFill>
          <a:blip r:embed="rId4">
            <a:alphaModFix/>
          </a:blip>
          <a:stretch>
            <a:fillRect/>
          </a:stretch>
        </p:blipFill>
        <p:spPr>
          <a:xfrm>
            <a:off x="441375" y="2729838"/>
            <a:ext cx="3333750" cy="221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Collect Evidence</a:t>
            </a:r>
            <a:endParaRPr/>
          </a:p>
        </p:txBody>
      </p:sp>
      <p:sp>
        <p:nvSpPr>
          <p:cNvPr id="84" name="Google Shape;84;p17"/>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According to Politico, sanitation complaint calls to 311 have increased 31% since last year regarding trash and refuse left in the street. If you walk around Queens you can see the littered streets and an obvious change than from the year before.</a:t>
            </a:r>
            <a:endParaRPr/>
          </a:p>
        </p:txBody>
      </p:sp>
      <p:pic>
        <p:nvPicPr>
          <p:cNvPr id="85" name="Google Shape;85;p17"/>
          <p:cNvPicPr preferRelativeResize="0"/>
          <p:nvPr/>
        </p:nvPicPr>
        <p:blipFill>
          <a:blip r:embed="rId3">
            <a:alphaModFix/>
          </a:blip>
          <a:stretch>
            <a:fillRect/>
          </a:stretch>
        </p:blipFill>
        <p:spPr>
          <a:xfrm>
            <a:off x="311700" y="2571738"/>
            <a:ext cx="3333750" cy="221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Identify Causes</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Fewer sanitation workers because of COVID19 vaccination requirements</a:t>
            </a:r>
            <a:endParaRPr/>
          </a:p>
          <a:p>
            <a:pPr marL="457200" lvl="0" indent="-342900" algn="l" rtl="0">
              <a:spcBef>
                <a:spcPts val="0"/>
              </a:spcBef>
              <a:spcAft>
                <a:spcPts val="0"/>
              </a:spcAft>
              <a:buSzPts val="1800"/>
              <a:buChar char="●"/>
            </a:pPr>
            <a:r>
              <a:rPr lang="en"/>
              <a:t>Newcomers in the community are not educated, do not understand proper etiquette for cleanliness.</a:t>
            </a:r>
            <a:endParaRPr/>
          </a:p>
          <a:p>
            <a:pPr marL="457200" lvl="0" indent="-342900" algn="l" rtl="0">
              <a:spcBef>
                <a:spcPts val="0"/>
              </a:spcBef>
              <a:spcAft>
                <a:spcPts val="0"/>
              </a:spcAft>
              <a:buSzPts val="1800"/>
              <a:buChar char="●"/>
            </a:pPr>
            <a:r>
              <a:rPr lang="en"/>
              <a:t>People are frustrated with other personal issues, sanitation is the last thing on their minds</a:t>
            </a:r>
            <a:endParaRPr/>
          </a:p>
          <a:p>
            <a:pPr marL="457200" lvl="0" indent="-342900" algn="l" rtl="0">
              <a:spcBef>
                <a:spcPts val="0"/>
              </a:spcBef>
              <a:spcAft>
                <a:spcPts val="0"/>
              </a:spcAft>
              <a:buSzPts val="1800"/>
              <a:buChar char="●"/>
            </a:pPr>
            <a:r>
              <a:rPr lang="en"/>
              <a:t>Less money towards sanitation</a:t>
            </a:r>
            <a:endParaRPr/>
          </a:p>
        </p:txBody>
      </p:sp>
      <p:pic>
        <p:nvPicPr>
          <p:cNvPr id="92" name="Google Shape;92;p18"/>
          <p:cNvPicPr preferRelativeResize="0"/>
          <p:nvPr/>
        </p:nvPicPr>
        <p:blipFill>
          <a:blip r:embed="rId3">
            <a:alphaModFix/>
          </a:blip>
          <a:stretch>
            <a:fillRect/>
          </a:stretch>
        </p:blipFill>
        <p:spPr>
          <a:xfrm>
            <a:off x="5601984" y="2623375"/>
            <a:ext cx="3360166" cy="252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Evaluate Existing Public Policies</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Street cleaners clean the streets 2 times a week</a:t>
            </a:r>
            <a:endParaRPr/>
          </a:p>
          <a:p>
            <a:pPr marL="457200" lvl="0" indent="-342900" algn="l" rtl="0">
              <a:spcBef>
                <a:spcPts val="0"/>
              </a:spcBef>
              <a:spcAft>
                <a:spcPts val="0"/>
              </a:spcAft>
              <a:buSzPts val="1800"/>
              <a:buChar char="●"/>
            </a:pPr>
            <a:r>
              <a:rPr lang="en"/>
              <a:t>Fines are given out to homes and businesses for not recycling or disposing of trash properly</a:t>
            </a:r>
            <a:endParaRPr/>
          </a:p>
          <a:p>
            <a:pPr marL="457200" lvl="0" indent="-342900" algn="l" rtl="0">
              <a:spcBef>
                <a:spcPts val="0"/>
              </a:spcBef>
              <a:spcAft>
                <a:spcPts val="0"/>
              </a:spcAft>
              <a:buSzPts val="1800"/>
              <a:buChar char="●"/>
            </a:pPr>
            <a:r>
              <a:rPr lang="en"/>
              <a:t>Minimal garbage cans on city blocks</a:t>
            </a:r>
            <a:endParaRPr/>
          </a:p>
          <a:p>
            <a:pPr marL="457200" lvl="0" indent="-342900" algn="l" rtl="0">
              <a:spcBef>
                <a:spcPts val="0"/>
              </a:spcBef>
              <a:spcAft>
                <a:spcPts val="0"/>
              </a:spcAft>
              <a:buSzPts val="1800"/>
              <a:buChar char="●"/>
            </a:pPr>
            <a:r>
              <a:rPr lang="en"/>
              <a:t>Littering can lead to a fine</a:t>
            </a:r>
            <a:endParaRPr/>
          </a:p>
        </p:txBody>
      </p:sp>
      <p:pic>
        <p:nvPicPr>
          <p:cNvPr id="99" name="Google Shape;99;p19"/>
          <p:cNvPicPr preferRelativeResize="0"/>
          <p:nvPr/>
        </p:nvPicPr>
        <p:blipFill>
          <a:blip r:embed="rId3">
            <a:alphaModFix/>
          </a:blip>
          <a:stretch>
            <a:fillRect/>
          </a:stretch>
        </p:blipFill>
        <p:spPr>
          <a:xfrm>
            <a:off x="4571998" y="2141850"/>
            <a:ext cx="4556175" cy="257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 Public Policy Solutions</a:t>
            </a: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Enforce the laws regarding littering and dumping trash in public places</a:t>
            </a:r>
            <a:endParaRPr/>
          </a:p>
          <a:p>
            <a:pPr marL="457200" lvl="0" indent="-342900" algn="l" rtl="0">
              <a:spcBef>
                <a:spcPts val="0"/>
              </a:spcBef>
              <a:spcAft>
                <a:spcPts val="0"/>
              </a:spcAft>
              <a:buSzPts val="1800"/>
              <a:buChar char="●"/>
            </a:pPr>
            <a:r>
              <a:rPr lang="en"/>
              <a:t>Educate people on the effects of pollution</a:t>
            </a:r>
            <a:endParaRPr/>
          </a:p>
          <a:p>
            <a:pPr marL="457200" lvl="0" indent="-342900" algn="l" rtl="0">
              <a:spcBef>
                <a:spcPts val="0"/>
              </a:spcBef>
              <a:spcAft>
                <a:spcPts val="0"/>
              </a:spcAft>
              <a:buSzPts val="1800"/>
              <a:buChar char="●"/>
            </a:pPr>
            <a:r>
              <a:rPr lang="en"/>
              <a:t>Have trash cans in almost every corner of public streets</a:t>
            </a:r>
            <a:endParaRPr/>
          </a:p>
          <a:p>
            <a:pPr marL="457200" lvl="0" indent="-342900" algn="l" rtl="0">
              <a:spcBef>
                <a:spcPts val="0"/>
              </a:spcBef>
              <a:spcAft>
                <a:spcPts val="0"/>
              </a:spcAft>
              <a:buSzPts val="1800"/>
              <a:buChar char="●"/>
            </a:pPr>
            <a:r>
              <a:rPr lang="en"/>
              <a:t>Enforce food cart rules and regulations</a:t>
            </a:r>
            <a:endParaRPr/>
          </a:p>
          <a:p>
            <a:pPr marL="457200" lvl="0" indent="-342900" algn="l" rtl="0">
              <a:spcBef>
                <a:spcPts val="0"/>
              </a:spcBef>
              <a:spcAft>
                <a:spcPts val="0"/>
              </a:spcAft>
              <a:buSzPts val="1800"/>
              <a:buChar char="●"/>
            </a:pPr>
            <a:r>
              <a:rPr lang="en"/>
              <a:t>Hire more sanitation workers.</a:t>
            </a:r>
            <a:endParaRPr/>
          </a:p>
        </p:txBody>
      </p:sp>
      <p:pic>
        <p:nvPicPr>
          <p:cNvPr id="106" name="Google Shape;106;p20"/>
          <p:cNvPicPr preferRelativeResize="0"/>
          <p:nvPr/>
        </p:nvPicPr>
        <p:blipFill>
          <a:blip r:embed="rId3">
            <a:alphaModFix/>
          </a:blip>
          <a:stretch>
            <a:fillRect/>
          </a:stretch>
        </p:blipFill>
        <p:spPr>
          <a:xfrm>
            <a:off x="6627525" y="1869024"/>
            <a:ext cx="2105823" cy="31587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Most Effective and feasible Solution</a:t>
            </a:r>
            <a:endParaRPr/>
          </a:p>
        </p:txBody>
      </p:sp>
      <p:graphicFrame>
        <p:nvGraphicFramePr>
          <p:cNvPr id="112" name="Google Shape;112;p21"/>
          <p:cNvGraphicFramePr/>
          <p:nvPr/>
        </p:nvGraphicFramePr>
        <p:xfrm>
          <a:off x="491400" y="1368300"/>
          <a:ext cx="7659700" cy="3309875"/>
        </p:xfrm>
        <a:graphic>
          <a:graphicData uri="http://schemas.openxmlformats.org/drawingml/2006/table">
            <a:tbl>
              <a:tblPr>
                <a:noFill/>
                <a:tableStyleId>{AE730266-1483-46C2-85F0-2E80E7CD8B96}</a:tableStyleId>
              </a:tblPr>
              <a:tblGrid>
                <a:gridCol w="1914925">
                  <a:extLst>
                    <a:ext uri="{9D8B030D-6E8A-4147-A177-3AD203B41FA5}">
                      <a16:colId xmlns:a16="http://schemas.microsoft.com/office/drawing/2014/main" val="20000"/>
                    </a:ext>
                  </a:extLst>
                </a:gridCol>
                <a:gridCol w="1914925">
                  <a:extLst>
                    <a:ext uri="{9D8B030D-6E8A-4147-A177-3AD203B41FA5}">
                      <a16:colId xmlns:a16="http://schemas.microsoft.com/office/drawing/2014/main" val="20001"/>
                    </a:ext>
                  </a:extLst>
                </a:gridCol>
                <a:gridCol w="1914925">
                  <a:extLst>
                    <a:ext uri="{9D8B030D-6E8A-4147-A177-3AD203B41FA5}">
                      <a16:colId xmlns:a16="http://schemas.microsoft.com/office/drawing/2014/main" val="20002"/>
                    </a:ext>
                  </a:extLst>
                </a:gridCol>
                <a:gridCol w="1914925">
                  <a:extLst>
                    <a:ext uri="{9D8B030D-6E8A-4147-A177-3AD203B41FA5}">
                      <a16:colId xmlns:a16="http://schemas.microsoft.com/office/drawing/2014/main" val="20003"/>
                    </a:ext>
                  </a:extLst>
                </a:gridCol>
              </a:tblGrid>
              <a:tr h="661975">
                <a:tc gridSpan="4">
                  <a:txBody>
                    <a:bodyPr/>
                    <a:lstStyle/>
                    <a:p>
                      <a:pPr marL="0" lvl="0" indent="0" algn="ctr" rtl="0">
                        <a:lnSpc>
                          <a:spcPct val="115000"/>
                        </a:lnSpc>
                        <a:spcBef>
                          <a:spcPts val="0"/>
                        </a:spcBef>
                        <a:spcAft>
                          <a:spcPts val="0"/>
                        </a:spcAft>
                        <a:buNone/>
                      </a:pPr>
                      <a:r>
                        <a:rPr lang="en"/>
                        <a:t>Feasibility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1975">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t>High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t>Medium</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t>Low</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1975">
                <a:tc>
                  <a:txBody>
                    <a:bodyPr/>
                    <a:lstStyle/>
                    <a:p>
                      <a:pPr marL="0" lvl="0" indent="0" algn="l" rtl="0">
                        <a:lnSpc>
                          <a:spcPct val="115000"/>
                        </a:lnSpc>
                        <a:spcBef>
                          <a:spcPts val="0"/>
                        </a:spcBef>
                        <a:spcAft>
                          <a:spcPts val="0"/>
                        </a:spcAft>
                        <a:buNone/>
                      </a:pPr>
                      <a:r>
                        <a:rPr lang="en"/>
                        <a:t>High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1975">
                <a:tc>
                  <a:txBody>
                    <a:bodyPr/>
                    <a:lstStyle/>
                    <a:p>
                      <a:pPr marL="0" lvl="0" indent="0" algn="l" rtl="0">
                        <a:lnSpc>
                          <a:spcPct val="115000"/>
                        </a:lnSpc>
                        <a:spcBef>
                          <a:spcPts val="0"/>
                        </a:spcBef>
                        <a:spcAft>
                          <a:spcPts val="0"/>
                        </a:spcAft>
                        <a:buNone/>
                      </a:pPr>
                      <a:r>
                        <a:rPr lang="en"/>
                        <a:t>Medium</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1975">
                <a:tc>
                  <a:txBody>
                    <a:bodyPr/>
                    <a:lstStyle/>
                    <a:p>
                      <a:pPr marL="0" lvl="0" indent="0" algn="l" rtl="0">
                        <a:lnSpc>
                          <a:spcPct val="115000"/>
                        </a:lnSpc>
                        <a:spcBef>
                          <a:spcPts val="0"/>
                        </a:spcBef>
                        <a:spcAft>
                          <a:spcPts val="0"/>
                        </a:spcAft>
                        <a:buNone/>
                      </a:pPr>
                      <a:r>
                        <a:rPr lang="en"/>
                        <a:t>Low</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On-screen Show (16:9)</PresentationFormat>
  <Paragraphs>40</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Street Cleanliness in Queens is Awful</vt:lpstr>
      <vt:lpstr>What is a Public Policy Analysis (PPA)? How does it help?</vt:lpstr>
      <vt:lpstr>Steps for a Thorough and effective PPA</vt:lpstr>
      <vt:lpstr>Define the Problem</vt:lpstr>
      <vt:lpstr>Collect Evidence</vt:lpstr>
      <vt:lpstr>Identify Causes</vt:lpstr>
      <vt:lpstr>Evaluate Existing Public Policies</vt:lpstr>
      <vt:lpstr>Develop Public Policy Solutions</vt:lpstr>
      <vt:lpstr>Most Effective and feasible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Cleanliness in Queens is Awful</dc:title>
  <cp:lastModifiedBy>Joseph Montecalvo</cp:lastModifiedBy>
  <cp:revision>1</cp:revision>
  <dcterms:modified xsi:type="dcterms:W3CDTF">2022-11-30T22:09:18Z</dcterms:modified>
</cp:coreProperties>
</file>