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D0F16B-2FB6-4D11-A001-369DCFC75F1D}">
  <a:tblStyle styleId="{FCD0F16B-2FB6-4D11-A001-369DCFC75F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02" y="3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9b2eeea3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9b2eeea3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9b2eeea31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9b2eeea31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9b2eeea31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9b2eeea31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9b2eeea31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9b2eeea31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9b2eeea31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9b2eeea31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9b2eeea31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9b2eeea31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9b2eeea31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9b2eeea31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9b2eeea31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9b2eeea31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lippedtips.com/plegal/tips/bestsol.html" TargetMode="External"/><Relationship Id="rId3" Type="http://schemas.openxmlformats.org/officeDocument/2006/relationships/hyperlink" Target="https://flippedtips.com/plegal/tips/select.html" TargetMode="External"/><Relationship Id="rId7" Type="http://schemas.openxmlformats.org/officeDocument/2006/relationships/hyperlink" Target="https://flippedtips.com/plegal/tips/solution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lippedtips.com/plegal/tips/existing.html" TargetMode="External"/><Relationship Id="rId5" Type="http://schemas.openxmlformats.org/officeDocument/2006/relationships/hyperlink" Target="https://flippedtips.com/plegal/tips/identify.html" TargetMode="External"/><Relationship Id="rId4" Type="http://schemas.openxmlformats.org/officeDocument/2006/relationships/hyperlink" Target="https://flippedtips.com/plegal/tips/gather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Running in the Art Room in PS 148</a:t>
            </a:r>
            <a:endParaRPr sz="38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Kindergarten and First Grade Classes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November 2022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By Mrs. D. Mimnaugh</a:t>
            </a:r>
            <a:endParaRPr sz="20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75" y="0"/>
            <a:ext cx="2989450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9975" y="3019414"/>
            <a:ext cx="2084100" cy="20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800" y="3444300"/>
            <a:ext cx="3239901" cy="151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8225" y="50575"/>
            <a:ext cx="2775850" cy="18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6 Steps of the Public Policy Analyst (PPA)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365F91"/>
                </a:solidFill>
              </a:rPr>
              <a:t>     </a:t>
            </a:r>
            <a:r>
              <a:rPr lang="en" sz="1983">
                <a:solidFill>
                  <a:srgbClr val="365F91"/>
                </a:solidFill>
              </a:rPr>
              <a:t>1.                      </a:t>
            </a:r>
            <a:r>
              <a:rPr lang="en" sz="1983">
                <a:solidFill>
                  <a:srgbClr val="365F9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983" u="sng">
                <a:solidFill>
                  <a:schemeClr val="hlink"/>
                </a:solidFill>
                <a:hlinkClick r:id="rId3"/>
              </a:rPr>
              <a:t>Define the Problem</a:t>
            </a:r>
            <a:endParaRPr sz="1983" u="sng">
              <a:solidFill>
                <a:schemeClr val="hlink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3">
                <a:solidFill>
                  <a:srgbClr val="365F91"/>
                </a:solidFill>
              </a:rPr>
              <a:t>2.                      </a:t>
            </a:r>
            <a:r>
              <a:rPr lang="en" sz="1983">
                <a:solidFill>
                  <a:srgbClr val="365F9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983" u="sng">
                <a:solidFill>
                  <a:schemeClr val="hlink"/>
                </a:solidFill>
                <a:hlinkClick r:id="rId4"/>
              </a:rPr>
              <a:t>Gather the Evidence</a:t>
            </a:r>
            <a:endParaRPr sz="1983" u="sng">
              <a:solidFill>
                <a:schemeClr val="hlink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3">
                <a:solidFill>
                  <a:srgbClr val="365F91"/>
                </a:solidFill>
              </a:rPr>
              <a:t>3.                      </a:t>
            </a:r>
            <a:r>
              <a:rPr lang="en" sz="1983">
                <a:solidFill>
                  <a:srgbClr val="365F9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983" u="sng">
                <a:solidFill>
                  <a:schemeClr val="hlink"/>
                </a:solidFill>
                <a:hlinkClick r:id="rId5"/>
              </a:rPr>
              <a:t>Identify the Causes</a:t>
            </a:r>
            <a:endParaRPr sz="1983" u="sng">
              <a:solidFill>
                <a:schemeClr val="hlink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3">
                <a:solidFill>
                  <a:srgbClr val="365F91"/>
                </a:solidFill>
              </a:rPr>
              <a:t>4.                      </a:t>
            </a:r>
            <a:r>
              <a:rPr lang="en" sz="1983">
                <a:solidFill>
                  <a:srgbClr val="365F9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983" u="sng">
                <a:solidFill>
                  <a:schemeClr val="hlink"/>
                </a:solidFill>
                <a:hlinkClick r:id="rId6"/>
              </a:rPr>
              <a:t>Evaluate an Existing Policy</a:t>
            </a:r>
            <a:endParaRPr sz="1983" u="sng">
              <a:solidFill>
                <a:schemeClr val="hlink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3">
                <a:solidFill>
                  <a:srgbClr val="365F91"/>
                </a:solidFill>
              </a:rPr>
              <a:t>5.                      </a:t>
            </a:r>
            <a:r>
              <a:rPr lang="en" sz="1983">
                <a:solidFill>
                  <a:srgbClr val="365F9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983" u="sng">
                <a:solidFill>
                  <a:schemeClr val="hlink"/>
                </a:solidFill>
                <a:hlinkClick r:id="rId7"/>
              </a:rPr>
              <a:t>Develop Solutions</a:t>
            </a:r>
            <a:endParaRPr sz="1983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83">
                <a:solidFill>
                  <a:srgbClr val="365F91"/>
                </a:solidFill>
              </a:rPr>
              <a:t>      6.                      </a:t>
            </a:r>
            <a:r>
              <a:rPr lang="en" sz="1983">
                <a:solidFill>
                  <a:srgbClr val="365F9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983" u="sng">
                <a:solidFill>
                  <a:schemeClr val="hlink"/>
                </a:solidFill>
                <a:hlinkClick r:id="rId8"/>
              </a:rPr>
              <a:t>Select the Best Solution</a:t>
            </a:r>
            <a:r>
              <a:rPr lang="en" sz="1983" u="sng">
                <a:solidFill>
                  <a:schemeClr val="hlink"/>
                </a:solidFill>
              </a:rPr>
              <a:t> </a:t>
            </a:r>
            <a:r>
              <a:rPr lang="en" sz="1983">
                <a:solidFill>
                  <a:srgbClr val="365F91"/>
                </a:solidFill>
              </a:rPr>
              <a:t> (Feasibility vs. Effectiveness)</a:t>
            </a:r>
            <a:endParaRPr sz="1183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Define the Problem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kindergarten and first grade students run around in the art room at PS 148Q, East Elmhurst, NY.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are unaware of the dangers of running around the art room.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are falling down.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are hurting other students.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3625" y="2571760"/>
            <a:ext cx="2661148" cy="2465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132200"/>
            <a:ext cx="2011300" cy="190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0275" y="3132200"/>
            <a:ext cx="2011300" cy="190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Gather the Evidence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Observing running/jumping upon arrival in the art room.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Classroom teacher also observes running into the art classroom.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Teacher complaints - similar situation in their classrooms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School aide complaints also observing running in the hallways/lunchroom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Parent complaints that their children got hurt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In-House accident reports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Nurse Log / Nurse slips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6626" y="2950075"/>
            <a:ext cx="2144925" cy="219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6025" y="2755475"/>
            <a:ext cx="2304000" cy="19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775" y="3606738"/>
            <a:ext cx="2304000" cy="1536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Identify the Causes 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are young and energetic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are unaware of the dangers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do not remember the school/classroom rules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do not care about the classroom rules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are excited about being in the art classroom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the first time students are in-person learning since the pandemic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run around like this in their home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Lack of structure / rules at home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Lack of parent support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Lack of parent understanding/support of school structure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9848" y="77625"/>
            <a:ext cx="1978349" cy="166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0446" y="3476025"/>
            <a:ext cx="2157155" cy="16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4: Evaluate the Existing Policy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Speak with students about running in the classroom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Whole group mini-lessons about classroom safety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Positive reinforcement for good behavior - stickers, high-fives, positive feedback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Talk to the homeroom teacher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 Class Dojo to contact parents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Parent Engagement on Tuesday afternoons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Make calls home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Disadvantages: </a:t>
            </a:r>
            <a:endParaRPr b="1"/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Too many messages on Class-Dojo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Too many parent contacts can cause stress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Get others involved:</a:t>
            </a:r>
            <a:endParaRPr b="1"/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Call SBS team for support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Guidance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School Psychologist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Assistant Principal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2850" y="241100"/>
            <a:ext cx="2319450" cy="121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7925" y="2006275"/>
            <a:ext cx="1522366" cy="161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8975" y="2927650"/>
            <a:ext cx="2010000" cy="20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5: Develop Solutions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Rewards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Reminders of the Rules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Take away a privilege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Reach out to Guidance Counselor / an assembly / class meeting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Talk to Administration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School Wide Behavior Intervention Plan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Parent Coordinator / Parent Workshop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Safety-in-house classroom trip with a safety group /EMS/Police Youth Officer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Theater Group / Puppet Show about school safety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6: Selecting the Best Public Policy Solution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                                                        FEASIBILITY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graphicFrame>
        <p:nvGraphicFramePr>
          <p:cNvPr id="113" name="Google Shape;113;p20"/>
          <p:cNvGraphicFramePr/>
          <p:nvPr/>
        </p:nvGraphicFramePr>
        <p:xfrm>
          <a:off x="952500" y="1809750"/>
          <a:ext cx="7239000" cy="2224920"/>
        </p:xfrm>
        <a:graphic>
          <a:graphicData uri="http://schemas.openxmlformats.org/drawingml/2006/table">
            <a:tbl>
              <a:tblPr>
                <a:noFill/>
                <a:tableStyleId>{FCD0F16B-2FB6-4D11-A001-369DCFC75F1D}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     HIGH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   MEDIUM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        LOW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      HIGH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Puppet Show (comes out of school budget)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   MEDIUM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    Rewards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      LOW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Reminders of the Rules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6A9B402-CA80-1CF5-67F6-4867CCC0EC99}"/>
              </a:ext>
            </a:extLst>
          </p:cNvPr>
          <p:cNvSpPr txBox="1"/>
          <p:nvPr/>
        </p:nvSpPr>
        <p:spPr>
          <a:xfrm>
            <a:off x="311700" y="1784331"/>
            <a:ext cx="492443" cy="22066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/>
              <a:t>EFFECTIVENESS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Discussing the Matrix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Reminders of the Rules</a:t>
            </a:r>
            <a:r>
              <a:rPr lang="en"/>
              <a:t> - low effectiveness/high feasibility. It’s something I already do and students continue to forget the classroom rules/it doesn’t cost anything.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u="sng"/>
              <a:t>Rewards</a:t>
            </a:r>
            <a:r>
              <a:rPr lang="en"/>
              <a:t> - medium effectiveness/medium feasibility.  Stickers, positive reinforcement, compliments do help some of the time.  I spend a decent amount of money on stickers and the prize jar.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u="sng"/>
              <a:t>Puppet Show</a:t>
            </a:r>
            <a:r>
              <a:rPr lang="en"/>
              <a:t> - high effectiveness/low feasibility. For younger learners a puppet show or fun theater group presentation can help them to see safety issues and how to act in the classroom.  It’s low feasibility because it would cost the school a decent amount of money to bring a group into the classroom.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Microsoft Office PowerPoint</Application>
  <PresentationFormat>On-screen Show (16:9)</PresentationFormat>
  <Paragraphs>81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Running in the Art Room in PS 148</vt:lpstr>
      <vt:lpstr>The 6 Steps of the Public Policy Analyst (PPA)</vt:lpstr>
      <vt:lpstr>Step 1: Define the Problem</vt:lpstr>
      <vt:lpstr>Step 2: Gather the Evidence</vt:lpstr>
      <vt:lpstr>Step 3: Identify the Causes </vt:lpstr>
      <vt:lpstr>Step 4: Evaluate the Existing Policy</vt:lpstr>
      <vt:lpstr>Step 5: Develop Solutions</vt:lpstr>
      <vt:lpstr>Step 6: Selecting the Best Public Policy Solution</vt:lpstr>
      <vt:lpstr>Discussing the Matrix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in the Art Room in PS 148</dc:title>
  <cp:lastModifiedBy>Joseph Montecalvo</cp:lastModifiedBy>
  <cp:revision>1</cp:revision>
  <dcterms:modified xsi:type="dcterms:W3CDTF">2022-11-30T20:58:05Z</dcterms:modified>
</cp:coreProperties>
</file>