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Nunito Sans" pitchFamily="2" charset="0"/>
      <p:regular r:id="rId14"/>
      <p:bold r:id="rId15"/>
      <p:italic r:id="rId16"/>
      <p:boldItalic r:id="rId17"/>
    </p:embeddedFont>
    <p:embeddedFont>
      <p:font typeface="Oswald" panose="00000500000000000000"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4" clrIdx="0"/>
  <p:cmAuthor id="1" name="Kate E. O'Har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832DC-2B7E-4169-8C81-8FF7E713D3B0}">
  <a:tblStyle styleId="{039832DC-2B7E-4169-8C81-8FF7E713D3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de706d8c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de706d8c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de706d8c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de706d8c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df74b8cf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df74b8c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de706d8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de706d8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df74b8cf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df74b8c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f74b8cf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df74b8cf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df74b8cf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df74b8cf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de706d8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de706d8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de706d8c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de706d8c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df74b8cf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df74b8cf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dQoEixp1ir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VRQZg86O-O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solidFill>
            <a:srgbClr val="C9DAF8"/>
          </a:solidFill>
        </p:spPr>
        <p:txBody>
          <a:bodyPr spcFirstLastPara="1" wrap="square" lIns="91425" tIns="91425" rIns="91425" bIns="91425" anchor="b" anchorCtr="0">
            <a:normAutofit/>
          </a:bodyPr>
          <a:lstStyle/>
          <a:p>
            <a:pPr marL="0" lvl="0" indent="0" algn="ctr" rtl="0">
              <a:spcBef>
                <a:spcPts val="0"/>
              </a:spcBef>
              <a:spcAft>
                <a:spcPts val="0"/>
              </a:spcAft>
              <a:buNone/>
            </a:pPr>
            <a:r>
              <a:rPr lang="en"/>
              <a:t>Am I Making Good Choices?</a:t>
            </a:r>
            <a:endParaRPr/>
          </a:p>
        </p:txBody>
      </p:sp>
      <p:sp>
        <p:nvSpPr>
          <p:cNvPr id="55" name="Google Shape;55;p13"/>
          <p:cNvSpPr txBox="1">
            <a:spLocks noGrp="1"/>
          </p:cNvSpPr>
          <p:nvPr>
            <p:ph type="subTitle" idx="1"/>
          </p:nvPr>
        </p:nvSpPr>
        <p:spPr>
          <a:xfrm>
            <a:off x="311700" y="2834125"/>
            <a:ext cx="8520600" cy="1342200"/>
          </a:xfrm>
          <a:prstGeom prst="rect">
            <a:avLst/>
          </a:prstGeom>
          <a:solidFill>
            <a:srgbClr val="00FFFF"/>
          </a:solidFill>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solidFill>
                  <a:srgbClr val="0000FF"/>
                </a:solidFill>
              </a:rPr>
              <a:t>What am I Doing? </a:t>
            </a:r>
            <a:endParaRPr>
              <a:solidFill>
                <a:srgbClr val="0000FF"/>
              </a:solidFill>
            </a:endParaRPr>
          </a:p>
          <a:p>
            <a:pPr marL="0" lvl="0" indent="0" algn="ctr" rtl="0">
              <a:spcBef>
                <a:spcPts val="0"/>
              </a:spcBef>
              <a:spcAft>
                <a:spcPts val="0"/>
              </a:spcAft>
              <a:buNone/>
            </a:pPr>
            <a:r>
              <a:rPr lang="en">
                <a:solidFill>
                  <a:schemeClr val="dk1"/>
                </a:solidFill>
              </a:rPr>
              <a:t>How do my classmates feel?</a:t>
            </a:r>
            <a:endParaRPr>
              <a:solidFill>
                <a:schemeClr val="dk1"/>
              </a:solidFill>
            </a:endParaRPr>
          </a:p>
          <a:p>
            <a:pPr marL="0" lvl="0" indent="0" algn="ctr" rtl="0">
              <a:spcBef>
                <a:spcPts val="0"/>
              </a:spcBef>
              <a:spcAft>
                <a:spcPts val="0"/>
              </a:spcAft>
              <a:buNone/>
            </a:pPr>
            <a:r>
              <a:rPr lang="en"/>
              <a:t>By Athena Manessis</a:t>
            </a:r>
            <a:endParaRPr/>
          </a:p>
          <a:p>
            <a:pPr marL="0" lvl="0" indent="0" algn="ctr" rtl="0">
              <a:spcBef>
                <a:spcPts val="0"/>
              </a:spcBef>
              <a:spcAft>
                <a:spcPts val="0"/>
              </a:spcAft>
              <a:buNone/>
            </a:pPr>
            <a:r>
              <a:rPr lang="en"/>
              <a:t>Class 2-202   PS 69Q</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a:solidFill>
            <a:srgbClr val="00FF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Step 5-Develop Solutions-What Can I Do?</a:t>
            </a:r>
            <a:endParaRPr b="1"/>
          </a:p>
        </p:txBody>
      </p:sp>
      <p:sp>
        <p:nvSpPr>
          <p:cNvPr id="118" name="Google Shape;118;p22"/>
          <p:cNvSpPr txBox="1">
            <a:spLocks noGrp="1"/>
          </p:cNvSpPr>
          <p:nvPr>
            <p:ph type="body" idx="1"/>
          </p:nvPr>
        </p:nvSpPr>
        <p:spPr>
          <a:xfrm>
            <a:off x="311700" y="1152475"/>
            <a:ext cx="8520600" cy="3416400"/>
          </a:xfrm>
          <a:prstGeom prst="rect">
            <a:avLst/>
          </a:prstGeom>
          <a:solidFill>
            <a:srgbClr val="C9DAF8"/>
          </a:solidFill>
        </p:spPr>
        <p:txBody>
          <a:bodyPr spcFirstLastPara="1" wrap="square" lIns="91425" tIns="91425" rIns="91425" bIns="91425" anchor="t" anchorCtr="0">
            <a:normAutofit/>
          </a:bodyPr>
          <a:lstStyle/>
          <a:p>
            <a:pPr marL="0" lvl="0" indent="0" algn="l" rtl="0">
              <a:spcBef>
                <a:spcPts val="0"/>
              </a:spcBef>
              <a:spcAft>
                <a:spcPts val="0"/>
              </a:spcAft>
              <a:buNone/>
            </a:pPr>
            <a:r>
              <a:rPr lang="en" sz="4300" b="1">
                <a:solidFill>
                  <a:srgbClr val="0000FF"/>
                </a:solidFill>
              </a:rPr>
              <a:t>What are some things you learned that you can do to make the right choices?</a:t>
            </a:r>
            <a:endParaRPr sz="4300" b="1">
              <a:solidFill>
                <a:srgbClr val="0000FF"/>
              </a:solidFill>
            </a:endParaRPr>
          </a:p>
          <a:p>
            <a:pPr marL="0" lvl="0" indent="0" algn="l" rtl="0">
              <a:spcBef>
                <a:spcPts val="1200"/>
              </a:spcBef>
              <a:spcAft>
                <a:spcPts val="1200"/>
              </a:spcAft>
              <a:buNone/>
            </a:pPr>
            <a:r>
              <a:rPr lang="en" sz="4300" b="1">
                <a:solidFill>
                  <a:srgbClr val="0000FF"/>
                </a:solidFill>
              </a:rPr>
              <a:t>Turn and Talk</a:t>
            </a:r>
            <a:endParaRPr sz="4300"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716400"/>
          </a:xfrm>
          <a:prstGeom prst="rect">
            <a:avLst/>
          </a:prstGeom>
          <a:solidFill>
            <a:srgbClr val="00FFFF"/>
          </a:solidFill>
        </p:spPr>
        <p:txBody>
          <a:bodyPr spcFirstLastPara="1" wrap="square" lIns="91425" tIns="91425" rIns="91425" bIns="91425" anchor="t" anchorCtr="0">
            <a:normAutofit/>
          </a:bodyPr>
          <a:lstStyle/>
          <a:p>
            <a:pPr marL="0" lvl="0" indent="0" algn="l" rtl="0">
              <a:spcBef>
                <a:spcPts val="0"/>
              </a:spcBef>
              <a:spcAft>
                <a:spcPts val="0"/>
              </a:spcAft>
              <a:buNone/>
            </a:pPr>
            <a:r>
              <a:rPr lang="en"/>
              <a:t>Step 6-Develop and Select The Best Solution</a:t>
            </a:r>
            <a:endParaRPr/>
          </a:p>
        </p:txBody>
      </p:sp>
      <p:sp>
        <p:nvSpPr>
          <p:cNvPr id="124" name="Google Shape;124;p23"/>
          <p:cNvSpPr txBox="1"/>
          <p:nvPr/>
        </p:nvSpPr>
        <p:spPr>
          <a:xfrm>
            <a:off x="346700" y="1820125"/>
            <a:ext cx="852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25" name="Google Shape;125;p23"/>
          <p:cNvGraphicFramePr/>
          <p:nvPr/>
        </p:nvGraphicFramePr>
        <p:xfrm>
          <a:off x="952500" y="1809750"/>
          <a:ext cx="7239000" cy="2876700"/>
        </p:xfrm>
        <a:graphic>
          <a:graphicData uri="http://schemas.openxmlformats.org/drawingml/2006/table">
            <a:tbl>
              <a:tblPr>
                <a:noFill/>
                <a:tableStyleId>{039832DC-2B7E-4169-8C81-8FF7E713D3B0}</a:tableStyleId>
              </a:tblPr>
              <a:tblGrid>
                <a:gridCol w="1776575">
                  <a:extLst>
                    <a:ext uri="{9D8B030D-6E8A-4147-A177-3AD203B41FA5}">
                      <a16:colId xmlns:a16="http://schemas.microsoft.com/office/drawing/2014/main" val="20000"/>
                    </a:ext>
                  </a:extLst>
                </a:gridCol>
                <a:gridCol w="1842925">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63385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a:t>HIGH</a:t>
                      </a:r>
                      <a:endParaRPr/>
                    </a:p>
                  </a:txBody>
                  <a:tcPr marL="91425" marR="91425" marT="91425" marB="91425">
                    <a:solidFill>
                      <a:srgbClr val="999999"/>
                    </a:solidFill>
                  </a:tcPr>
                </a:tc>
                <a:tc>
                  <a:txBody>
                    <a:bodyPr/>
                    <a:lstStyle/>
                    <a:p>
                      <a:pPr marL="0" lvl="0" indent="0" algn="ctr" rtl="0">
                        <a:spcBef>
                          <a:spcPts val="0"/>
                        </a:spcBef>
                        <a:spcAft>
                          <a:spcPts val="0"/>
                        </a:spcAft>
                        <a:buNone/>
                      </a:pPr>
                      <a:r>
                        <a:rPr lang="en"/>
                        <a:t>MEDIUM</a:t>
                      </a:r>
                      <a:endParaRPr/>
                    </a:p>
                  </a:txBody>
                  <a:tcPr marL="91425" marR="91425" marT="91425" marB="91425">
                    <a:solidFill>
                      <a:srgbClr val="EFEFEF"/>
                    </a:solidFill>
                  </a:tcPr>
                </a:tc>
                <a:tc>
                  <a:txBody>
                    <a:bodyPr/>
                    <a:lstStyle/>
                    <a:p>
                      <a:pPr marL="0" lvl="0" indent="0" algn="ctr" rtl="0">
                        <a:spcBef>
                          <a:spcPts val="0"/>
                        </a:spcBef>
                        <a:spcAft>
                          <a:spcPts val="0"/>
                        </a:spcAft>
                        <a:buNone/>
                      </a:pPr>
                      <a:r>
                        <a:rPr lang="en"/>
                        <a:t>LOW</a:t>
                      </a:r>
                      <a:endParaRPr/>
                    </a:p>
                  </a:txBody>
                  <a:tcPr marL="91425" marR="91425" marT="91425" marB="91425">
                    <a:solidFill>
                      <a:srgbClr val="D0E0E3"/>
                    </a:solidFill>
                  </a:tcPr>
                </a:tc>
                <a:extLst>
                  <a:ext uri="{0D108BD9-81ED-4DB2-BD59-A6C34878D82A}">
                    <a16:rowId xmlns:a16="http://schemas.microsoft.com/office/drawing/2014/main" val="10000"/>
                  </a:ext>
                </a:extLst>
              </a:tr>
              <a:tr h="633850">
                <a:tc>
                  <a:txBody>
                    <a:bodyPr/>
                    <a:lstStyle/>
                    <a:p>
                      <a:pPr marL="0" lvl="0" indent="0" algn="l" rtl="0">
                        <a:spcBef>
                          <a:spcPts val="0"/>
                        </a:spcBef>
                        <a:spcAft>
                          <a:spcPts val="0"/>
                        </a:spcAft>
                        <a:buNone/>
                      </a:pPr>
                      <a:r>
                        <a:rPr lang="en"/>
                        <a:t>HIGH</a:t>
                      </a:r>
                      <a:endParaRPr/>
                    </a:p>
                  </a:txBody>
                  <a:tcPr marL="91425" marR="91425" marT="91425" marB="91425">
                    <a:solidFill>
                      <a:srgbClr val="666666"/>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Follow School Rules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975150">
                <a:tc>
                  <a:txBody>
                    <a:bodyPr/>
                    <a:lstStyle/>
                    <a:p>
                      <a:pPr marL="0" lvl="0" indent="0" algn="l" rtl="0">
                        <a:spcBef>
                          <a:spcPts val="0"/>
                        </a:spcBef>
                        <a:spcAft>
                          <a:spcPts val="0"/>
                        </a:spcAft>
                        <a:buNone/>
                      </a:pPr>
                      <a:endParaRPr/>
                    </a:p>
                    <a:p>
                      <a:pPr marL="0" lvl="0" indent="0" algn="l" rtl="0">
                        <a:spcBef>
                          <a:spcPts val="0"/>
                        </a:spcBef>
                        <a:spcAft>
                          <a:spcPts val="0"/>
                        </a:spcAft>
                        <a:buNone/>
                      </a:pPr>
                      <a:r>
                        <a:rPr lang="en"/>
                        <a:t>MEDIUM</a:t>
                      </a:r>
                      <a:endParaRPr/>
                    </a:p>
                  </a:txBody>
                  <a:tcPr marL="91425" marR="91425" marT="91425" marB="91425">
                    <a:lnB w="9525" cap="flat" cmpd="sng">
                      <a:solidFill>
                        <a:srgbClr val="A2C4C9"/>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33850">
                <a:tc>
                  <a:txBody>
                    <a:bodyPr/>
                    <a:lstStyle/>
                    <a:p>
                      <a:pPr marL="0" lvl="0" indent="0" algn="l" rtl="0">
                        <a:spcBef>
                          <a:spcPts val="0"/>
                        </a:spcBef>
                        <a:spcAft>
                          <a:spcPts val="0"/>
                        </a:spcAft>
                        <a:buNone/>
                      </a:pPr>
                      <a:r>
                        <a:rPr lang="en"/>
                        <a:t>LOW</a:t>
                      </a:r>
                      <a:endParaRPr/>
                    </a:p>
                  </a:txBody>
                  <a:tcPr marL="91425" marR="91425" marT="91425" marB="91425">
                    <a:lnL w="9525" cap="flat" cmpd="sng">
                      <a:solidFill>
                        <a:srgbClr val="A2C4C9"/>
                      </a:solidFill>
                      <a:prstDash val="solid"/>
                      <a:round/>
                      <a:headEnd type="none" w="sm" len="sm"/>
                      <a:tailEnd type="none" w="sm" len="sm"/>
                    </a:lnL>
                    <a:lnR w="9525" cap="flat" cmpd="sng">
                      <a:solidFill>
                        <a:srgbClr val="A2C4C9"/>
                      </a:solidFill>
                      <a:prstDash val="solid"/>
                      <a:round/>
                      <a:headEnd type="none" w="sm" len="sm"/>
                      <a:tailEnd type="none" w="sm" len="sm"/>
                    </a:lnR>
                    <a:lnT w="9525" cap="flat" cmpd="sng">
                      <a:solidFill>
                        <a:srgbClr val="A2C4C9"/>
                      </a:solidFill>
                      <a:prstDash val="solid"/>
                      <a:round/>
                      <a:headEnd type="none" w="sm" len="sm"/>
                      <a:tailEnd type="none" w="sm" len="sm"/>
                    </a:lnT>
                    <a:lnB w="9525" cap="flat" cmpd="sng">
                      <a:solidFill>
                        <a:srgbClr val="A2C4C9"/>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A2C4C9"/>
                      </a:solidFill>
                      <a:prstDash val="solid"/>
                      <a:round/>
                      <a:headEnd type="none" w="sm" len="sm"/>
                      <a:tailEnd type="none" w="sm" len="sm"/>
                    </a:lnL>
                  </a:tcPr>
                </a:tc>
                <a:tc>
                  <a:txBody>
                    <a:bodyPr/>
                    <a:lstStyle/>
                    <a:p>
                      <a:pPr marL="0" lvl="0" indent="0" algn="l" rtl="0">
                        <a:spcBef>
                          <a:spcPts val="0"/>
                        </a:spcBef>
                        <a:spcAft>
                          <a:spcPts val="0"/>
                        </a:spcAft>
                        <a:buNone/>
                      </a:pPr>
                      <a:r>
                        <a:rPr lang="en"/>
                        <a:t>Consider others feelings.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126" name="Google Shape;126;p23"/>
          <p:cNvSpPr txBox="1"/>
          <p:nvPr/>
        </p:nvSpPr>
        <p:spPr>
          <a:xfrm>
            <a:off x="962325" y="1161425"/>
            <a:ext cx="7239000" cy="5388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Oswald"/>
                <a:ea typeface="Oswald"/>
                <a:cs typeface="Oswald"/>
                <a:sym typeface="Oswald"/>
              </a:rPr>
              <a:t>FEASIBILITY</a:t>
            </a:r>
            <a:endParaRPr sz="2300" b="1">
              <a:solidFill>
                <a:schemeClr val="lt1"/>
              </a:solidFill>
              <a:latin typeface="Oswald"/>
              <a:ea typeface="Oswald"/>
              <a:cs typeface="Oswald"/>
              <a:sym typeface="Oswald"/>
            </a:endParaRPr>
          </a:p>
        </p:txBody>
      </p:sp>
      <p:sp>
        <p:nvSpPr>
          <p:cNvPr id="127" name="Google Shape;127;p23"/>
          <p:cNvSpPr txBox="1"/>
          <p:nvPr/>
        </p:nvSpPr>
        <p:spPr>
          <a:xfrm>
            <a:off x="488450" y="1700225"/>
            <a:ext cx="249900" cy="33864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Oswald"/>
                <a:ea typeface="Oswald"/>
                <a:cs typeface="Oswald"/>
                <a:sym typeface="Oswald"/>
              </a:rPr>
              <a:t>EFFECTIVENESS</a:t>
            </a:r>
            <a:endParaRPr sz="1600">
              <a:solidFill>
                <a:schemeClr val="lt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744575"/>
            <a:ext cx="8520600" cy="1200000"/>
          </a:xfrm>
          <a:prstGeom prst="rect">
            <a:avLst/>
          </a:prstGeom>
          <a:solidFill>
            <a:srgbClr val="C9DAF8"/>
          </a:solid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sz="3300"/>
              <a:t>The Six Steps of The Public Policy Analyst:</a:t>
            </a:r>
            <a:endParaRPr sz="3300"/>
          </a:p>
        </p:txBody>
      </p:sp>
      <p:sp>
        <p:nvSpPr>
          <p:cNvPr id="61" name="Google Shape;61;p14"/>
          <p:cNvSpPr txBox="1">
            <a:spLocks noGrp="1"/>
          </p:cNvSpPr>
          <p:nvPr>
            <p:ph type="subTitle" idx="1"/>
          </p:nvPr>
        </p:nvSpPr>
        <p:spPr>
          <a:xfrm>
            <a:off x="241050" y="1944575"/>
            <a:ext cx="8591400" cy="2908800"/>
          </a:xfrm>
          <a:prstGeom prst="rect">
            <a:avLst/>
          </a:prstGeom>
        </p:spPr>
        <p:txBody>
          <a:bodyPr spcFirstLastPara="1" wrap="square" lIns="91425" tIns="91425" rIns="91425" bIns="91425" anchor="t" anchorCtr="0">
            <a:noAutofit/>
          </a:bodyPr>
          <a:lstStyle/>
          <a:p>
            <a:pPr marL="457200" lvl="0" indent="-454660" algn="l" rtl="0">
              <a:lnSpc>
                <a:spcPct val="80000"/>
              </a:lnSpc>
              <a:spcBef>
                <a:spcPts val="0"/>
              </a:spcBef>
              <a:spcAft>
                <a:spcPts val="0"/>
              </a:spcAft>
              <a:buSzPts val="3560"/>
              <a:buAutoNum type="arabicPeriod"/>
            </a:pPr>
            <a:r>
              <a:rPr lang="en" sz="3559"/>
              <a:t>Define the problem</a:t>
            </a:r>
            <a:endParaRPr sz="3559"/>
          </a:p>
          <a:p>
            <a:pPr marL="457200" lvl="0" indent="-454660" algn="l" rtl="0">
              <a:lnSpc>
                <a:spcPct val="80000"/>
              </a:lnSpc>
              <a:spcBef>
                <a:spcPts val="0"/>
              </a:spcBef>
              <a:spcAft>
                <a:spcPts val="0"/>
              </a:spcAft>
              <a:buSzPts val="3560"/>
              <a:buAutoNum type="arabicPeriod"/>
            </a:pPr>
            <a:r>
              <a:rPr lang="en" sz="3559"/>
              <a:t>Gather Evidence</a:t>
            </a:r>
            <a:endParaRPr sz="3559"/>
          </a:p>
          <a:p>
            <a:pPr marL="457200" lvl="0" indent="-454660" algn="l" rtl="0">
              <a:lnSpc>
                <a:spcPct val="80000"/>
              </a:lnSpc>
              <a:spcBef>
                <a:spcPts val="0"/>
              </a:spcBef>
              <a:spcAft>
                <a:spcPts val="0"/>
              </a:spcAft>
              <a:buSzPts val="3560"/>
              <a:buAutoNum type="arabicPeriod"/>
            </a:pPr>
            <a:r>
              <a:rPr lang="en" sz="3559"/>
              <a:t>Identify The Causes</a:t>
            </a:r>
            <a:endParaRPr sz="3559"/>
          </a:p>
          <a:p>
            <a:pPr marL="457200" lvl="0" indent="-454660" algn="l" rtl="0">
              <a:lnSpc>
                <a:spcPct val="80000"/>
              </a:lnSpc>
              <a:spcBef>
                <a:spcPts val="0"/>
              </a:spcBef>
              <a:spcAft>
                <a:spcPts val="0"/>
              </a:spcAft>
              <a:buSzPts val="3560"/>
              <a:buAutoNum type="arabicPeriod"/>
            </a:pPr>
            <a:r>
              <a:rPr lang="en" sz="3559"/>
              <a:t>Evaluate an Existing Policy</a:t>
            </a:r>
            <a:endParaRPr sz="3559"/>
          </a:p>
          <a:p>
            <a:pPr marL="457200" lvl="0" indent="-454660" algn="l" rtl="0">
              <a:lnSpc>
                <a:spcPct val="80000"/>
              </a:lnSpc>
              <a:spcBef>
                <a:spcPts val="0"/>
              </a:spcBef>
              <a:spcAft>
                <a:spcPts val="0"/>
              </a:spcAft>
              <a:buSzPts val="3560"/>
              <a:buAutoNum type="arabicPeriod"/>
            </a:pPr>
            <a:r>
              <a:rPr lang="en" sz="3559"/>
              <a:t>Develop Solutions</a:t>
            </a:r>
            <a:endParaRPr sz="3559"/>
          </a:p>
          <a:p>
            <a:pPr marL="457200" lvl="0" indent="-454660" algn="l" rtl="0">
              <a:lnSpc>
                <a:spcPct val="80000"/>
              </a:lnSpc>
              <a:spcBef>
                <a:spcPts val="0"/>
              </a:spcBef>
              <a:spcAft>
                <a:spcPts val="0"/>
              </a:spcAft>
              <a:buSzPts val="3560"/>
              <a:buAutoNum type="arabicPeriod"/>
            </a:pPr>
            <a:r>
              <a:rPr lang="en" sz="3559"/>
              <a:t>Select The Best Solution</a:t>
            </a:r>
            <a:endParaRPr sz="355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0" y="0"/>
            <a:ext cx="9144000" cy="1017900"/>
          </a:xfrm>
          <a:prstGeom prst="rect">
            <a:avLst/>
          </a:prstGeom>
          <a:solidFill>
            <a:srgbClr val="C9DAF8"/>
          </a:solidFill>
        </p:spPr>
        <p:txBody>
          <a:bodyPr spcFirstLastPara="1" wrap="square" lIns="91425" tIns="91425" rIns="91425" bIns="91425" anchor="t" anchorCtr="0">
            <a:normAutofit/>
          </a:bodyPr>
          <a:lstStyle/>
          <a:p>
            <a:pPr marL="457200" lvl="0" indent="0" algn="l" rtl="0">
              <a:spcBef>
                <a:spcPts val="0"/>
              </a:spcBef>
              <a:spcAft>
                <a:spcPts val="0"/>
              </a:spcAft>
              <a:buNone/>
            </a:pPr>
            <a:r>
              <a:rPr lang="en" sz="1911"/>
              <a:t>Think-How do you feel when someone else calls out in class and you were about to say that answer?</a:t>
            </a:r>
            <a:endParaRPr sz="2022"/>
          </a:p>
        </p:txBody>
      </p:sp>
      <p:pic>
        <p:nvPicPr>
          <p:cNvPr id="67" name="Google Shape;67;p15"/>
          <p:cNvPicPr preferRelativeResize="0"/>
          <p:nvPr/>
        </p:nvPicPr>
        <p:blipFill>
          <a:blip r:embed="rId3">
            <a:alphaModFix/>
          </a:blip>
          <a:stretch>
            <a:fillRect/>
          </a:stretch>
        </p:blipFill>
        <p:spPr>
          <a:xfrm>
            <a:off x="311700" y="1295625"/>
            <a:ext cx="1825650" cy="1825650"/>
          </a:xfrm>
          <a:prstGeom prst="rect">
            <a:avLst/>
          </a:prstGeom>
          <a:noFill/>
          <a:ln>
            <a:noFill/>
          </a:ln>
        </p:spPr>
      </p:pic>
      <p:pic>
        <p:nvPicPr>
          <p:cNvPr id="68" name="Google Shape;68;p15"/>
          <p:cNvPicPr preferRelativeResize="0"/>
          <p:nvPr/>
        </p:nvPicPr>
        <p:blipFill>
          <a:blip r:embed="rId4">
            <a:alphaModFix/>
          </a:blip>
          <a:stretch>
            <a:fillRect/>
          </a:stretch>
        </p:blipFill>
        <p:spPr>
          <a:xfrm>
            <a:off x="2627125" y="1467103"/>
            <a:ext cx="1748275" cy="1825650"/>
          </a:xfrm>
          <a:prstGeom prst="rect">
            <a:avLst/>
          </a:prstGeom>
          <a:noFill/>
          <a:ln>
            <a:noFill/>
          </a:ln>
        </p:spPr>
      </p:pic>
      <p:pic>
        <p:nvPicPr>
          <p:cNvPr id="69" name="Google Shape;69;p15"/>
          <p:cNvPicPr preferRelativeResize="0"/>
          <p:nvPr/>
        </p:nvPicPr>
        <p:blipFill>
          <a:blip r:embed="rId5">
            <a:alphaModFix/>
          </a:blip>
          <a:stretch>
            <a:fillRect/>
          </a:stretch>
        </p:blipFill>
        <p:spPr>
          <a:xfrm>
            <a:off x="4688593" y="1356225"/>
            <a:ext cx="2130683" cy="1825650"/>
          </a:xfrm>
          <a:prstGeom prst="rect">
            <a:avLst/>
          </a:prstGeom>
          <a:noFill/>
          <a:ln>
            <a:noFill/>
          </a:ln>
        </p:spPr>
      </p:pic>
      <p:pic>
        <p:nvPicPr>
          <p:cNvPr id="70" name="Google Shape;70;p15"/>
          <p:cNvPicPr preferRelativeResize="0"/>
          <p:nvPr/>
        </p:nvPicPr>
        <p:blipFill>
          <a:blip r:embed="rId6">
            <a:alphaModFix/>
          </a:blip>
          <a:stretch>
            <a:fillRect/>
          </a:stretch>
        </p:blipFill>
        <p:spPr>
          <a:xfrm>
            <a:off x="7073450" y="1398598"/>
            <a:ext cx="1520452" cy="1510129"/>
          </a:xfrm>
          <a:prstGeom prst="rect">
            <a:avLst/>
          </a:prstGeom>
          <a:noFill/>
          <a:ln>
            <a:noFill/>
          </a:ln>
        </p:spPr>
      </p:pic>
      <p:pic>
        <p:nvPicPr>
          <p:cNvPr id="71" name="Google Shape;71;p15"/>
          <p:cNvPicPr preferRelativeResize="0"/>
          <p:nvPr/>
        </p:nvPicPr>
        <p:blipFill>
          <a:blip r:embed="rId7">
            <a:alphaModFix/>
          </a:blip>
          <a:stretch>
            <a:fillRect/>
          </a:stretch>
        </p:blipFill>
        <p:spPr>
          <a:xfrm>
            <a:off x="311700" y="3121275"/>
            <a:ext cx="1582385" cy="1968800"/>
          </a:xfrm>
          <a:prstGeom prst="rect">
            <a:avLst/>
          </a:prstGeom>
          <a:noFill/>
          <a:ln>
            <a:noFill/>
          </a:ln>
        </p:spPr>
      </p:pic>
      <p:pic>
        <p:nvPicPr>
          <p:cNvPr id="72" name="Google Shape;72;p15"/>
          <p:cNvPicPr preferRelativeResize="0"/>
          <p:nvPr/>
        </p:nvPicPr>
        <p:blipFill>
          <a:blip r:embed="rId8">
            <a:alphaModFix/>
          </a:blip>
          <a:stretch>
            <a:fillRect/>
          </a:stretch>
        </p:blipFill>
        <p:spPr>
          <a:xfrm>
            <a:off x="2279325" y="3579950"/>
            <a:ext cx="2443874" cy="1510125"/>
          </a:xfrm>
          <a:prstGeom prst="rect">
            <a:avLst/>
          </a:prstGeom>
          <a:noFill/>
          <a:ln>
            <a:noFill/>
          </a:ln>
        </p:spPr>
      </p:pic>
      <p:pic>
        <p:nvPicPr>
          <p:cNvPr id="73" name="Google Shape;73;p15"/>
          <p:cNvPicPr preferRelativeResize="0"/>
          <p:nvPr/>
        </p:nvPicPr>
        <p:blipFill>
          <a:blip r:embed="rId9">
            <a:alphaModFix/>
          </a:blip>
          <a:stretch>
            <a:fillRect/>
          </a:stretch>
        </p:blipFill>
        <p:spPr>
          <a:xfrm>
            <a:off x="4875600" y="3570657"/>
            <a:ext cx="2130674" cy="1420443"/>
          </a:xfrm>
          <a:prstGeom prst="rect">
            <a:avLst/>
          </a:prstGeom>
          <a:noFill/>
          <a:ln>
            <a:noFill/>
          </a:ln>
        </p:spPr>
      </p:pic>
      <p:pic>
        <p:nvPicPr>
          <p:cNvPr id="74" name="Google Shape;74;p15"/>
          <p:cNvPicPr preferRelativeResize="0"/>
          <p:nvPr/>
        </p:nvPicPr>
        <p:blipFill>
          <a:blip r:embed="rId10">
            <a:alphaModFix/>
          </a:blip>
          <a:stretch>
            <a:fillRect/>
          </a:stretch>
        </p:blipFill>
        <p:spPr>
          <a:xfrm>
            <a:off x="6996075" y="3121275"/>
            <a:ext cx="1825645" cy="196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b="1"/>
              <a:t>Step 1- Defining The Problem</a:t>
            </a:r>
            <a:endParaRPr sz="3120" b="1"/>
          </a:p>
        </p:txBody>
      </p:sp>
      <p:sp>
        <p:nvSpPr>
          <p:cNvPr id="80" name="Google Shape;80;p16"/>
          <p:cNvSpPr txBox="1">
            <a:spLocks noGrp="1"/>
          </p:cNvSpPr>
          <p:nvPr>
            <p:ph type="body" idx="1"/>
          </p:nvPr>
        </p:nvSpPr>
        <p:spPr>
          <a:xfrm>
            <a:off x="311700" y="860225"/>
            <a:ext cx="5602500" cy="37086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1200"/>
              </a:spcAft>
              <a:buNone/>
            </a:pPr>
            <a:r>
              <a:rPr lang="en" sz="5900" b="1">
                <a:solidFill>
                  <a:srgbClr val="0000FF"/>
                </a:solidFill>
                <a:latin typeface="Nunito Sans"/>
                <a:ea typeface="Nunito Sans"/>
                <a:cs typeface="Nunito Sans"/>
                <a:sym typeface="Nunito Sans"/>
              </a:rPr>
              <a:t>Students in our class do not consider the feelings of others.</a:t>
            </a:r>
            <a:endParaRPr sz="5900" b="1">
              <a:solidFill>
                <a:srgbClr val="0000FF"/>
              </a:solidFill>
              <a:latin typeface="Nunito Sans"/>
              <a:ea typeface="Nunito Sans"/>
              <a:cs typeface="Nunito Sans"/>
              <a:sym typeface="Nunito Sans"/>
            </a:endParaRPr>
          </a:p>
        </p:txBody>
      </p:sp>
      <p:pic>
        <p:nvPicPr>
          <p:cNvPr id="81" name="Google Shape;81;p16"/>
          <p:cNvPicPr preferRelativeResize="0"/>
          <p:nvPr/>
        </p:nvPicPr>
        <p:blipFill>
          <a:blip r:embed="rId3">
            <a:alphaModFix/>
          </a:blip>
          <a:stretch>
            <a:fillRect/>
          </a:stretch>
        </p:blipFill>
        <p:spPr>
          <a:xfrm>
            <a:off x="5734925" y="3225900"/>
            <a:ext cx="3409075" cy="1917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a:solidFill>
            <a:srgbClr val="00FF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2.Gather Evidence</a:t>
            </a:r>
            <a:endParaRPr/>
          </a:p>
        </p:txBody>
      </p:sp>
      <p:sp>
        <p:nvSpPr>
          <p:cNvPr id="87" name="Google Shape;87;p17"/>
          <p:cNvSpPr txBox="1">
            <a:spLocks noGrp="1"/>
          </p:cNvSpPr>
          <p:nvPr>
            <p:ph type="body" idx="1"/>
          </p:nvPr>
        </p:nvSpPr>
        <p:spPr>
          <a:xfrm>
            <a:off x="311700" y="1152475"/>
            <a:ext cx="8520600" cy="3416400"/>
          </a:xfrm>
          <a:prstGeom prst="rect">
            <a:avLst/>
          </a:prstGeom>
          <a:solidFill>
            <a:srgbClr val="C9DAF8"/>
          </a:solidFill>
        </p:spPr>
        <p:txBody>
          <a:bodyPr spcFirstLastPara="1" wrap="square" lIns="91425" tIns="91425" rIns="91425" bIns="91425" anchor="t" anchorCtr="0">
            <a:normAutofit/>
          </a:bodyPr>
          <a:lstStyle/>
          <a:p>
            <a:pPr marL="457200" lvl="0" indent="-355600" algn="l" rtl="0">
              <a:spcBef>
                <a:spcPts val="0"/>
              </a:spcBef>
              <a:spcAft>
                <a:spcPts val="0"/>
              </a:spcAft>
              <a:buClr>
                <a:srgbClr val="0000FF"/>
              </a:buClr>
              <a:buSzPts val="2000"/>
              <a:buFont typeface="Nunito Sans"/>
              <a:buChar char="●"/>
            </a:pPr>
            <a:r>
              <a:rPr lang="en" sz="2000">
                <a:solidFill>
                  <a:srgbClr val="0000FF"/>
                </a:solidFill>
                <a:latin typeface="Nunito Sans"/>
                <a:ea typeface="Nunito Sans"/>
                <a:cs typeface="Nunito Sans"/>
                <a:sym typeface="Nunito Sans"/>
              </a:rPr>
              <a:t>Students shout out answers without raising their hands.</a:t>
            </a:r>
            <a:endParaRPr sz="2000">
              <a:solidFill>
                <a:srgbClr val="0000FF"/>
              </a:solidFill>
              <a:latin typeface="Nunito Sans"/>
              <a:ea typeface="Nunito Sans"/>
              <a:cs typeface="Nunito Sans"/>
              <a:sym typeface="Nunito Sans"/>
            </a:endParaRPr>
          </a:p>
          <a:p>
            <a:pPr marL="457200" lvl="0" indent="-355600" algn="l" rtl="0">
              <a:spcBef>
                <a:spcPts val="0"/>
              </a:spcBef>
              <a:spcAft>
                <a:spcPts val="0"/>
              </a:spcAft>
              <a:buClr>
                <a:srgbClr val="0000FF"/>
              </a:buClr>
              <a:buSzPts val="2000"/>
              <a:buFont typeface="Nunito Sans"/>
              <a:buChar char="●"/>
            </a:pPr>
            <a:r>
              <a:rPr lang="en" sz="2000">
                <a:solidFill>
                  <a:srgbClr val="0000FF"/>
                </a:solidFill>
                <a:latin typeface="Nunito Sans"/>
                <a:ea typeface="Nunito Sans"/>
                <a:cs typeface="Nunito Sans"/>
                <a:sym typeface="Nunito Sans"/>
              </a:rPr>
              <a:t>Students make unpolite comments if someone gives an incorrect answer.</a:t>
            </a:r>
            <a:endParaRPr sz="2000">
              <a:solidFill>
                <a:srgbClr val="0000FF"/>
              </a:solidFill>
              <a:latin typeface="Nunito Sans"/>
              <a:ea typeface="Nunito Sans"/>
              <a:cs typeface="Nunito Sans"/>
              <a:sym typeface="Nunito Sans"/>
            </a:endParaRPr>
          </a:p>
          <a:p>
            <a:pPr marL="457200" lvl="0" indent="-355600" algn="l" rtl="0">
              <a:spcBef>
                <a:spcPts val="0"/>
              </a:spcBef>
              <a:spcAft>
                <a:spcPts val="0"/>
              </a:spcAft>
              <a:buClr>
                <a:srgbClr val="0000FF"/>
              </a:buClr>
              <a:buSzPts val="2000"/>
              <a:buFont typeface="Nunito Sans"/>
              <a:buChar char="●"/>
            </a:pPr>
            <a:r>
              <a:rPr lang="en" sz="2000">
                <a:solidFill>
                  <a:srgbClr val="0000FF"/>
                </a:solidFill>
                <a:latin typeface="Nunito Sans"/>
                <a:ea typeface="Nunito Sans"/>
                <a:cs typeface="Nunito Sans"/>
                <a:sym typeface="Nunito Sans"/>
              </a:rPr>
              <a:t>Students don’t give others enough time to correct their answers if they make a mistake.</a:t>
            </a:r>
            <a:endParaRPr sz="2000">
              <a:solidFill>
                <a:srgbClr val="0000FF"/>
              </a:solidFill>
              <a:latin typeface="Nunito Sans"/>
              <a:ea typeface="Nunito Sans"/>
              <a:cs typeface="Nunito Sans"/>
              <a:sym typeface="Nunito Sans"/>
            </a:endParaRPr>
          </a:p>
          <a:p>
            <a:pPr marL="457200" lvl="0" indent="-355600" algn="l" rtl="0">
              <a:spcBef>
                <a:spcPts val="0"/>
              </a:spcBef>
              <a:spcAft>
                <a:spcPts val="0"/>
              </a:spcAft>
              <a:buClr>
                <a:srgbClr val="0000FF"/>
              </a:buClr>
              <a:buSzPts val="2000"/>
              <a:buFont typeface="Nunito Sans"/>
              <a:buChar char="●"/>
            </a:pPr>
            <a:r>
              <a:rPr lang="en" sz="2000">
                <a:solidFill>
                  <a:srgbClr val="0000FF"/>
                </a:solidFill>
                <a:latin typeface="Nunito Sans"/>
                <a:ea typeface="Nunito Sans"/>
                <a:cs typeface="Nunito Sans"/>
                <a:sym typeface="Nunito Sans"/>
              </a:rPr>
              <a:t>We don’t listen to each other’s questions and answers.</a:t>
            </a:r>
            <a:endParaRPr sz="2000">
              <a:solidFill>
                <a:srgbClr val="0000FF"/>
              </a:solidFill>
              <a:latin typeface="Nunito Sans"/>
              <a:ea typeface="Nunito Sans"/>
              <a:cs typeface="Nunito Sans"/>
              <a:sym typeface="Nunito Sans"/>
            </a:endParaRPr>
          </a:p>
          <a:p>
            <a:pPr marL="457200" lvl="0" indent="-355600" algn="l" rtl="0">
              <a:spcBef>
                <a:spcPts val="0"/>
              </a:spcBef>
              <a:spcAft>
                <a:spcPts val="0"/>
              </a:spcAft>
              <a:buClr>
                <a:srgbClr val="0000FF"/>
              </a:buClr>
              <a:buSzPts val="2000"/>
              <a:buFont typeface="Nunito Sans"/>
              <a:buChar char="●"/>
            </a:pPr>
            <a:r>
              <a:rPr lang="en" sz="2000">
                <a:solidFill>
                  <a:srgbClr val="0000FF"/>
                </a:solidFill>
                <a:latin typeface="Nunito Sans"/>
                <a:ea typeface="Nunito Sans"/>
                <a:cs typeface="Nunito Sans"/>
                <a:sym typeface="Nunito Sans"/>
              </a:rPr>
              <a:t>We repeat the same things another person said.</a:t>
            </a:r>
            <a:endParaRPr sz="2000">
              <a:solidFill>
                <a:srgbClr val="0000FF"/>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96750" y="224850"/>
            <a:ext cx="6196800" cy="4723500"/>
          </a:xfrm>
          <a:prstGeom prst="rect">
            <a:avLst/>
          </a:prstGeom>
          <a:solidFill>
            <a:srgbClr val="00FFFF"/>
          </a:solidFill>
        </p:spPr>
        <p:txBody>
          <a:bodyPr spcFirstLastPara="1" wrap="square" lIns="91425" tIns="91425" rIns="91425" bIns="91425" anchor="ctr" anchorCtr="0">
            <a:normAutofit/>
          </a:bodyPr>
          <a:lstStyle/>
          <a:p>
            <a:pPr marL="0" lvl="0" indent="0" algn="l" rtl="0">
              <a:spcBef>
                <a:spcPts val="0"/>
              </a:spcBef>
              <a:spcAft>
                <a:spcPts val="0"/>
              </a:spcAft>
              <a:buNone/>
            </a:pPr>
            <a:r>
              <a:rPr lang="en"/>
              <a:t>3.Identify The Causes</a:t>
            </a:r>
            <a:endParaRPr/>
          </a:p>
          <a:p>
            <a:pPr marL="457200" lvl="0" indent="-431800" algn="l" rtl="0">
              <a:spcBef>
                <a:spcPts val="0"/>
              </a:spcBef>
              <a:spcAft>
                <a:spcPts val="0"/>
              </a:spcAft>
              <a:buClr>
                <a:srgbClr val="0000FF"/>
              </a:buClr>
              <a:buSzPts val="3200"/>
              <a:buChar char="●"/>
            </a:pPr>
            <a:r>
              <a:rPr lang="en" sz="3200">
                <a:solidFill>
                  <a:srgbClr val="0000FF"/>
                </a:solidFill>
              </a:rPr>
              <a:t>Students don’t think of others feelings.</a:t>
            </a:r>
            <a:endParaRPr sz="3200">
              <a:solidFill>
                <a:srgbClr val="0000FF"/>
              </a:solidFill>
            </a:endParaRPr>
          </a:p>
          <a:p>
            <a:pPr marL="457200" lvl="0" indent="-431800" algn="l" rtl="0">
              <a:spcBef>
                <a:spcPts val="0"/>
              </a:spcBef>
              <a:spcAft>
                <a:spcPts val="0"/>
              </a:spcAft>
              <a:buClr>
                <a:srgbClr val="0000FF"/>
              </a:buClr>
              <a:buSzPts val="3200"/>
              <a:buChar char="●"/>
            </a:pPr>
            <a:r>
              <a:rPr lang="en" sz="3200">
                <a:solidFill>
                  <a:srgbClr val="0000FF"/>
                </a:solidFill>
              </a:rPr>
              <a:t>Students forget to follow school rules.</a:t>
            </a:r>
            <a:endParaRPr sz="3200">
              <a:solidFill>
                <a:srgbClr val="0000FF"/>
              </a:solidFill>
            </a:endParaRPr>
          </a:p>
          <a:p>
            <a:pPr marL="457200" lvl="0" indent="0" algn="l" rtl="0">
              <a:spcBef>
                <a:spcPts val="0"/>
              </a:spcBef>
              <a:spcAft>
                <a:spcPts val="0"/>
              </a:spcAft>
              <a:buNone/>
            </a:pPr>
            <a:endParaRPr sz="3200">
              <a:solidFill>
                <a:srgbClr val="0000FF"/>
              </a:solidFill>
            </a:endParaRPr>
          </a:p>
        </p:txBody>
      </p:sp>
      <p:pic>
        <p:nvPicPr>
          <p:cNvPr id="93" name="Google Shape;93;p18"/>
          <p:cNvPicPr preferRelativeResize="0"/>
          <p:nvPr/>
        </p:nvPicPr>
        <p:blipFill>
          <a:blip r:embed="rId3">
            <a:alphaModFix/>
          </a:blip>
          <a:stretch>
            <a:fillRect/>
          </a:stretch>
        </p:blipFill>
        <p:spPr>
          <a:xfrm>
            <a:off x="6393625" y="2376625"/>
            <a:ext cx="2679775" cy="2571750"/>
          </a:xfrm>
          <a:prstGeom prst="rect">
            <a:avLst/>
          </a:prstGeom>
          <a:noFill/>
          <a:ln>
            <a:noFill/>
          </a:ln>
        </p:spPr>
      </p:pic>
      <p:pic>
        <p:nvPicPr>
          <p:cNvPr id="94" name="Google Shape;94;p18"/>
          <p:cNvPicPr preferRelativeResize="0"/>
          <p:nvPr/>
        </p:nvPicPr>
        <p:blipFill>
          <a:blip r:embed="rId4">
            <a:alphaModFix/>
          </a:blip>
          <a:stretch>
            <a:fillRect/>
          </a:stretch>
        </p:blipFill>
        <p:spPr>
          <a:xfrm>
            <a:off x="6464225" y="0"/>
            <a:ext cx="2538576" cy="218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08700" y="219800"/>
            <a:ext cx="8323500" cy="967200"/>
          </a:xfrm>
          <a:prstGeom prst="rect">
            <a:avLst/>
          </a:prstGeom>
          <a:solidFill>
            <a:srgbClr val="C9DAF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You Know What It Means To Be Patient?</a:t>
            </a:r>
            <a:endParaRPr/>
          </a:p>
          <a:p>
            <a:pPr marL="0" lvl="0" indent="0" algn="l" rtl="0">
              <a:spcBef>
                <a:spcPts val="0"/>
              </a:spcBef>
              <a:spcAft>
                <a:spcPts val="0"/>
              </a:spcAft>
              <a:buNone/>
            </a:pPr>
            <a:r>
              <a:rPr lang="en"/>
              <a:t>Are You Patient?</a:t>
            </a:r>
            <a:endParaRPr/>
          </a:p>
        </p:txBody>
      </p:sp>
      <p:pic>
        <p:nvPicPr>
          <p:cNvPr id="100" name="Google Shape;100;p19" descr="The Word of the Week is ' '.&#10;ONN Kids Explain what __ means to them!&#10;Let us know what the word Dream means to you in the comments.&#10;&#10;#ONNKidsExplain Every Monday&#10;&#10;Last Week Kids Explained ADVENTURE!&#10;Watch here: http://bit.ly/kidsexplainadventure&#10;&#10;Subscribe to our channel and Join Us EVERY Monday to watch our latest episode of 'Kids Explain' where our kids define the 'Word of the Week' in their own words. &#10;http://bit.ly/onnytsubscribe&#10;&#10;Most importantly Get Involved! Hashtag #ONNKidsExplain&#10;Speak your mind, join the conversation and let us know you're here.&#10;Like, Comment and Share.&#10;Share what you love with the ones you love!&#10;&#10;Join the conversation:&#10;ONN Facebook: https://www.facebook.com/thisisONN&#10;ONN Instagram: https://www.instagram.com/thisisonn/&#10;ONN Twitter: https://twitter.com/thisisONN&#10;&#10;This is Our New Normal (ONN).&#10;Redefining Our norms and Advancing Perceptions to inspire our future World Changers #thisisONN" title="Kids Explain Patience | Ep. 11">
            <a:hlinkClick r:id="rId3"/>
          </p:cNvPr>
          <p:cNvPicPr preferRelativeResize="0"/>
          <p:nvPr/>
        </p:nvPicPr>
        <p:blipFill>
          <a:blip r:embed="rId4">
            <a:alphaModFix/>
          </a:blip>
          <a:stretch>
            <a:fillRect/>
          </a:stretch>
        </p:blipFill>
        <p:spPr>
          <a:xfrm>
            <a:off x="1573975" y="1400875"/>
            <a:ext cx="6548825"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4-Evaluate an Existing Policy-(SEL)</a:t>
            </a: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Why can’t we all make the best choices?</a:t>
            </a:r>
            <a:endParaRPr/>
          </a:p>
          <a:p>
            <a:pPr marL="0" lvl="0" indent="0" algn="l" rtl="0">
              <a:spcBef>
                <a:spcPts val="1200"/>
              </a:spcBef>
              <a:spcAft>
                <a:spcPts val="1200"/>
              </a:spcAft>
              <a:buNone/>
            </a:pPr>
            <a:r>
              <a:rPr lang="en"/>
              <a:t>Why Can’t We Be Patient? Turn and Talk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0"/>
            <a:ext cx="8520600" cy="1017600"/>
          </a:xfrm>
          <a:prstGeom prst="rect">
            <a:avLst/>
          </a:prstGeom>
          <a:solidFill>
            <a:srgbClr val="C9DAF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watch this video to learn about making the best choices. Will you make the best choice?</a:t>
            </a:r>
            <a:endParaRPr/>
          </a:p>
        </p:txBody>
      </p:sp>
      <p:pic>
        <p:nvPicPr>
          <p:cNvPr id="112" name="Google Shape;112;p21" descr="&quot;9 Stories in 1! What Should Danny Do? is an innovative, interactive book that empowers kids with the understanding that their choices will shape their days, and ultimately their lives into what they will be. Written in a &quot;Choose Your Own Story&quot; style, the book follows Danny, a Superhero-in-Training, through his day as he encounters choices that kids face on a daily basis. As your children navigate through the different storylines, they will begin to realize that their choices for Danny shaped his day into what it became. And in turn, their choices for themselves will shape their days, and ultimately their lives, into what they will be. &#10;Boys and girls both love and relate to Danny while enjoying the interactive nature of the book--they never know what will come next! Parents and Teachers love the social-emotional skills the book teaches through empowering kids to make positive choices while demonstrating the natural consequences to negative choices. A &quot;must-have&quot; on every bookshelf.&quot; &#10;If you want to get this book and support the excellent Authors, you can purchase the book here: https://amzn.to/32w7VKK &#10;Please remember to subscribe for more videos! https://www.youtube.com/pvstorytime &#10;Thank you so much for all your support! &#10;Children's books read aloud&#10; PV storytime&#10; #childrensbooksreadaloud #pvstorytime #whatshoulddannydo" title="🦸‍♂️ What should DANNY do? By Ganit &amp; Adir Levy - Children's Books Read Aloud">
            <a:hlinkClick r:id="rId3"/>
          </p:cNvPr>
          <p:cNvPicPr preferRelativeResize="0"/>
          <p:nvPr/>
        </p:nvPicPr>
        <p:blipFill>
          <a:blip r:embed="rId4">
            <a:alphaModFix/>
          </a:blip>
          <a:stretch>
            <a:fillRect/>
          </a:stretch>
        </p:blipFill>
        <p:spPr>
          <a:xfrm>
            <a:off x="923200" y="1406775"/>
            <a:ext cx="7077800" cy="334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Words>
  <Application>Microsoft Office PowerPoint</Application>
  <PresentationFormat>On-screen Show (16:9)</PresentationFormat>
  <Paragraphs>45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Oswald</vt:lpstr>
      <vt:lpstr>Nunito Sans</vt:lpstr>
      <vt:lpstr>Simple Light</vt:lpstr>
      <vt:lpstr>Am I Making Good Choices?</vt:lpstr>
      <vt:lpstr>The Six Steps of The Public Policy Analyst:</vt:lpstr>
      <vt:lpstr>Think-How do you feel when someone else calls out in class and you were about to say that answer?</vt:lpstr>
      <vt:lpstr>Step 1- Defining The Problem</vt:lpstr>
      <vt:lpstr>2.Gather Evidence</vt:lpstr>
      <vt:lpstr>3.Identify The Causes Students don’t think of others feelings. Students forget to follow school rules. </vt:lpstr>
      <vt:lpstr>Do You Know What It Means To Be Patient? Are You Patient?</vt:lpstr>
      <vt:lpstr>Step 4-Evaluate an Existing Policy-(SEL)</vt:lpstr>
      <vt:lpstr>Let’s watch this video to learn about making the best choices. Will you make the best choice?</vt:lpstr>
      <vt:lpstr>Step 5-Develop Solutions-What Can I Do?</vt:lpstr>
      <vt:lpstr>Step 6-Develop and Select The Best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Making Good Choices?</dc:title>
  <cp:lastModifiedBy>Joseph Montecalvo</cp:lastModifiedBy>
  <cp:revision>1</cp:revision>
  <dcterms:modified xsi:type="dcterms:W3CDTF">2022-03-30T21:27:32Z</dcterms:modified>
</cp:coreProperties>
</file>