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Montserrat" panose="00000500000000000000" pitchFamily="2" charset="0"/>
      <p:regular r:id="rId24"/>
      <p:bold r:id="rId25"/>
      <p:italic r:id="rId26"/>
      <p:boldItalic r:id="rId27"/>
    </p:embeddedFont>
    <p:embeddedFont>
      <p:font typeface="Oswald" panose="00000500000000000000" pitchFamily="2" charset="0"/>
      <p:regular r:id="rId28"/>
      <p:bold r:id="rId29"/>
    </p:embeddedFont>
    <p:embeddedFont>
      <p:font typeface="Playfair Display" panose="00000500000000000000"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0508e7def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a0508e7de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e38f0be7a_3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e38f0be7a_3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ee38f0be7a_3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ee38f0be7a_3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a0508e7de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a0508e7de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0508e7def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0508e7de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0508e7de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0508e7de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ee38f0be7a_3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ee38f0be7a_3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ee38f0be7a_3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ee38f0be7a_3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ee38f0be7a_3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ee38f0be7a_3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0508e7de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a0508e7de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a0508e7de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a0508e7d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e38f0be7a_3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ee38f0be7a_3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ee38f0be7a_3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ee38f0be7a_3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ee38f0be7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ee38f0be7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e38f0be7a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e38f0be7a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a0508e7de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a0508e7de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ee38f0be7a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ee38f0be7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e38f0be7a_3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e38f0be7a_3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ee38f0be7a_3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ee38f0be7a_3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ee38f0be7a_3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ee38f0be7a_3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Yo4WF3cSd9Q"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udel.edu/wp-content/uploads/2013/01/Impulsivity.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flippedtips.com/plegal/tips/solutions.html" TargetMode="External"/><Relationship Id="rId3" Type="http://schemas.openxmlformats.org/officeDocument/2006/relationships/hyperlink" Target="https://flippedtips.com/plegal/ppae/ppae1.html" TargetMode="External"/><Relationship Id="rId7" Type="http://schemas.openxmlformats.org/officeDocument/2006/relationships/hyperlink" Target="https://flippedtips.com/plegal/tips/existing.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flippedtips.com/plegal/tips/identify.html" TargetMode="External"/><Relationship Id="rId5" Type="http://schemas.openxmlformats.org/officeDocument/2006/relationships/hyperlink" Target="https://flippedtips.com/plegal/tips/gather.html" TargetMode="External"/><Relationship Id="rId4" Type="http://schemas.openxmlformats.org/officeDocument/2006/relationships/hyperlink" Target="https://flippedtips.com/plegal/tips/select.html" TargetMode="External"/><Relationship Id="rId9" Type="http://schemas.openxmlformats.org/officeDocument/2006/relationships/hyperlink" Target="https://flippedtips.com/plegal/tips/bestsol.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012850"/>
            <a:ext cx="8455500" cy="2537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Students Acting Impulsively in the Classroom</a:t>
            </a:r>
            <a:endParaRPr/>
          </a:p>
        </p:txBody>
      </p:sp>
      <p:sp>
        <p:nvSpPr>
          <p:cNvPr id="59" name="Google Shape;59;p13"/>
          <p:cNvSpPr txBox="1">
            <a:spLocks noGrp="1"/>
          </p:cNvSpPr>
          <p:nvPr>
            <p:ph type="subTitle" idx="1"/>
          </p:nvPr>
        </p:nvSpPr>
        <p:spPr>
          <a:xfrm>
            <a:off x="344250" y="3847725"/>
            <a:ext cx="4910100" cy="9678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0"/>
              </a:spcBef>
              <a:spcAft>
                <a:spcPts val="0"/>
              </a:spcAft>
              <a:buNone/>
            </a:pPr>
            <a:endParaRPr/>
          </a:p>
          <a:p>
            <a:pPr marL="0" lvl="0" indent="0" algn="l" rtl="0">
              <a:spcBef>
                <a:spcPts val="0"/>
              </a:spcBef>
              <a:spcAft>
                <a:spcPts val="0"/>
              </a:spcAft>
              <a:buNone/>
            </a:pPr>
            <a:r>
              <a:rPr lang="en"/>
              <a:t>Dimitrios Liapis</a:t>
            </a:r>
            <a:endParaRPr/>
          </a:p>
          <a:p>
            <a:pPr marL="0" lvl="0" indent="0" algn="l" rtl="0">
              <a:spcBef>
                <a:spcPts val="0"/>
              </a:spcBef>
              <a:spcAft>
                <a:spcPts val="0"/>
              </a:spcAft>
              <a:buNone/>
            </a:pPr>
            <a:r>
              <a:rPr lang="en"/>
              <a:t>P.S. 85 Q</a:t>
            </a:r>
            <a:endParaRPr/>
          </a:p>
        </p:txBody>
      </p:sp>
      <p:sp>
        <p:nvSpPr>
          <p:cNvPr id="60" name="Google Shape;60;p13"/>
          <p:cNvSpPr txBox="1"/>
          <p:nvPr/>
        </p:nvSpPr>
        <p:spPr>
          <a:xfrm>
            <a:off x="2382200" y="4102350"/>
            <a:ext cx="6784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74545"/>
              </a:lnSpc>
              <a:spcBef>
                <a:spcPts val="1200"/>
              </a:spcBef>
              <a:spcAft>
                <a:spcPts val="0"/>
              </a:spcAft>
              <a:buClr>
                <a:schemeClr val="dk1"/>
              </a:buClr>
              <a:buSzPct val="61111"/>
              <a:buFont typeface="Arial"/>
              <a:buNone/>
            </a:pPr>
            <a:r>
              <a:rPr lang="en" sz="1800" b="1">
                <a:highlight>
                  <a:srgbClr val="FFFFFF"/>
                </a:highlight>
                <a:latin typeface="Times New Roman"/>
                <a:ea typeface="Times New Roman"/>
                <a:cs typeface="Times New Roman"/>
                <a:sym typeface="Times New Roman"/>
              </a:rPr>
              <a:t> STEP 3 of the PPA:		</a:t>
            </a:r>
            <a:r>
              <a:rPr lang="en"/>
              <a:t>What is the cause?</a:t>
            </a:r>
            <a:endParaRPr/>
          </a:p>
          <a:p>
            <a:pPr marL="0" lvl="0" indent="0" algn="l" rtl="0">
              <a:lnSpc>
                <a:spcPct val="174545"/>
              </a:lnSpc>
              <a:spcBef>
                <a:spcPts val="2000"/>
              </a:spcBef>
              <a:spcAft>
                <a:spcPts val="0"/>
              </a:spcAft>
              <a:buClr>
                <a:schemeClr val="dk1"/>
              </a:buClr>
              <a:buSzPct val="49009"/>
              <a:buFont typeface="Arial"/>
              <a:buNone/>
            </a:pPr>
            <a:r>
              <a:rPr lang="en" sz="2244" b="1">
                <a:highlight>
                  <a:srgbClr val="FFFFFF"/>
                </a:highlight>
                <a:latin typeface="Playfair Display"/>
                <a:ea typeface="Playfair Display"/>
                <a:cs typeface="Playfair Display"/>
                <a:sym typeface="Playfair Display"/>
              </a:rPr>
              <a:t>Instant Gratification</a:t>
            </a:r>
            <a:endParaRPr sz="2244" b="1">
              <a:highlight>
                <a:srgbClr val="FFFFFF"/>
              </a:highlight>
              <a:latin typeface="Playfair Display"/>
              <a:ea typeface="Playfair Display"/>
              <a:cs typeface="Playfair Display"/>
              <a:sym typeface="Playfair Display"/>
            </a:endParaRPr>
          </a:p>
          <a:p>
            <a:pPr marL="0" lvl="0" indent="0" algn="l" rtl="0">
              <a:lnSpc>
                <a:spcPct val="115000"/>
              </a:lnSpc>
              <a:spcBef>
                <a:spcPts val="2000"/>
              </a:spcBef>
              <a:spcAft>
                <a:spcPts val="0"/>
              </a:spcAft>
              <a:buClr>
                <a:schemeClr val="dk1"/>
              </a:buClr>
              <a:buSzPct val="58064"/>
              <a:buFont typeface="Arial"/>
              <a:buNone/>
            </a:pPr>
            <a:r>
              <a:rPr lang="en" sz="1894" b="1">
                <a:highlight>
                  <a:srgbClr val="FFFFFF"/>
                </a:highlight>
                <a:latin typeface="Playfair Display"/>
                <a:ea typeface="Playfair Display"/>
                <a:cs typeface="Playfair Display"/>
                <a:sym typeface="Playfair Display"/>
              </a:rPr>
              <a:t>Instant gratification, or immediate gratification, is the urge to satisfy a craving without considering its long-term effects or the bigger picture.</a:t>
            </a:r>
            <a:endParaRPr sz="1894" b="1">
              <a:highlight>
                <a:srgbClr val="FFFFFF"/>
              </a:highlight>
              <a:latin typeface="Playfair Display"/>
              <a:ea typeface="Playfair Display"/>
              <a:cs typeface="Playfair Display"/>
              <a:sym typeface="Playfair Display"/>
            </a:endParaRPr>
          </a:p>
          <a:p>
            <a:pPr marL="0" lvl="0" indent="0" algn="l" rtl="0">
              <a:lnSpc>
                <a:spcPct val="115000"/>
              </a:lnSpc>
              <a:spcBef>
                <a:spcPts val="1600"/>
              </a:spcBef>
              <a:spcAft>
                <a:spcPts val="0"/>
              </a:spcAft>
              <a:buClr>
                <a:schemeClr val="dk1"/>
              </a:buClr>
              <a:buSzPct val="58064"/>
              <a:buFont typeface="Arial"/>
              <a:buNone/>
            </a:pPr>
            <a:endParaRPr sz="1894">
              <a:highlight>
                <a:srgbClr val="FFFFFF"/>
              </a:highlight>
              <a:latin typeface="Playfair Display"/>
              <a:ea typeface="Playfair Display"/>
              <a:cs typeface="Playfair Display"/>
              <a:sym typeface="Playfair Display"/>
            </a:endParaRPr>
          </a:p>
          <a:p>
            <a:pPr marL="0" lvl="0" indent="0" algn="l" rtl="0">
              <a:lnSpc>
                <a:spcPct val="115000"/>
              </a:lnSpc>
              <a:spcBef>
                <a:spcPts val="1600"/>
              </a:spcBef>
              <a:spcAft>
                <a:spcPts val="0"/>
              </a:spcAft>
              <a:buClr>
                <a:schemeClr val="dk1"/>
              </a:buClr>
              <a:buSzPct val="58064"/>
              <a:buFont typeface="Arial"/>
              <a:buNone/>
            </a:pPr>
            <a:r>
              <a:rPr lang="en" sz="1894">
                <a:highlight>
                  <a:srgbClr val="FFFFFF"/>
                </a:highlight>
                <a:latin typeface="Playfair Display"/>
                <a:ea typeface="Playfair Display"/>
                <a:cs typeface="Playfair Display"/>
                <a:sym typeface="Playfair Display"/>
              </a:rPr>
              <a:t> </a:t>
            </a:r>
            <a:endParaRPr sz="1894">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endParaRPr sz="3444">
              <a:latin typeface="Playfair Display"/>
              <a:ea typeface="Playfair Display"/>
              <a:cs typeface="Playfair Display"/>
              <a:sym typeface="Playfair Display"/>
            </a:endParaRPr>
          </a:p>
        </p:txBody>
      </p:sp>
      <p:sp>
        <p:nvSpPr>
          <p:cNvPr id="114" name="Google Shape;114;p2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Students and Technology </a:t>
            </a:r>
            <a:endParaRPr/>
          </a:p>
        </p:txBody>
      </p:sp>
      <p:sp>
        <p:nvSpPr>
          <p:cNvPr id="120" name="Google Shape;120;p2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1600"/>
              </a:spcBef>
              <a:spcAft>
                <a:spcPts val="0"/>
              </a:spcAft>
              <a:buClr>
                <a:schemeClr val="dk1"/>
              </a:buClr>
              <a:buSzPts val="1100"/>
              <a:buFont typeface="Arial"/>
              <a:buNone/>
            </a:pPr>
            <a:r>
              <a:rPr lang="en" sz="1894">
                <a:highlight>
                  <a:schemeClr val="lt1"/>
                </a:highlight>
              </a:rPr>
              <a:t>Children live in a world of instant gratification….</a:t>
            </a:r>
            <a:endParaRPr sz="1894">
              <a:highlight>
                <a:schemeClr val="lt1"/>
              </a:highlight>
            </a:endParaRPr>
          </a:p>
          <a:p>
            <a:pPr marL="0" lvl="0" indent="0" algn="l" rtl="0">
              <a:spcBef>
                <a:spcPts val="1600"/>
              </a:spcBef>
              <a:spcAft>
                <a:spcPts val="0"/>
              </a:spcAft>
              <a:buClr>
                <a:schemeClr val="dk1"/>
              </a:buClr>
              <a:buSzPts val="1100"/>
              <a:buFont typeface="Arial"/>
              <a:buNone/>
            </a:pPr>
            <a:r>
              <a:rPr lang="en" sz="1894">
                <a:highlight>
                  <a:schemeClr val="lt1"/>
                </a:highlight>
              </a:rPr>
              <a:t>Unlike previous generations, we get social media sites, YouTube videos, Netflix programs, online shopping, Amazon same-day delivery, and Doordash instant meals in this digital age.</a:t>
            </a:r>
            <a:endParaRPr sz="1894">
              <a:highlight>
                <a:schemeClr val="lt1"/>
              </a:highlight>
            </a:endParaRPr>
          </a:p>
          <a:p>
            <a:pPr marL="0" lvl="0" indent="0" algn="l" rtl="0">
              <a:spcBef>
                <a:spcPts val="1600"/>
              </a:spcBef>
              <a:spcAft>
                <a:spcPts val="0"/>
              </a:spcAft>
              <a:buNone/>
            </a:pPr>
            <a:r>
              <a:rPr lang="en" sz="1894">
                <a:highlight>
                  <a:schemeClr val="lt1"/>
                </a:highlight>
              </a:rPr>
              <a:t>How do you think technology affects our need for instant gratification?</a:t>
            </a:r>
            <a:endParaRPr sz="1894">
              <a:highlight>
                <a:schemeClr val="lt1"/>
              </a:highlight>
            </a:endParaRPr>
          </a:p>
          <a:p>
            <a:pPr marL="0" lvl="0" indent="0" algn="l" rtl="0">
              <a:spcBef>
                <a:spcPts val="1600"/>
              </a:spcBef>
              <a:spcAft>
                <a:spcPts val="0"/>
              </a:spcAft>
              <a:buClr>
                <a:schemeClr val="dk1"/>
              </a:buClr>
              <a:buSzPts val="1100"/>
              <a:buFont typeface="Arial"/>
              <a:buNone/>
            </a:pPr>
            <a:r>
              <a:rPr lang="en" sz="1894">
                <a:highlight>
                  <a:schemeClr val="lt1"/>
                </a:highlight>
              </a:rPr>
              <a:t>Turn and Talk with your partner </a:t>
            </a:r>
            <a:endParaRPr sz="1894">
              <a:highlight>
                <a:schemeClr val="lt1"/>
              </a:highlight>
            </a:endParaRPr>
          </a:p>
          <a:p>
            <a:pPr marL="0" lvl="0" indent="0" algn="l" rtl="0">
              <a:spcBef>
                <a:spcPts val="16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42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6800"/>
              <a:t>Do you think our need for instant gratification changes as we get older? Lets watch a video…</a:t>
            </a:r>
            <a:endParaRPr sz="6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Video:</a:t>
            </a:r>
            <a:endParaRPr/>
          </a:p>
        </p:txBody>
      </p:sp>
      <p:sp>
        <p:nvSpPr>
          <p:cNvPr id="131" name="Google Shape;131;p2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t>The Marshmallow Test </a:t>
            </a:r>
            <a:endParaRPr sz="2600"/>
          </a:p>
          <a:p>
            <a:pPr marL="0" lvl="0" indent="0" algn="l" rtl="0">
              <a:spcBef>
                <a:spcPts val="1200"/>
              </a:spcBef>
              <a:spcAft>
                <a:spcPts val="0"/>
              </a:spcAft>
              <a:buClr>
                <a:schemeClr val="dk1"/>
              </a:buClr>
              <a:buSzPts val="1100"/>
              <a:buFont typeface="Arial"/>
              <a:buNone/>
            </a:pPr>
            <a:r>
              <a:rPr lang="en" sz="2250">
                <a:solidFill>
                  <a:srgbClr val="000000"/>
                </a:solidFill>
                <a:highlight>
                  <a:srgbClr val="FFFFFF"/>
                </a:highlight>
              </a:rPr>
              <a:t>The marshmallow test is a classic psychology experiment first conducted by researchers Walter Mischel and Ebbe B. Ebbesen at Stanford University in the late 1960s.</a:t>
            </a:r>
            <a:r>
              <a:rPr lang="en" sz="2250" baseline="30000">
                <a:solidFill>
                  <a:srgbClr val="000000"/>
                </a:solidFill>
                <a:highlight>
                  <a:srgbClr val="FFFFFF"/>
                </a:highlight>
              </a:rPr>
              <a:t>​1​</a:t>
            </a:r>
            <a:endParaRPr sz="2250" baseline="30000">
              <a:solidFill>
                <a:srgbClr val="000000"/>
              </a:solidFill>
              <a:highlight>
                <a:srgbClr val="FFFFFF"/>
              </a:highlight>
            </a:endParaRPr>
          </a:p>
          <a:p>
            <a:pPr marL="0" lvl="0" indent="0" algn="l" rtl="0">
              <a:spcBef>
                <a:spcPts val="0"/>
              </a:spcBef>
              <a:spcAft>
                <a:spcPts val="0"/>
              </a:spcAft>
              <a:buNone/>
            </a:pPr>
            <a:endParaRPr sz="2600"/>
          </a:p>
          <a:p>
            <a:pPr marL="0" lvl="0" indent="0" algn="l" rtl="0">
              <a:spcBef>
                <a:spcPts val="1200"/>
              </a:spcBef>
              <a:spcAft>
                <a:spcPts val="1200"/>
              </a:spcAft>
              <a:buNone/>
            </a:pPr>
            <a:r>
              <a:rPr lang="en" u="sng">
                <a:solidFill>
                  <a:schemeClr val="hlink"/>
                </a:solidFill>
                <a:hlinkClick r:id="rId3"/>
              </a:rPr>
              <a:t>https://www.youtube.com/watch?v=Yo4WF3cSd9Q</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 this video…</a:t>
            </a:r>
            <a:endParaRPr/>
          </a:p>
        </p:txBody>
      </p:sp>
      <p:sp>
        <p:nvSpPr>
          <p:cNvPr id="137" name="Google Shape;137;p2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fontScale="92500" lnSpcReduction="20000"/>
          </a:bodyPr>
          <a:lstStyle/>
          <a:p>
            <a:pPr marL="0" lvl="0" indent="0" algn="l" rtl="0">
              <a:spcBef>
                <a:spcPts val="1600"/>
              </a:spcBef>
              <a:spcAft>
                <a:spcPts val="0"/>
              </a:spcAft>
              <a:buClr>
                <a:schemeClr val="dk1"/>
              </a:buClr>
              <a:buSzPct val="75862"/>
              <a:buFont typeface="Arial"/>
              <a:buNone/>
            </a:pPr>
            <a:r>
              <a:rPr lang="en" sz="1450">
                <a:solidFill>
                  <a:srgbClr val="FF9900"/>
                </a:solidFill>
                <a:highlight>
                  <a:srgbClr val="FFFFFF"/>
                </a:highlight>
              </a:rPr>
              <a:t>Researchers were trying to identify the processes that underlie self-control in preschoolers when they face temptation.</a:t>
            </a:r>
            <a:endParaRPr sz="1450">
              <a:solidFill>
                <a:srgbClr val="FF9900"/>
              </a:solidFill>
              <a:highlight>
                <a:srgbClr val="FFFFFF"/>
              </a:highlight>
            </a:endParaRPr>
          </a:p>
          <a:p>
            <a:pPr marL="0" lvl="0" indent="0" algn="l" rtl="0">
              <a:spcBef>
                <a:spcPts val="1600"/>
              </a:spcBef>
              <a:spcAft>
                <a:spcPts val="0"/>
              </a:spcAft>
              <a:buClr>
                <a:schemeClr val="dk1"/>
              </a:buClr>
              <a:buSzPct val="75862"/>
              <a:buFont typeface="Arial"/>
              <a:buNone/>
            </a:pPr>
            <a:r>
              <a:rPr lang="en" sz="1450">
                <a:solidFill>
                  <a:srgbClr val="FF9900"/>
                </a:solidFill>
                <a:highlight>
                  <a:srgbClr val="FFFFFF"/>
                </a:highlight>
              </a:rPr>
              <a:t>In the marshmallow experiment, preschoolers had a choice between eating one marshmallow immediately or waiting for a greater reward of two marshmallows later.</a:t>
            </a:r>
            <a:endParaRPr sz="1450">
              <a:solidFill>
                <a:srgbClr val="FF9900"/>
              </a:solidFill>
              <a:highlight>
                <a:srgbClr val="FFFFFF"/>
              </a:highlight>
            </a:endParaRPr>
          </a:p>
          <a:p>
            <a:pPr marL="0" lvl="0" indent="0" algn="l" rtl="0">
              <a:spcBef>
                <a:spcPts val="1600"/>
              </a:spcBef>
              <a:spcAft>
                <a:spcPts val="0"/>
              </a:spcAft>
              <a:buClr>
                <a:schemeClr val="dk1"/>
              </a:buClr>
              <a:buSzPct val="75862"/>
              <a:buFont typeface="Arial"/>
              <a:buNone/>
            </a:pPr>
            <a:r>
              <a:rPr lang="en" sz="1450">
                <a:solidFill>
                  <a:srgbClr val="FF9900"/>
                </a:solidFill>
                <a:highlight>
                  <a:srgbClr val="FFFFFF"/>
                </a:highlight>
              </a:rPr>
              <a:t>The children were then measured on how long they could wait to eat the first marshmallow.</a:t>
            </a:r>
            <a:endParaRPr sz="1450">
              <a:solidFill>
                <a:srgbClr val="FF9900"/>
              </a:solidFill>
              <a:highlight>
                <a:srgbClr val="FFFFFF"/>
              </a:highlight>
            </a:endParaRPr>
          </a:p>
          <a:p>
            <a:pPr marL="0" lvl="0" indent="0" algn="l" rtl="0">
              <a:spcBef>
                <a:spcPts val="1600"/>
              </a:spcBef>
              <a:spcAft>
                <a:spcPts val="0"/>
              </a:spcAft>
              <a:buClr>
                <a:schemeClr val="dk1"/>
              </a:buClr>
              <a:buSzPct val="75862"/>
              <a:buFont typeface="Arial"/>
              <a:buNone/>
            </a:pPr>
            <a:r>
              <a:rPr lang="en" sz="1450">
                <a:solidFill>
                  <a:srgbClr val="FF9900"/>
                </a:solidFill>
                <a:highlight>
                  <a:srgbClr val="FFFFFF"/>
                </a:highlight>
              </a:rPr>
              <a:t>The researchers found that the longer the wait times shown by the preschoolers, the better the outcome in adolescence, such as higher SAT scores, better social cognitive, and more emotional coping.</a:t>
            </a:r>
            <a:r>
              <a:rPr lang="en" sz="1450" baseline="30000">
                <a:solidFill>
                  <a:srgbClr val="FF9900"/>
                </a:solidFill>
                <a:highlight>
                  <a:srgbClr val="FFFFFF"/>
                </a:highlight>
              </a:rPr>
              <a:t>​2​</a:t>
            </a:r>
            <a:endParaRPr sz="1450" baseline="30000">
              <a:solidFill>
                <a:srgbClr val="FF9900"/>
              </a:solidFill>
              <a:highlight>
                <a:srgbClr val="FFFFFF"/>
              </a:highlight>
            </a:endParaRPr>
          </a:p>
          <a:p>
            <a:pPr marL="0" lvl="0" indent="0" algn="l" rtl="0">
              <a:spcBef>
                <a:spcPts val="1600"/>
              </a:spcBef>
              <a:spcAft>
                <a:spcPts val="0"/>
              </a:spcAft>
              <a:buClr>
                <a:schemeClr val="dk1"/>
              </a:buClr>
              <a:buSzPct val="75862"/>
              <a:buFont typeface="Arial"/>
              <a:buNone/>
            </a:pPr>
            <a:r>
              <a:rPr lang="en" sz="1450">
                <a:solidFill>
                  <a:srgbClr val="FF9900"/>
                </a:solidFill>
                <a:highlight>
                  <a:srgbClr val="FFFFFF"/>
                </a:highlight>
              </a:rPr>
              <a:t>They were also rated as having greater self-control, less prone to temptation, more intelligent, and less distracted when concentrating.</a:t>
            </a:r>
            <a:endParaRPr sz="1450">
              <a:solidFill>
                <a:srgbClr val="FF9900"/>
              </a:solidFill>
              <a:highlight>
                <a:srgbClr val="FFFFFF"/>
              </a:highlight>
            </a:endParaRPr>
          </a:p>
          <a:p>
            <a:pPr marL="0" lvl="0" indent="0" algn="l" rtl="0">
              <a:spcBef>
                <a:spcPts val="16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5300"/>
              <a:t>This video ultimately shows us that as we grow older our maturity level affects our ability to exhibit less impulsive and impatient behavior.</a:t>
            </a:r>
            <a:endParaRPr sz="5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Look at this comic…</a:t>
            </a:r>
            <a:endParaRPr/>
          </a:p>
        </p:txBody>
      </p:sp>
      <p:sp>
        <p:nvSpPr>
          <p:cNvPr id="148" name="Google Shape;148;p28"/>
          <p:cNvSpPr txBox="1">
            <a:spLocks noGrp="1"/>
          </p:cNvSpPr>
          <p:nvPr>
            <p:ph type="body" idx="1"/>
          </p:nvPr>
        </p:nvSpPr>
        <p:spPr>
          <a:xfrm>
            <a:off x="6422300" y="1234075"/>
            <a:ext cx="24099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How does this comic show the humor of instant gratification ?</a:t>
            </a:r>
            <a:endParaRPr sz="2800"/>
          </a:p>
          <a:p>
            <a:pPr marL="0" lvl="0" indent="0" algn="l" rtl="0">
              <a:spcBef>
                <a:spcPts val="1200"/>
              </a:spcBef>
              <a:spcAft>
                <a:spcPts val="1200"/>
              </a:spcAft>
              <a:buNone/>
            </a:pPr>
            <a:r>
              <a:rPr lang="en" sz="2800"/>
              <a:t>Let’s share…</a:t>
            </a:r>
            <a:endParaRPr sz="2800"/>
          </a:p>
        </p:txBody>
      </p:sp>
      <p:pic>
        <p:nvPicPr>
          <p:cNvPr id="149" name="Google Shape;149;p28"/>
          <p:cNvPicPr preferRelativeResize="0"/>
          <p:nvPr/>
        </p:nvPicPr>
        <p:blipFill>
          <a:blip r:embed="rId3">
            <a:alphaModFix/>
          </a:blip>
          <a:stretch>
            <a:fillRect/>
          </a:stretch>
        </p:blipFill>
        <p:spPr>
          <a:xfrm>
            <a:off x="956275" y="1573050"/>
            <a:ext cx="5262325" cy="3427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5" name="Google Shape;155;p2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a:highlight>
                  <a:schemeClr val="lt1"/>
                </a:highlight>
                <a:latin typeface="Oswald"/>
                <a:ea typeface="Oswald"/>
                <a:cs typeface="Oswald"/>
                <a:sym typeface="Oswald"/>
              </a:rPr>
              <a:t>We defined impulsive behavior and looked at an image, a video and a comic to understand what instant gratification means. What kind of solutions can we find to limit our impulsive behaviors? </a:t>
            </a:r>
            <a:endParaRPr>
              <a:highlight>
                <a:schemeClr val="lt1"/>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800" b="1">
                <a:highlight>
                  <a:schemeClr val="lt1"/>
                </a:highlight>
                <a:latin typeface="Times New Roman"/>
                <a:ea typeface="Times New Roman"/>
                <a:cs typeface="Times New Roman"/>
                <a:sym typeface="Times New Roman"/>
              </a:rPr>
              <a:t> STEP 4 of the PPA:	 </a:t>
            </a:r>
            <a:r>
              <a:rPr lang="en"/>
              <a:t>Solutions we use already</a:t>
            </a:r>
            <a:endParaRPr/>
          </a:p>
        </p:txBody>
      </p:sp>
      <p:sp>
        <p:nvSpPr>
          <p:cNvPr id="161" name="Google Shape;161;p3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Stop, Think, Act- three step system used to think out behavior in order to diminish acting on impulse</a:t>
            </a:r>
            <a:endParaRPr/>
          </a:p>
          <a:p>
            <a:pPr marL="457200" lvl="0" indent="-342900" algn="l" rtl="0">
              <a:spcBef>
                <a:spcPts val="0"/>
              </a:spcBef>
              <a:spcAft>
                <a:spcPts val="0"/>
              </a:spcAft>
              <a:buSzPts val="1800"/>
              <a:buChar char="❏"/>
            </a:pPr>
            <a:r>
              <a:rPr lang="en"/>
              <a:t>One Mic, One Voice- used in order to allow one person to speak at a time and diminish interruptions and disrespectful behavior</a:t>
            </a:r>
            <a:endParaRPr/>
          </a:p>
          <a:p>
            <a:pPr marL="457200" lvl="0" indent="-342900" algn="l" rtl="0">
              <a:spcBef>
                <a:spcPts val="0"/>
              </a:spcBef>
              <a:spcAft>
                <a:spcPts val="0"/>
              </a:spcAft>
              <a:buSzPts val="1800"/>
              <a:buChar char="❏"/>
            </a:pPr>
            <a:r>
              <a:rPr lang="en"/>
              <a:t>Keep the Conversation Going- used in order to speak in response to the person and add on to an existing conversation or topics</a:t>
            </a:r>
            <a:endParaRPr/>
          </a:p>
          <a:p>
            <a:pPr marL="457200" lvl="0" indent="-342900" algn="l" rtl="0">
              <a:spcBef>
                <a:spcPts val="0"/>
              </a:spcBef>
              <a:spcAft>
                <a:spcPts val="0"/>
              </a:spcAft>
              <a:buSzPts val="1800"/>
              <a:buChar char="❏"/>
            </a:pPr>
            <a:r>
              <a:rPr lang="en"/>
              <a:t>One Glow, One Grow- used in order to give appropriate positive feedback as well as constructive criticism</a:t>
            </a:r>
            <a:endParaRPr/>
          </a:p>
          <a:p>
            <a:pPr marL="457200" lvl="0" indent="-342900" algn="l" rtl="0">
              <a:spcBef>
                <a:spcPts val="0"/>
              </a:spcBef>
              <a:spcAft>
                <a:spcPts val="0"/>
              </a:spcAft>
              <a:buSzPts val="1800"/>
              <a:buChar char="❏"/>
            </a:pPr>
            <a:r>
              <a:rPr lang="en"/>
              <a:t>Class Reward System- points system used to commend appropriate behavior and allow teacher to highlight what students are doing right, rather than</a:t>
            </a:r>
            <a:endParaRPr/>
          </a:p>
          <a:p>
            <a:pPr marL="45720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800" b="1">
                <a:highlight>
                  <a:schemeClr val="lt1"/>
                </a:highlight>
                <a:latin typeface="Times New Roman"/>
                <a:ea typeface="Times New Roman"/>
                <a:cs typeface="Times New Roman"/>
                <a:sym typeface="Times New Roman"/>
              </a:rPr>
              <a:t> STEP 5 of the PPA:	 </a:t>
            </a:r>
            <a:r>
              <a:rPr lang="en"/>
              <a:t>Solutions:</a:t>
            </a:r>
            <a:endParaRPr/>
          </a:p>
        </p:txBody>
      </p:sp>
      <p:sp>
        <p:nvSpPr>
          <p:cNvPr id="167" name="Google Shape;167;p3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fontScale="70000" lnSpcReduction="10000"/>
          </a:bodyPr>
          <a:lstStyle/>
          <a:p>
            <a:pPr marL="457200" lvl="0" indent="-308610" algn="l" rtl="0">
              <a:spcBef>
                <a:spcPts val="0"/>
              </a:spcBef>
              <a:spcAft>
                <a:spcPts val="0"/>
              </a:spcAft>
              <a:buSzPct val="100000"/>
              <a:buChar char="●"/>
            </a:pPr>
            <a:r>
              <a:rPr lang="en"/>
              <a:t>Teach students that people who take turns and act in a deliberate fashion are more successful than those who act impulsively.</a:t>
            </a:r>
            <a:endParaRPr/>
          </a:p>
          <a:p>
            <a:pPr marL="457200" lvl="0" indent="-308610" algn="l" rtl="0">
              <a:spcBef>
                <a:spcPts val="0"/>
              </a:spcBef>
              <a:spcAft>
                <a:spcPts val="0"/>
              </a:spcAft>
              <a:buSzPct val="100000"/>
              <a:buChar char="●"/>
            </a:pPr>
            <a:r>
              <a:rPr lang="en"/>
              <a:t> Use positive reinforcement based on the length of time the student can be successful at controlling his/her impulsive behavior. As the student demonstrates higher levels of success, gradually increase the length of time required for reinforcement. When the student demonstrates impulsive behavior, try to use a predetermined signal, such as a hand signal or verbal cue, to remind the student to slow down and think of the consequences that may result from the anticipated impulsive behavior.</a:t>
            </a:r>
            <a:endParaRPr/>
          </a:p>
          <a:p>
            <a:pPr marL="457200" lvl="0" indent="-308610" algn="l" rtl="0">
              <a:spcBef>
                <a:spcPts val="0"/>
              </a:spcBef>
              <a:spcAft>
                <a:spcPts val="0"/>
              </a:spcAft>
              <a:buSzPct val="100000"/>
              <a:buChar char="●"/>
            </a:pPr>
            <a:r>
              <a:rPr lang="en"/>
              <a:t> Closely monitor behavior and intervene early when a problem presents itself. This should prevent a more serious problem from developing. Close monitoring is especially important in situations that tend to trigger impulsive behavior (e.g., playground, lack of structure, etc.). When correcting the student, focus on the specific impulsive behavior and not the global self (e.g., communicate “what you did was wrong,” and not “you’re a bad student”.</a:t>
            </a:r>
            <a:endParaRPr/>
          </a:p>
          <a:p>
            <a:pPr marL="457200" lvl="0" indent="0" algn="l" rtl="0">
              <a:spcBef>
                <a:spcPts val="1200"/>
              </a:spcBef>
              <a:spcAft>
                <a:spcPts val="0"/>
              </a:spcAft>
              <a:buNone/>
            </a:pPr>
            <a:r>
              <a:rPr lang="en"/>
              <a:t>Source: University of Delaware: Impulsivity Recommendations</a:t>
            </a:r>
            <a:endParaRPr/>
          </a:p>
          <a:p>
            <a:pPr marL="457200" lvl="0" indent="0" algn="l" rtl="0">
              <a:spcBef>
                <a:spcPts val="1200"/>
              </a:spcBef>
              <a:spcAft>
                <a:spcPts val="1200"/>
              </a:spcAft>
              <a:buNone/>
            </a:pPr>
            <a:r>
              <a:rPr lang="en" u="sng">
                <a:solidFill>
                  <a:schemeClr val="hlink"/>
                </a:solidFill>
                <a:hlinkClick r:id="rId3"/>
              </a:rPr>
              <a:t>https://www.education.udel.edu/wp-content/uploads/2013/01/Impulsivity.pdf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6" name="Google Shape;66;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42307"/>
              <a:buFont typeface="Arial"/>
              <a:buNone/>
            </a:pPr>
            <a:r>
              <a:rPr lang="en" sz="2600" b="1">
                <a:solidFill>
                  <a:srgbClr val="365F91"/>
                </a:solidFill>
                <a:highlight>
                  <a:srgbClr val="FFFFFF"/>
                </a:highlight>
              </a:rPr>
              <a:t>The 6 Steps of the Public Policy Analyst (</a:t>
            </a:r>
            <a:r>
              <a:rPr lang="en" sz="2600" b="1" u="sng">
                <a:solidFill>
                  <a:srgbClr val="0000FF"/>
                </a:solidFill>
                <a:highlight>
                  <a:srgbClr val="FFFFFF"/>
                </a:highlight>
                <a:hlinkClick r:id="rId3">
                  <a:extLst>
                    <a:ext uri="{A12FA001-AC4F-418D-AE19-62706E023703}">
                      <ahyp:hlinkClr xmlns:ahyp="http://schemas.microsoft.com/office/drawing/2018/hyperlinkcolor" val="tx"/>
                    </a:ext>
                  </a:extLst>
                </a:hlinkClick>
              </a:rPr>
              <a:t>PPA</a:t>
            </a:r>
            <a:r>
              <a:rPr lang="en" sz="2600" b="1">
                <a:solidFill>
                  <a:srgbClr val="365F91"/>
                </a:solidFill>
                <a:highlight>
                  <a:srgbClr val="FFFFFF"/>
                </a:highlight>
              </a:rPr>
              <a:t>)</a:t>
            </a:r>
            <a:endParaRPr sz="2600" b="1">
              <a:solidFill>
                <a:srgbClr val="365F91"/>
              </a:solidFill>
              <a:highlight>
                <a:srgbClr val="FFFFFF"/>
              </a:highlight>
            </a:endParaRPr>
          </a:p>
          <a:p>
            <a:pPr marL="0" lvl="0" indent="0" algn="l" rtl="0">
              <a:spcBef>
                <a:spcPts val="0"/>
              </a:spcBef>
              <a:spcAft>
                <a:spcPts val="0"/>
              </a:spcAft>
              <a:buClr>
                <a:schemeClr val="dk1"/>
              </a:buClr>
              <a:buSzPct val="42307"/>
              <a:buFont typeface="Arial"/>
              <a:buNone/>
            </a:pPr>
            <a:r>
              <a:rPr lang="en" sz="2600">
                <a:solidFill>
                  <a:srgbClr val="365F91"/>
                </a:solidFill>
                <a:highlight>
                  <a:srgbClr val="FFFFFF"/>
                </a:highlight>
              </a:rPr>
              <a:t> </a:t>
            </a:r>
            <a:endParaRPr sz="2600">
              <a:solidFill>
                <a:srgbClr val="365F91"/>
              </a:solidFill>
              <a:highlight>
                <a:srgbClr val="FFFFFF"/>
              </a:highlight>
            </a:endParaRPr>
          </a:p>
          <a:p>
            <a:pPr marL="457200" lvl="0" indent="0" algn="l" rtl="0">
              <a:spcBef>
                <a:spcPts val="0"/>
              </a:spcBef>
              <a:spcAft>
                <a:spcPts val="0"/>
              </a:spcAft>
              <a:buClr>
                <a:schemeClr val="dk1"/>
              </a:buClr>
              <a:buSzPct val="42307"/>
              <a:buFont typeface="Arial"/>
              <a:buNone/>
            </a:pPr>
            <a:r>
              <a:rPr lang="en" sz="2600">
                <a:solidFill>
                  <a:srgbClr val="365F91"/>
                </a:solidFill>
                <a:highlight>
                  <a:srgbClr val="FFFFFF"/>
                </a:highlight>
              </a:rPr>
              <a:t>1.</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4">
                  <a:extLst>
                    <a:ext uri="{A12FA001-AC4F-418D-AE19-62706E023703}">
                      <ahyp:hlinkClr xmlns:ahyp="http://schemas.microsoft.com/office/drawing/2018/hyperlinkcolor" val="tx"/>
                    </a:ext>
                  </a:extLst>
                </a:hlinkClick>
              </a:rPr>
              <a:t>Define the Problem</a:t>
            </a:r>
            <a:endParaRPr sz="2600" u="sng">
              <a:solidFill>
                <a:srgbClr val="0000FF"/>
              </a:solidFill>
              <a:highlight>
                <a:srgbClr val="FFFFFF"/>
              </a:highlight>
            </a:endParaRPr>
          </a:p>
          <a:p>
            <a:pPr marL="457200" lvl="0" indent="0" algn="l" rtl="0">
              <a:spcBef>
                <a:spcPts val="0"/>
              </a:spcBef>
              <a:spcAft>
                <a:spcPts val="0"/>
              </a:spcAft>
              <a:buClr>
                <a:schemeClr val="dk1"/>
              </a:buClr>
              <a:buSzPct val="42307"/>
              <a:buFont typeface="Arial"/>
              <a:buNone/>
            </a:pPr>
            <a:r>
              <a:rPr lang="en" sz="2600">
                <a:solidFill>
                  <a:srgbClr val="365F91"/>
                </a:solidFill>
                <a:highlight>
                  <a:srgbClr val="FFFFFF"/>
                </a:highlight>
              </a:rPr>
              <a:t>2.</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5">
                  <a:extLst>
                    <a:ext uri="{A12FA001-AC4F-418D-AE19-62706E023703}">
                      <ahyp:hlinkClr xmlns:ahyp="http://schemas.microsoft.com/office/drawing/2018/hyperlinkcolor" val="tx"/>
                    </a:ext>
                  </a:extLst>
                </a:hlinkClick>
              </a:rPr>
              <a:t>Gather the Evidence</a:t>
            </a:r>
            <a:endParaRPr sz="2600" u="sng">
              <a:solidFill>
                <a:srgbClr val="0000FF"/>
              </a:solidFill>
              <a:highlight>
                <a:srgbClr val="FFFFFF"/>
              </a:highlight>
            </a:endParaRPr>
          </a:p>
          <a:p>
            <a:pPr marL="457200" lvl="0" indent="0" algn="l" rtl="0">
              <a:spcBef>
                <a:spcPts val="0"/>
              </a:spcBef>
              <a:spcAft>
                <a:spcPts val="0"/>
              </a:spcAft>
              <a:buClr>
                <a:schemeClr val="dk1"/>
              </a:buClr>
              <a:buSzPct val="42307"/>
              <a:buFont typeface="Arial"/>
              <a:buNone/>
            </a:pPr>
            <a:r>
              <a:rPr lang="en" sz="2600">
                <a:solidFill>
                  <a:srgbClr val="365F91"/>
                </a:solidFill>
                <a:highlight>
                  <a:srgbClr val="FFFFFF"/>
                </a:highlight>
              </a:rPr>
              <a:t>3.</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6">
                  <a:extLst>
                    <a:ext uri="{A12FA001-AC4F-418D-AE19-62706E023703}">
                      <ahyp:hlinkClr xmlns:ahyp="http://schemas.microsoft.com/office/drawing/2018/hyperlinkcolor" val="tx"/>
                    </a:ext>
                  </a:extLst>
                </a:hlinkClick>
              </a:rPr>
              <a:t>Identify the Causes</a:t>
            </a:r>
            <a:endParaRPr sz="2600" u="sng">
              <a:solidFill>
                <a:srgbClr val="0000FF"/>
              </a:solidFill>
              <a:highlight>
                <a:srgbClr val="FFFFFF"/>
              </a:highlight>
            </a:endParaRPr>
          </a:p>
          <a:p>
            <a:pPr marL="457200" lvl="0" indent="0" algn="l" rtl="0">
              <a:spcBef>
                <a:spcPts val="0"/>
              </a:spcBef>
              <a:spcAft>
                <a:spcPts val="0"/>
              </a:spcAft>
              <a:buClr>
                <a:schemeClr val="dk1"/>
              </a:buClr>
              <a:buSzPct val="42307"/>
              <a:buFont typeface="Arial"/>
              <a:buNone/>
            </a:pPr>
            <a:r>
              <a:rPr lang="en" sz="2600">
                <a:solidFill>
                  <a:srgbClr val="365F91"/>
                </a:solidFill>
                <a:highlight>
                  <a:srgbClr val="FFFFFF"/>
                </a:highlight>
              </a:rPr>
              <a:t>4.</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7">
                  <a:extLst>
                    <a:ext uri="{A12FA001-AC4F-418D-AE19-62706E023703}">
                      <ahyp:hlinkClr xmlns:ahyp="http://schemas.microsoft.com/office/drawing/2018/hyperlinkcolor" val="tx"/>
                    </a:ext>
                  </a:extLst>
                </a:hlinkClick>
              </a:rPr>
              <a:t>Evaluate an Existing Policy</a:t>
            </a:r>
            <a:endParaRPr sz="2600" u="sng">
              <a:solidFill>
                <a:srgbClr val="0000FF"/>
              </a:solidFill>
              <a:highlight>
                <a:srgbClr val="FFFFFF"/>
              </a:highlight>
            </a:endParaRPr>
          </a:p>
          <a:p>
            <a:pPr marL="457200" lvl="0" indent="0" algn="l" rtl="0">
              <a:spcBef>
                <a:spcPts val="0"/>
              </a:spcBef>
              <a:spcAft>
                <a:spcPts val="0"/>
              </a:spcAft>
              <a:buClr>
                <a:schemeClr val="dk1"/>
              </a:buClr>
              <a:buSzPct val="42307"/>
              <a:buFont typeface="Arial"/>
              <a:buNone/>
            </a:pPr>
            <a:r>
              <a:rPr lang="en" sz="2600">
                <a:solidFill>
                  <a:srgbClr val="365F91"/>
                </a:solidFill>
                <a:highlight>
                  <a:srgbClr val="FFFFFF"/>
                </a:highlight>
              </a:rPr>
              <a:t>5.</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8">
                  <a:extLst>
                    <a:ext uri="{A12FA001-AC4F-418D-AE19-62706E023703}">
                      <ahyp:hlinkClr xmlns:ahyp="http://schemas.microsoft.com/office/drawing/2018/hyperlinkcolor" val="tx"/>
                    </a:ext>
                  </a:extLst>
                </a:hlinkClick>
              </a:rPr>
              <a:t>Develop Solutions</a:t>
            </a:r>
            <a:endParaRPr sz="2600" u="sng">
              <a:solidFill>
                <a:srgbClr val="0000FF"/>
              </a:solidFill>
              <a:highlight>
                <a:srgbClr val="FFFFFF"/>
              </a:highlight>
            </a:endParaRPr>
          </a:p>
          <a:p>
            <a:pPr marL="457200" lvl="0" indent="0" algn="l" rtl="0">
              <a:spcBef>
                <a:spcPts val="0"/>
              </a:spcBef>
              <a:spcAft>
                <a:spcPts val="0"/>
              </a:spcAft>
              <a:buClr>
                <a:schemeClr val="dk1"/>
              </a:buClr>
              <a:buSzPct val="42307"/>
              <a:buFont typeface="Arial"/>
              <a:buNone/>
            </a:pPr>
            <a:r>
              <a:rPr lang="en" sz="2600">
                <a:solidFill>
                  <a:srgbClr val="365F91"/>
                </a:solidFill>
                <a:highlight>
                  <a:srgbClr val="FFFFFF"/>
                </a:highlight>
              </a:rPr>
              <a:t>6.</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9">
                  <a:extLst>
                    <a:ext uri="{A12FA001-AC4F-418D-AE19-62706E023703}">
                      <ahyp:hlinkClr xmlns:ahyp="http://schemas.microsoft.com/office/drawing/2018/hyperlinkcolor" val="tx"/>
                    </a:ext>
                  </a:extLst>
                </a:hlinkClick>
              </a:rPr>
              <a:t>Select the Best Solution </a:t>
            </a:r>
            <a:r>
              <a:rPr lang="en" sz="2600">
                <a:solidFill>
                  <a:srgbClr val="365F91"/>
                </a:solidFill>
                <a:highlight>
                  <a:srgbClr val="FFFFFF"/>
                </a:highlight>
              </a:rPr>
              <a:t> (Feasibility vs. Effectiveness)</a:t>
            </a:r>
            <a:endParaRPr sz="2600">
              <a:solidFill>
                <a:srgbClr val="365F91"/>
              </a:solidFill>
              <a:highlight>
                <a:srgbClr val="FFFFFF"/>
              </a:highlight>
            </a:endParaRPr>
          </a:p>
          <a:p>
            <a:pPr marL="0" lvl="0" indent="0" algn="l" rtl="0">
              <a:spcBef>
                <a:spcPts val="0"/>
              </a:spcBef>
              <a:spcAft>
                <a:spcPts val="0"/>
              </a:spcAft>
              <a:buClr>
                <a:schemeClr val="dk1"/>
              </a:buClr>
              <a:buSzPct val="42307"/>
              <a:buFont typeface="Arial"/>
              <a:buNone/>
            </a:pPr>
            <a:r>
              <a:rPr lang="en" sz="2600">
                <a:solidFill>
                  <a:srgbClr val="365F91"/>
                </a:solidFill>
                <a:highlight>
                  <a:srgbClr val="FFFFFF"/>
                </a:highlight>
              </a:rPr>
              <a:t> </a:t>
            </a:r>
            <a:endParaRPr sz="2600">
              <a:solidFill>
                <a:srgbClr val="365F91"/>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900"/>
              <a:t>In addition to the solutions we have in place already are there any other solutions we could add?</a:t>
            </a:r>
            <a:endParaRPr sz="3900"/>
          </a:p>
          <a:p>
            <a:pPr marL="0" lvl="0" indent="0" algn="l" rtl="0">
              <a:spcBef>
                <a:spcPts val="0"/>
              </a:spcBef>
              <a:spcAft>
                <a:spcPts val="0"/>
              </a:spcAft>
              <a:buSzPts val="990"/>
              <a:buNone/>
            </a:pPr>
            <a:endParaRPr sz="3900"/>
          </a:p>
          <a:p>
            <a:pPr marL="0" lvl="0" indent="0" algn="l" rtl="0">
              <a:spcBef>
                <a:spcPts val="0"/>
              </a:spcBef>
              <a:spcAft>
                <a:spcPts val="0"/>
              </a:spcAft>
              <a:buSzPts val="990"/>
              <a:buNone/>
            </a:pPr>
            <a:r>
              <a:rPr lang="en" sz="3900"/>
              <a:t>What works and what does NOT work?</a:t>
            </a:r>
            <a:endParaRPr sz="3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8" name="Google Shape;178;p3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00"/>
              <a:t>I hope that we understand impulsive behavior better after this presentation and will be able to use the strategies to portray proper fifth grade behavior in the future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920"/>
              <a:t>What does being impulsive mean to you?</a:t>
            </a:r>
            <a:endParaRPr sz="4920"/>
          </a:p>
        </p:txBody>
      </p:sp>
      <p:sp>
        <p:nvSpPr>
          <p:cNvPr id="72" name="Google Shape;72;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sz="2500"/>
              <a:t>Turn and Talk with your partner and share your thoughts.</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definition of being impulsive is…..</a:t>
            </a:r>
            <a:endParaRPr/>
          </a:p>
        </p:txBody>
      </p:sp>
      <p:sp>
        <p:nvSpPr>
          <p:cNvPr id="78" name="Google Shape;78;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200">
                <a:solidFill>
                  <a:srgbClr val="4D5156"/>
                </a:solidFill>
                <a:highlight>
                  <a:srgbClr val="FFFFFF"/>
                </a:highlight>
                <a:latin typeface="Roboto"/>
                <a:ea typeface="Roboto"/>
                <a:cs typeface="Roboto"/>
                <a:sym typeface="Roboto"/>
              </a:rPr>
              <a:t> </a:t>
            </a:r>
            <a:r>
              <a:rPr lang="en" sz="7300">
                <a:solidFill>
                  <a:srgbClr val="4D5156"/>
                </a:solidFill>
                <a:highlight>
                  <a:srgbClr val="FFFFFF"/>
                </a:highlight>
              </a:rPr>
              <a:t>t</a:t>
            </a:r>
            <a:r>
              <a:rPr lang="en" sz="7300">
                <a:solidFill>
                  <a:srgbClr val="040C28"/>
                </a:solidFill>
              </a:rPr>
              <a:t>he tendency to act without thinking</a:t>
            </a:r>
            <a:endParaRPr sz="7900">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800" b="1">
                <a:highlight>
                  <a:schemeClr val="lt1"/>
                </a:highlight>
                <a:latin typeface="Times New Roman"/>
                <a:ea typeface="Times New Roman"/>
                <a:cs typeface="Times New Roman"/>
                <a:sym typeface="Times New Roman"/>
              </a:rPr>
              <a:t> STEP 2 of the PPA:	 </a:t>
            </a:r>
            <a:r>
              <a:rPr lang="en"/>
              <a:t>What is the evidence?</a:t>
            </a:r>
            <a:endParaRPr/>
          </a:p>
        </p:txBody>
      </p:sp>
      <p:sp>
        <p:nvSpPr>
          <p:cNvPr id="84" name="Google Shape;84;p1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523"/>
              <a:buNone/>
            </a:pPr>
            <a:r>
              <a:rPr lang="en" sz="1355"/>
              <a:t>Examples of impulsivity in our classroom/school include….</a:t>
            </a:r>
            <a:endParaRPr sz="1355"/>
          </a:p>
          <a:p>
            <a:pPr marL="457200" lvl="0" indent="-308610" algn="l" rtl="0">
              <a:lnSpc>
                <a:spcPct val="95000"/>
              </a:lnSpc>
              <a:spcBef>
                <a:spcPts val="1200"/>
              </a:spcBef>
              <a:spcAft>
                <a:spcPts val="0"/>
              </a:spcAft>
              <a:buClr>
                <a:srgbClr val="1B1B1B"/>
              </a:buClr>
              <a:buSzPts val="1260"/>
              <a:buFont typeface="Verdana"/>
              <a:buChar char="●"/>
            </a:pPr>
            <a:r>
              <a:rPr lang="en" sz="1260">
                <a:solidFill>
                  <a:srgbClr val="1B1B1B"/>
                </a:solidFill>
                <a:highlight>
                  <a:srgbClr val="F8F8F8"/>
                </a:highlight>
                <a:latin typeface="Verdana"/>
                <a:ea typeface="Verdana"/>
                <a:cs typeface="Verdana"/>
                <a:sym typeface="Verdana"/>
              </a:rPr>
              <a:t>Calling out-instead of patiently waiting to be called on, blurting out answers or random requests</a:t>
            </a:r>
            <a:endParaRPr sz="1260">
              <a:solidFill>
                <a:srgbClr val="1B1B1B"/>
              </a:solidFill>
              <a:highlight>
                <a:srgbClr val="F8F8F8"/>
              </a:highlight>
              <a:latin typeface="Verdana"/>
              <a:ea typeface="Verdana"/>
              <a:cs typeface="Verdana"/>
              <a:sym typeface="Verdana"/>
            </a:endParaRPr>
          </a:p>
          <a:p>
            <a:pPr marL="457200" lvl="0" indent="-308610" algn="l" rtl="0">
              <a:lnSpc>
                <a:spcPct val="95000"/>
              </a:lnSpc>
              <a:spcBef>
                <a:spcPts val="0"/>
              </a:spcBef>
              <a:spcAft>
                <a:spcPts val="0"/>
              </a:spcAft>
              <a:buClr>
                <a:srgbClr val="1B1B1B"/>
              </a:buClr>
              <a:buSzPts val="1260"/>
              <a:buFont typeface="Verdana"/>
              <a:buChar char="●"/>
            </a:pPr>
            <a:r>
              <a:rPr lang="en" sz="1260">
                <a:solidFill>
                  <a:srgbClr val="1B1B1B"/>
                </a:solidFill>
                <a:highlight>
                  <a:srgbClr val="F8F8F8"/>
                </a:highlight>
                <a:latin typeface="Verdana"/>
                <a:ea typeface="Verdana"/>
                <a:cs typeface="Verdana"/>
                <a:sym typeface="Verdana"/>
              </a:rPr>
              <a:t>Doing something without thinking of the consequence-destroying school property like for example bulletin boards or student restrooms</a:t>
            </a:r>
            <a:endParaRPr sz="1260">
              <a:solidFill>
                <a:srgbClr val="1B1B1B"/>
              </a:solidFill>
              <a:highlight>
                <a:srgbClr val="F8F8F8"/>
              </a:highlight>
              <a:latin typeface="Verdana"/>
              <a:ea typeface="Verdana"/>
              <a:cs typeface="Verdana"/>
              <a:sym typeface="Verdana"/>
            </a:endParaRPr>
          </a:p>
          <a:p>
            <a:pPr marL="457200" lvl="0" indent="-308610" algn="l" rtl="0">
              <a:lnSpc>
                <a:spcPct val="95000"/>
              </a:lnSpc>
              <a:spcBef>
                <a:spcPts val="0"/>
              </a:spcBef>
              <a:spcAft>
                <a:spcPts val="0"/>
              </a:spcAft>
              <a:buClr>
                <a:srgbClr val="1B1B1B"/>
              </a:buClr>
              <a:buSzPts val="1260"/>
              <a:buFont typeface="Verdana"/>
              <a:buChar char="●"/>
            </a:pPr>
            <a:r>
              <a:rPr lang="en" sz="1260">
                <a:solidFill>
                  <a:srgbClr val="1B1B1B"/>
                </a:solidFill>
                <a:highlight>
                  <a:srgbClr val="F8F8F8"/>
                </a:highlight>
                <a:latin typeface="Verdana"/>
                <a:ea typeface="Verdana"/>
                <a:cs typeface="Verdana"/>
                <a:sym typeface="Verdana"/>
              </a:rPr>
              <a:t>Uncontrollable physical and emotional reactions- running and screaming and exhibiting unsafe and improper school behavior</a:t>
            </a:r>
            <a:endParaRPr sz="1260">
              <a:solidFill>
                <a:srgbClr val="1B1B1B"/>
              </a:solidFill>
              <a:highlight>
                <a:srgbClr val="F8F8F8"/>
              </a:highlight>
              <a:latin typeface="Verdana"/>
              <a:ea typeface="Verdana"/>
              <a:cs typeface="Verdana"/>
              <a:sym typeface="Verdana"/>
            </a:endParaRPr>
          </a:p>
          <a:p>
            <a:pPr marL="457200" lvl="0" indent="-308610" algn="l" rtl="0">
              <a:lnSpc>
                <a:spcPct val="95000"/>
              </a:lnSpc>
              <a:spcBef>
                <a:spcPts val="0"/>
              </a:spcBef>
              <a:spcAft>
                <a:spcPts val="0"/>
              </a:spcAft>
              <a:buClr>
                <a:srgbClr val="1B1B1B"/>
              </a:buClr>
              <a:buSzPts val="1260"/>
              <a:buFont typeface="Verdana"/>
              <a:buChar char="●"/>
            </a:pPr>
            <a:r>
              <a:rPr lang="en" sz="1260">
                <a:solidFill>
                  <a:srgbClr val="1B1B1B"/>
                </a:solidFill>
                <a:highlight>
                  <a:srgbClr val="F8F8F8"/>
                </a:highlight>
                <a:latin typeface="Verdana"/>
                <a:ea typeface="Verdana"/>
                <a:cs typeface="Verdana"/>
                <a:sym typeface="Verdana"/>
              </a:rPr>
              <a:t>Saying the first thing that pops into their head- speaking without thinking of if what we’re saying is appropriate or most importantly kind.</a:t>
            </a:r>
            <a:endParaRPr sz="1260">
              <a:solidFill>
                <a:srgbClr val="1B1B1B"/>
              </a:solidFill>
              <a:highlight>
                <a:srgbClr val="F8F8F8"/>
              </a:highlight>
              <a:latin typeface="Verdana"/>
              <a:ea typeface="Verdana"/>
              <a:cs typeface="Verdana"/>
              <a:sym typeface="Verdana"/>
            </a:endParaRPr>
          </a:p>
          <a:p>
            <a:pPr marL="457200" lvl="0" indent="-308610" algn="l" rtl="0">
              <a:lnSpc>
                <a:spcPct val="95000"/>
              </a:lnSpc>
              <a:spcBef>
                <a:spcPts val="0"/>
              </a:spcBef>
              <a:spcAft>
                <a:spcPts val="0"/>
              </a:spcAft>
              <a:buClr>
                <a:srgbClr val="1B1B1B"/>
              </a:buClr>
              <a:buSzPts val="1260"/>
              <a:buFont typeface="Verdana"/>
              <a:buChar char="●"/>
            </a:pPr>
            <a:r>
              <a:rPr lang="en" sz="1260">
                <a:solidFill>
                  <a:srgbClr val="1B1B1B"/>
                </a:solidFill>
                <a:highlight>
                  <a:srgbClr val="F8F8F8"/>
                </a:highlight>
                <a:latin typeface="Verdana"/>
                <a:ea typeface="Verdana"/>
                <a:cs typeface="Verdana"/>
                <a:sym typeface="Verdana"/>
              </a:rPr>
              <a:t>Interrupting a teacher or classmate instead of saying “excuse me”- waiting for the person to be available to help or respond to you instead of getting out of your seat to approach them or repeating their name regardless of if they are speaking or are in the middle of helping someone else.</a:t>
            </a:r>
            <a:endParaRPr sz="1260">
              <a:solidFill>
                <a:srgbClr val="1B1B1B"/>
              </a:solidFill>
              <a:highlight>
                <a:srgbClr val="F8F8F8"/>
              </a:highlight>
              <a:latin typeface="Verdana"/>
              <a:ea typeface="Verdana"/>
              <a:cs typeface="Verdana"/>
              <a:sym typeface="Verdana"/>
            </a:endParaRPr>
          </a:p>
          <a:p>
            <a:pPr marL="0" lvl="0" indent="0" algn="l" rtl="0">
              <a:lnSpc>
                <a:spcPct val="95000"/>
              </a:lnSpc>
              <a:spcBef>
                <a:spcPts val="1200"/>
              </a:spcBef>
              <a:spcAft>
                <a:spcPts val="0"/>
              </a:spcAft>
              <a:buSzPts val="523"/>
              <a:buNone/>
            </a:pPr>
            <a:endParaRPr sz="1355"/>
          </a:p>
          <a:p>
            <a:pPr marL="0" lvl="0" indent="0" algn="l" rtl="0">
              <a:lnSpc>
                <a:spcPct val="95000"/>
              </a:lnSpc>
              <a:spcBef>
                <a:spcPts val="1200"/>
              </a:spcBef>
              <a:spcAft>
                <a:spcPts val="0"/>
              </a:spcAft>
              <a:buSzPts val="523"/>
              <a:buNone/>
            </a:pPr>
            <a:endParaRPr sz="1355"/>
          </a:p>
          <a:p>
            <a:pPr marL="0" lvl="0" indent="0" algn="l" rtl="0">
              <a:lnSpc>
                <a:spcPct val="95000"/>
              </a:lnSpc>
              <a:spcBef>
                <a:spcPts val="1200"/>
              </a:spcBef>
              <a:spcAft>
                <a:spcPts val="1200"/>
              </a:spcAft>
              <a:buSzPts val="523"/>
              <a:buNone/>
            </a:pPr>
            <a:endParaRPr sz="855"/>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700"/>
              <a:t>Can you identify with any of these impulsive behaviors?</a:t>
            </a:r>
            <a:endParaRPr sz="3700"/>
          </a:p>
          <a:p>
            <a:pPr marL="0" lvl="0" indent="0" algn="l" rtl="0">
              <a:spcBef>
                <a:spcPts val="1200"/>
              </a:spcBef>
              <a:spcAft>
                <a:spcPts val="1200"/>
              </a:spcAft>
              <a:buNone/>
            </a:pPr>
            <a:r>
              <a:rPr lang="en" sz="3700"/>
              <a:t>Why do you think students act impulsively?</a:t>
            </a:r>
            <a:endParaRPr sz="3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879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Think about this image….</a:t>
            </a:r>
            <a:endParaRPr/>
          </a:p>
        </p:txBody>
      </p:sp>
      <p:sp>
        <p:nvSpPr>
          <p:cNvPr id="95" name="Google Shape;95;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6" name="Google Shape;96;p19"/>
          <p:cNvPicPr preferRelativeResize="0"/>
          <p:nvPr/>
        </p:nvPicPr>
        <p:blipFill>
          <a:blip r:embed="rId3">
            <a:alphaModFix/>
          </a:blip>
          <a:stretch>
            <a:fillRect/>
          </a:stretch>
        </p:blipFill>
        <p:spPr>
          <a:xfrm>
            <a:off x="2295525" y="1352550"/>
            <a:ext cx="4552950" cy="243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2" name="Google Shape;102;p20"/>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t>What kind of feelings do you have when waiting for the 5 second “Skip Ad” to finish before watching a YouTube video…</a:t>
            </a:r>
            <a:endParaRPr sz="2700"/>
          </a:p>
          <a:p>
            <a:pPr marL="0" lvl="0" indent="0" algn="l" rtl="0">
              <a:spcBef>
                <a:spcPts val="1200"/>
              </a:spcBef>
              <a:spcAft>
                <a:spcPts val="1200"/>
              </a:spcAft>
              <a:buNone/>
            </a:pPr>
            <a:r>
              <a:rPr lang="en" sz="2700"/>
              <a:t>Let’s share some feeling words that come to our minds…. </a:t>
            </a:r>
            <a:endParaRPr sz="2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8" name="Google Shape;108;p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6400">
                <a:highlight>
                  <a:schemeClr val="dk1"/>
                </a:highlight>
                <a:latin typeface="Oswald"/>
                <a:ea typeface="Oswald"/>
                <a:cs typeface="Oswald"/>
                <a:sym typeface="Oswald"/>
              </a:rPr>
              <a:t>Why do you think we feel this way ?</a:t>
            </a:r>
            <a:endParaRPr sz="5200"/>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On-screen Show (16:9)</PresentationFormat>
  <Paragraphs>77</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Verdana</vt:lpstr>
      <vt:lpstr>Oswald</vt:lpstr>
      <vt:lpstr>Playfair Display</vt:lpstr>
      <vt:lpstr>Times New Roman</vt:lpstr>
      <vt:lpstr>Montserrat</vt:lpstr>
      <vt:lpstr>Roboto</vt:lpstr>
      <vt:lpstr>Pop</vt:lpstr>
      <vt:lpstr>Students Acting Impulsively in the Classroom</vt:lpstr>
      <vt:lpstr>PowerPoint Presentation</vt:lpstr>
      <vt:lpstr>What does being impulsive mean to you?</vt:lpstr>
      <vt:lpstr>The definition of being impulsive is…..</vt:lpstr>
      <vt:lpstr> STEP 2 of the PPA:  What is the evidence?</vt:lpstr>
      <vt:lpstr>PowerPoint Presentation</vt:lpstr>
      <vt:lpstr>Think about this image….</vt:lpstr>
      <vt:lpstr>PowerPoint Presentation</vt:lpstr>
      <vt:lpstr>PowerPoint Presentation</vt:lpstr>
      <vt:lpstr> STEP 3 of the PPA:  What is the cause? Instant Gratification Instant gratification, or immediate gratification, is the urge to satisfy a craving without considering its long-term effects or the bigger picture.    </vt:lpstr>
      <vt:lpstr>Students and Technology </vt:lpstr>
      <vt:lpstr>Do you think our need for instant gratification changes as we get older? Lets watch a video…</vt:lpstr>
      <vt:lpstr>Video:</vt:lpstr>
      <vt:lpstr>In this video…</vt:lpstr>
      <vt:lpstr>This video ultimately shows us that as we grow older our maturity level affects our ability to exhibit less impulsive and impatient behavior.</vt:lpstr>
      <vt:lpstr>Look at this comic…</vt:lpstr>
      <vt:lpstr>PowerPoint Presentation</vt:lpstr>
      <vt:lpstr> STEP 4 of the PPA:  Solutions we use already</vt:lpstr>
      <vt:lpstr> STEP 5 of the PPA:  Solutions:</vt:lpstr>
      <vt:lpstr>In addition to the solutions we have in place already are there any other solutions we could add?  What works and what does NOT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Acting Impulsively in the Classroom</dc:title>
  <cp:lastModifiedBy>Joseph Montecalvo</cp:lastModifiedBy>
  <cp:revision>1</cp:revision>
  <dcterms:modified xsi:type="dcterms:W3CDTF">2023-12-30T19:37:07Z</dcterms:modified>
</cp:coreProperties>
</file>