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1"/>
      <p:bold r:id="rId22"/>
    </p:embeddedFont>
    <p:embeddedFont>
      <p:font typeface="Chelsea Market" panose="020B0604020202020204" charset="0"/>
      <p:regular r:id="rId23"/>
    </p:embeddedFont>
    <p:embeddedFont>
      <p:font typeface="Satisfy" panose="020B0604020202020204" charset="0"/>
      <p:regular r:id="rId24"/>
    </p:embeddedFont>
    <p:embeddedFont>
      <p:font typeface="Short Stack" panose="020B0604020202020204" charset="0"/>
      <p:regular r:id="rId25"/>
    </p:embeddedFont>
    <p:embeddedFont>
      <p:font typeface="Source Code Pro" panose="020B0509030403020204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monteca@syr.ed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AA4A9F-447D-4A35-BE7A-E8489C9E2F18}">
  <a:tblStyle styleId="{ECAA4A9F-447D-4A35-BE7A-E8489C9E2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206" autoAdjust="0"/>
  </p:normalViewPr>
  <p:slideViewPr>
    <p:cSldViewPr snapToGrid="0">
      <p:cViewPr varScale="1">
        <p:scale>
          <a:sx n="144" d="100"/>
          <a:sy n="144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 SEL lessons on Empathy/Speaking up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**Google Survey was posted on 12/27 as I did not have time to do so prior. It will reviewed with students and be the basis of SEL lessons about bullying in Jan 2024.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Student Survey results (not yet available)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pbullying.gov/kids/fac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s.nyc.gov/school-life/school-environment/respect-for-al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pbullying.gov/prevention/how-to-prevent-bully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lcbuddy.com/data/new-york-bullying-statistic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1fjH1JULRZ--TnqCMof362tsnC_5BUlUKpZ2dPK2MFmI/edit" TargetMode="External"/><Relationship Id="rId4" Type="http://schemas.openxmlformats.org/officeDocument/2006/relationships/hyperlink" Target="https://www.ny.gov/cyberbully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0" y="392150"/>
            <a:ext cx="90312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700">
                <a:latin typeface="Short Stack"/>
                <a:ea typeface="Short Stack"/>
                <a:cs typeface="Short Stack"/>
                <a:sym typeface="Short Stack"/>
              </a:rPr>
              <a:t>Children Bullying each other during Lunch/Recess</a:t>
            </a:r>
            <a:endParaRPr sz="570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10350" y="3445500"/>
            <a:ext cx="8065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latin typeface="Satisfy"/>
                <a:ea typeface="Satisfy"/>
                <a:cs typeface="Satisfy"/>
                <a:sym typeface="Satisfy"/>
              </a:rPr>
              <a:t>Mrs. Lewis</a:t>
            </a:r>
            <a:endParaRPr sz="3000" b="0" i="0" u="none" strike="noStrike" cap="none">
              <a:solidFill>
                <a:srgbClr val="000000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latin typeface="Satisfy"/>
                <a:ea typeface="Satisfy"/>
                <a:cs typeface="Satisfy"/>
                <a:sym typeface="Satisfy"/>
              </a:rPr>
              <a:t>PS 148Q</a:t>
            </a:r>
            <a:endParaRPr sz="3000" b="0" i="0" u="none" strike="noStrike" cap="none">
              <a:solidFill>
                <a:srgbClr val="000000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Satisfy"/>
                <a:ea typeface="Satisfy"/>
                <a:cs typeface="Satisfy"/>
                <a:sym typeface="Satisfy"/>
              </a:rPr>
              <a:t>Class 3-</a:t>
            </a:r>
            <a:r>
              <a:rPr lang="en" sz="3000">
                <a:latin typeface="Satisfy"/>
                <a:ea typeface="Satisfy"/>
                <a:cs typeface="Satisfy"/>
                <a:sym typeface="Satisfy"/>
              </a:rPr>
              <a:t>323</a:t>
            </a:r>
            <a:endParaRPr sz="3000" b="0" i="0" u="none" strike="noStrike" cap="none">
              <a:solidFill>
                <a:srgbClr val="000000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725" y="460900"/>
            <a:ext cx="7993101" cy="41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911875" y="192350"/>
            <a:ext cx="1282200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101700" y="49875"/>
            <a:ext cx="89406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725" y="1022402"/>
            <a:ext cx="9143999" cy="446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Step 3: identify the causes of the problem </a:t>
            </a:r>
            <a:endParaRPr>
              <a:highlight>
                <a:srgbClr val="F1C232"/>
              </a:highlight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75200" y="1193225"/>
            <a:ext cx="8520600" cy="30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600" b="1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Why</a:t>
            </a: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 do you think someone might be a bully?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Why</a:t>
            </a: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 do you think someone might get bullied?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What </a:t>
            </a: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do you think the biggest cause of bullying might be?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Write down 2-3 ideas for each and share with your table ! 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3750"/>
            <a:ext cx="8823326" cy="4832051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7350" y="53750"/>
            <a:ext cx="2372275" cy="252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Step 4: Evaluate an existing policy</a:t>
            </a:r>
            <a:endParaRPr>
              <a:highlight>
                <a:srgbClr val="F1C232"/>
              </a:highlight>
            </a:endParaRPr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2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Char char="●"/>
            </a:pPr>
            <a:r>
              <a:rPr lang="en"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What are some ways </a:t>
            </a:r>
            <a:r>
              <a:rPr lang="en" sz="4200" b="1" u="sng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we</a:t>
            </a:r>
            <a:r>
              <a:rPr lang="en"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prevent bullying at school?</a:t>
            </a:r>
            <a:endParaRPr sz="42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Char char="●"/>
            </a:pPr>
            <a:r>
              <a:rPr lang="en"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How do your </a:t>
            </a:r>
            <a:r>
              <a:rPr lang="en" sz="4200" b="1" u="sng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teachers/parents</a:t>
            </a:r>
            <a:r>
              <a:rPr lang="en"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prevent bullying?</a:t>
            </a:r>
            <a:endParaRPr sz="42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Char char="●"/>
            </a:pPr>
            <a:r>
              <a:rPr lang="en"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How can </a:t>
            </a:r>
            <a:r>
              <a:rPr lang="en" sz="4200" b="1" u="sng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you</a:t>
            </a:r>
            <a:r>
              <a:rPr lang="en"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prevent bullying?</a:t>
            </a:r>
            <a:endParaRPr sz="4200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0DAB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08" y="1340375"/>
            <a:ext cx="3747342" cy="2286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dashDot"/>
            <a:round/>
            <a:headEnd type="none" w="sm" len="sm"/>
            <a:tailEnd type="none" w="sm" len="sm"/>
          </a:ln>
        </p:spPr>
      </p:pic>
      <p:sp>
        <p:nvSpPr>
          <p:cNvPr id="140" name="Google Shape;140;p26"/>
          <p:cNvSpPr txBox="1"/>
          <p:nvPr/>
        </p:nvSpPr>
        <p:spPr>
          <a:xfrm>
            <a:off x="362300" y="230675"/>
            <a:ext cx="3992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Our Policy</a:t>
            </a:r>
            <a:endParaRPr sz="46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3175" y="1047725"/>
            <a:ext cx="2174975" cy="32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5421800" y="352675"/>
            <a:ext cx="3133500" cy="5541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Our Class Rules</a:t>
            </a:r>
            <a:endParaRPr sz="24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Step 5: Develop a Solution</a:t>
            </a: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72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How can we stop bullying?</a:t>
            </a: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What are some things we could do, as a school, to help prevent bullying?</a:t>
            </a:r>
            <a:br>
              <a:rPr lang="en" sz="3000">
                <a:latin typeface="Amatic SC"/>
                <a:ea typeface="Amatic SC"/>
                <a:cs typeface="Amatic SC"/>
                <a:sym typeface="Amatic SC"/>
              </a:rPr>
            </a:b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137160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With your group, think of some ideas!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44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>
            <a:hlinkClick r:id="rId3"/>
          </p:cNvPr>
          <p:cNvSpPr txBox="1"/>
          <p:nvPr/>
        </p:nvSpPr>
        <p:spPr>
          <a:xfrm>
            <a:off x="189975" y="109325"/>
            <a:ext cx="8777400" cy="48798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1" i="0" u="sng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How can we help to prevent bullying?</a:t>
            </a:r>
            <a:endParaRPr sz="600" b="1" i="0" u="sng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sng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sng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sng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Char char="●"/>
            </a:pPr>
            <a:r>
              <a:rPr lang="en" sz="3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More strict punishments/implementation of these punishments</a:t>
            </a:r>
            <a:br>
              <a:rPr lang="en" sz="3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3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Char char="●"/>
            </a:pPr>
            <a:r>
              <a:rPr lang="en" sz="3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Increased education in schools about bullying and the consequences that come with it</a:t>
            </a:r>
            <a:br>
              <a:rPr lang="en" sz="3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endParaRPr sz="3400" b="1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Char char="●"/>
            </a:pPr>
            <a:r>
              <a:rPr lang="en" sz="3400" b="1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More support from guidance counselor/social worker- Push in program</a:t>
            </a:r>
            <a:endParaRPr sz="34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52975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Step 6: Choose the best Solution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162350" y="804600"/>
            <a:ext cx="8712300" cy="347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 b="1">
                <a:latin typeface="Amatic SC"/>
                <a:ea typeface="Amatic SC"/>
                <a:cs typeface="Amatic SC"/>
                <a:sym typeface="Amatic SC"/>
              </a:rPr>
              <a:t>Which Solution fits our school best?</a:t>
            </a:r>
            <a:endParaRPr sz="48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4800" b="1">
                <a:latin typeface="Amatic SC"/>
                <a:ea typeface="Amatic SC"/>
                <a:cs typeface="Amatic SC"/>
                <a:sym typeface="Amatic SC"/>
              </a:rPr>
              <a:t>Effectiveness</a:t>
            </a:r>
            <a:r>
              <a:rPr lang="en" sz="4800">
                <a:latin typeface="Amatic SC"/>
                <a:ea typeface="Amatic SC"/>
                <a:cs typeface="Amatic SC"/>
                <a:sym typeface="Amatic SC"/>
              </a:rPr>
              <a:t>: how well will it work?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4800" b="1">
                <a:latin typeface="Amatic SC"/>
                <a:ea typeface="Amatic SC"/>
                <a:cs typeface="Amatic SC"/>
                <a:sym typeface="Amatic SC"/>
              </a:rPr>
              <a:t>Feasibility:</a:t>
            </a:r>
            <a:r>
              <a:rPr lang="en" sz="4800">
                <a:latin typeface="Amatic SC"/>
                <a:ea typeface="Amatic SC"/>
                <a:cs typeface="Amatic SC"/>
                <a:sym typeface="Amatic SC"/>
              </a:rPr>
              <a:t> how easily can we make this happen?</a:t>
            </a:r>
            <a:endParaRPr sz="48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30"/>
          <p:cNvGraphicFramePr/>
          <p:nvPr/>
        </p:nvGraphicFramePr>
        <p:xfrm>
          <a:off x="759400" y="752090"/>
          <a:ext cx="8014200" cy="4391535"/>
        </p:xfrm>
        <a:graphic>
          <a:graphicData uri="http://schemas.openxmlformats.org/drawingml/2006/table">
            <a:tbl>
              <a:tblPr>
                <a:noFill/>
                <a:tableStyleId>{ECAA4A9F-447D-4A35-BE7A-E8489C9E2F18}</a:tableStyleId>
              </a:tblPr>
              <a:tblGrid>
                <a:gridCol w="200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high</a:t>
                      </a: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medium</a:t>
                      </a: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low</a:t>
                      </a: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high</a:t>
                      </a: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More support from guidance counselor/social worker- Push in program</a:t>
                      </a:r>
                      <a:endParaRPr sz="1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medium</a:t>
                      </a: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-Increased education in schools about bullying and the consequences that come with it</a:t>
                      </a:r>
                      <a:br>
                        <a:rPr lang="en" sz="14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</a:br>
                      <a:r>
                        <a:rPr lang="en" sz="1400" b="1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-More strict punishments/implementation of these punishments</a:t>
                      </a:r>
                      <a:endParaRPr sz="1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low</a:t>
                      </a: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5" name="Google Shape;165;p30"/>
          <p:cNvSpPr txBox="1"/>
          <p:nvPr/>
        </p:nvSpPr>
        <p:spPr>
          <a:xfrm rot="-5400000">
            <a:off x="-836850" y="2581600"/>
            <a:ext cx="24096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highlight>
                  <a:srgbClr val="F1C232"/>
                </a:highlight>
                <a:latin typeface="Amatic SC"/>
                <a:ea typeface="Amatic SC"/>
                <a:cs typeface="Amatic SC"/>
                <a:sym typeface="Amatic SC"/>
              </a:rPr>
              <a:t>EFFECTIVENESS</a:t>
            </a:r>
            <a:endParaRPr sz="3600" b="0" i="0" u="none" strike="noStrike" cap="none">
              <a:solidFill>
                <a:srgbClr val="000000"/>
              </a:solidFill>
              <a:highlight>
                <a:srgbClr val="F1C232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3639775" y="48175"/>
            <a:ext cx="30000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0" i="0" u="none" strike="noStrike" cap="none">
                <a:solidFill>
                  <a:srgbClr val="000000"/>
                </a:solidFill>
                <a:highlight>
                  <a:srgbClr val="F1C232"/>
                </a:highlight>
                <a:latin typeface="Amatic SC"/>
                <a:ea typeface="Amatic SC"/>
                <a:cs typeface="Amatic SC"/>
                <a:sym typeface="Amatic SC"/>
              </a:rPr>
              <a:t>Feasibility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4150" y="113975"/>
            <a:ext cx="9095700" cy="26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" sz="1100" b="0" i="0" u="sng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br>
              <a:rPr lang="en" sz="1100" b="0" i="0" u="sng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br>
              <a:rPr lang="en" sz="1100" b="0" i="0" u="sng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n" sz="5300" i="0" u="sng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Step 1:</a:t>
            </a:r>
            <a:r>
              <a:rPr lang="en" sz="53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 Define the</a:t>
            </a:r>
            <a:r>
              <a:rPr lang="en" sz="5300"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" sz="5300" i="0" u="none" strike="noStrike" cap="none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problem</a:t>
            </a:r>
            <a:endParaRPr sz="5300" i="0" u="none" strike="noStrike" cap="none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83200" y="3374425"/>
            <a:ext cx="85206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0" u="sng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Problem</a:t>
            </a:r>
            <a:r>
              <a:rPr lang="en" sz="3000" b="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rPr>
              <a:t>: Students are claiming to be bullied during lunch and recess.</a:t>
            </a:r>
            <a:endParaRPr sz="3000" b="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5625" y="64125"/>
            <a:ext cx="9108300" cy="30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4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4800" u="sng"/>
              <a:t>With your table partners.. Think:</a:t>
            </a:r>
            <a:endParaRPr sz="4800" u="sng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 sz="4800"/>
          </a:p>
          <a:p>
            <a:pPr marL="45720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What does it mean to be a bully?</a:t>
            </a:r>
            <a:endParaRPr sz="4800"/>
          </a:p>
          <a:p>
            <a:pPr marL="45720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" sz="4800"/>
              <a:t>What does it mean to be bullied?</a:t>
            </a:r>
            <a:endParaRPr sz="4800"/>
          </a:p>
        </p:txBody>
      </p:sp>
      <p:sp>
        <p:nvSpPr>
          <p:cNvPr id="69" name="Google Shape;69;p15"/>
          <p:cNvSpPr txBox="1"/>
          <p:nvPr/>
        </p:nvSpPr>
        <p:spPr>
          <a:xfrm>
            <a:off x="669650" y="3690200"/>
            <a:ext cx="8178300" cy="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6000">
                <a:highlight>
                  <a:srgbClr val="F1C232"/>
                </a:highlight>
              </a:rPr>
              <a:t>What does it mean to bully someone?</a:t>
            </a:r>
            <a:endParaRPr>
              <a:highlight>
                <a:srgbClr val="F1C232"/>
              </a:highlight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963724"/>
            <a:ext cx="8520600" cy="37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 b="1" u="sng" dirty="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Bullying</a:t>
            </a:r>
            <a:r>
              <a:rPr lang="en" sz="4800" dirty="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: </a:t>
            </a:r>
            <a:endParaRPr sz="4800" dirty="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matic SC"/>
              <a:buChar char="●"/>
            </a:pPr>
            <a:r>
              <a:rPr lang="en" sz="4800" dirty="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 unwanted, aggressive behavior. </a:t>
            </a:r>
            <a:endParaRPr sz="4800" dirty="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matic SC"/>
              <a:buChar char="●"/>
            </a:pPr>
            <a:r>
              <a:rPr lang="en" sz="4800" dirty="0">
                <a:solidFill>
                  <a:srgbClr val="000000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behavior is repeated, or can be repeated, over time.</a:t>
            </a:r>
            <a:endParaRPr sz="1000" dirty="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3200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800" u="sng" dirty="0">
                <a:solidFill>
                  <a:schemeClr val="hlink"/>
                </a:solidFill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Bullying</a:t>
            </a:r>
            <a:endParaRPr dirty="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50275"/>
            <a:ext cx="2160504" cy="18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Bullying can be through your </a:t>
            </a:r>
            <a:r>
              <a:rPr lang="en" u="sng">
                <a:highlight>
                  <a:srgbClr val="F1C232"/>
                </a:highlight>
              </a:rPr>
              <a:t>words</a:t>
            </a:r>
            <a:r>
              <a:rPr lang="en">
                <a:highlight>
                  <a:srgbClr val="F1C232"/>
                </a:highlight>
              </a:rPr>
              <a:t>:</a:t>
            </a:r>
            <a:r>
              <a:rPr lang="en"/>
              <a:t> 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00" y="1311950"/>
            <a:ext cx="7950350" cy="33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8400" y="3331575"/>
            <a:ext cx="3225700" cy="1724501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1404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This can be through your </a:t>
            </a:r>
            <a:r>
              <a:rPr lang="en" u="sng">
                <a:highlight>
                  <a:srgbClr val="F1C232"/>
                </a:highlight>
              </a:rPr>
              <a:t>actions</a:t>
            </a:r>
            <a:r>
              <a:rPr lang="en">
                <a:highlight>
                  <a:srgbClr val="F1C232"/>
                </a:highlight>
              </a:rPr>
              <a:t>:</a:t>
            </a:r>
            <a:endParaRPr>
              <a:highlight>
                <a:srgbClr val="F1C232"/>
              </a:highlight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100" y="2647950"/>
            <a:ext cx="2885375" cy="2293449"/>
          </a:xfrm>
          <a:prstGeom prst="rect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8"/>
          <p:cNvSpPr txBox="1"/>
          <p:nvPr/>
        </p:nvSpPr>
        <p:spPr>
          <a:xfrm>
            <a:off x="103075" y="925850"/>
            <a:ext cx="66072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Physical Bullying</a:t>
            </a:r>
            <a:endParaRPr sz="2600" b="1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Physical bullying involves real bodily contact between a bully and his/her victim. Some examples of </a:t>
            </a:r>
            <a:r>
              <a:rPr lang="en" sz="1800" b="1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physical</a:t>
            </a: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 actions include: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Hitting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Kicking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Stealing the belongings of others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Punching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Shoving 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Slapping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Spitting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Scratching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Char char="❏"/>
            </a:pPr>
            <a:r>
              <a:rPr lang="en" sz="180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Teasing </a:t>
            </a:r>
            <a:endParaRPr sz="1800">
              <a:solidFill>
                <a:schemeClr val="accen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This can also be </a:t>
            </a:r>
            <a:r>
              <a:rPr lang="en" u="sng">
                <a:highlight>
                  <a:srgbClr val="F1C232"/>
                </a:highlight>
              </a:rPr>
              <a:t>ONLINE</a:t>
            </a:r>
            <a:r>
              <a:rPr lang="en">
                <a:highlight>
                  <a:srgbClr val="F1C232"/>
                </a:highlight>
              </a:rPr>
              <a:t>! </a:t>
            </a:r>
            <a:endParaRPr>
              <a:highlight>
                <a:srgbClr val="F1C232"/>
              </a:highlight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326175" y="1101075"/>
            <a:ext cx="8569200" cy="2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Cyberbullying</a:t>
            </a:r>
            <a:endParaRPr sz="3300" b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Cyberbullying is when a student uses the internet, cell phones or other devices to send or post text or images intended to hurt, embarrass, threaten, torment, humiliate, or intimidate their victim.</a:t>
            </a:r>
            <a:endParaRPr sz="2400" b="1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150" y="147425"/>
            <a:ext cx="2762350" cy="1802450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642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Step 2: Gather Evidence</a:t>
            </a:r>
            <a:endParaRPr>
              <a:highlight>
                <a:srgbClr val="F1C232"/>
              </a:highlight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793475"/>
            <a:ext cx="87855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2B2B2B"/>
                </a:solidFill>
                <a:highlight>
                  <a:srgbClr val="FFFFFF"/>
                </a:highlight>
                <a:latin typeface="Short Stack"/>
                <a:ea typeface="Short Stack"/>
                <a:cs typeface="Short Stack"/>
                <a:sym typeface="Short Stack"/>
              </a:rPr>
              <a:t>…41% of students who reported being bullied at school indicated that they think the bullying would happen again.</a:t>
            </a:r>
            <a:r>
              <a:rPr lang="en" sz="2000">
                <a:solidFill>
                  <a:srgbClr val="1A0DAB"/>
                </a:solidFill>
                <a:highlight>
                  <a:srgbClr val="FFFFFF"/>
                </a:highlight>
                <a:latin typeface="Short Stack"/>
                <a:ea typeface="Short Stack"/>
                <a:cs typeface="Short Stack"/>
                <a:sym typeface="Short Stack"/>
              </a:rPr>
              <a:t>[1]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3"/>
              </a:rPr>
              <a:t>https://llcbuddy.com/data/new-york-bullying-statistics/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2B2B2B"/>
                </a:solidFill>
                <a:latin typeface="Short Stack"/>
                <a:ea typeface="Short Stack"/>
                <a:cs typeface="Short Stack"/>
                <a:sym typeface="Short Stack"/>
              </a:rPr>
              <a:t>Nearly 43% of kids have been bullied online</a:t>
            </a:r>
            <a:br>
              <a:rPr lang="en" sz="2000">
                <a:latin typeface="Short Stack"/>
                <a:ea typeface="Short Stack"/>
                <a:cs typeface="Short Stack"/>
                <a:sym typeface="Short Stack"/>
              </a:rPr>
            </a:br>
            <a:r>
              <a:rPr lang="en" sz="20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4"/>
              </a:rPr>
              <a:t>https://www.ny.gov/cyberbullying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444444"/>
                </a:solidFill>
                <a:latin typeface="Short Stack"/>
                <a:ea typeface="Short Stack"/>
                <a:cs typeface="Short Stack"/>
                <a:sym typeface="Short Stack"/>
              </a:rPr>
              <a:t>Class 323 Survey of bullying:</a:t>
            </a:r>
            <a:endParaRPr sz="2000">
              <a:solidFill>
                <a:srgbClr val="444444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 u="sng">
                <a:solidFill>
                  <a:schemeClr val="hlink"/>
                </a:solidFill>
                <a:latin typeface="Short Stack"/>
                <a:ea typeface="Short Stack"/>
                <a:cs typeface="Short Stack"/>
                <a:sym typeface="Short Stack"/>
                <a:hlinkClick r:id="rId5"/>
              </a:rPr>
              <a:t>https://docs.google.com/forms/d/1fjH1JULRZ--TnqCMof362tsnC_5BUlUKpZ2dPK2MFmI/edit</a:t>
            </a: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latin typeface="Short Stack"/>
              <a:ea typeface="Short Stack"/>
              <a:cs typeface="Short Stack"/>
              <a:sym typeface="Short St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00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642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highlight>
                  <a:srgbClr val="F1C232"/>
                </a:highlight>
              </a:rPr>
              <a:t>323 Bullying Survey Results</a:t>
            </a:r>
            <a:endParaRPr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(16:9)</PresentationFormat>
  <Paragraphs>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Source Code Pro</vt:lpstr>
      <vt:lpstr>Amatic SC</vt:lpstr>
      <vt:lpstr>Satisfy</vt:lpstr>
      <vt:lpstr>Short Stack</vt:lpstr>
      <vt:lpstr>Chelsea Market</vt:lpstr>
      <vt:lpstr>Beach Day</vt:lpstr>
      <vt:lpstr>Children Bullying each other during Lunch/Recess</vt:lpstr>
      <vt:lpstr>PowerPoint Presentation</vt:lpstr>
      <vt:lpstr> With your table partners.. Think:  What does it mean to be a bully? What does it mean to be bullied?</vt:lpstr>
      <vt:lpstr>What does it mean to bully someone?</vt:lpstr>
      <vt:lpstr>Bullying can be through your words: </vt:lpstr>
      <vt:lpstr>This can be through your actions:</vt:lpstr>
      <vt:lpstr>This can also be ONLINE! </vt:lpstr>
      <vt:lpstr>Step 2: Gather Evidence</vt:lpstr>
      <vt:lpstr>323 Bullying Survey Results</vt:lpstr>
      <vt:lpstr>PowerPoint Presentation</vt:lpstr>
      <vt:lpstr>Step 3: identify the causes of the problem </vt:lpstr>
      <vt:lpstr>PowerPoint Presentation</vt:lpstr>
      <vt:lpstr>Step 4: Evaluate an existing policy</vt:lpstr>
      <vt:lpstr>PowerPoint Presentation</vt:lpstr>
      <vt:lpstr>Step 5: Develop a Solution</vt:lpstr>
      <vt:lpstr>PowerPoint Presentation</vt:lpstr>
      <vt:lpstr>Step 6: Choose the best Solution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Bullying each other during Lunch/Recess</dc:title>
  <cp:lastModifiedBy>Joseph Montecalvo</cp:lastModifiedBy>
  <cp:revision>1</cp:revision>
  <dcterms:modified xsi:type="dcterms:W3CDTF">2023-12-30T19:36:28Z</dcterms:modified>
</cp:coreProperties>
</file>