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aven Pro" panose="020B0604020202020204" charset="0"/>
      <p:regular r:id="rId13"/>
      <p:bold r:id="rId14"/>
    </p:embeddedFont>
    <p:embeddedFont>
      <p:font typeface="Nunito"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3" clrIdx="0"/>
  <p:cmAuthor id="1" name="Kate E. O'Hara"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E69997-5272-45EE-84DE-293134B50915}">
  <a:tblStyle styleId="{C6E69997-5272-45EE-84DE-293134B509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1d5c99de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1d5c99de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d551b6e17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d551b6e1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Noise pollution, garbage in water, overflow from sewage system into the ocean and waterways, excess of plastic garbage  —&gt; Overuse of man-made resources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d551b6e17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d551b6e17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Undesirable conditions - whom does it affect, where does it happen?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d551b6e17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d551b6e17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know the problem exists?  Where do we see the problem?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d551b6e17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d551b6e17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d551b6e17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d551b6e17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Underlying, contributing factors, motivations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1d551b6e17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1d551b6e17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laws, regulations, policies in place already?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d551b6e17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1d551b6e17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else can we do about the problem?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d551b6e17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1d551b6e17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195825" y="302825"/>
            <a:ext cx="4853400" cy="207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700"/>
              <a:t>Public Policy Analyst Project:</a:t>
            </a:r>
            <a:endParaRPr sz="4700"/>
          </a:p>
        </p:txBody>
      </p:sp>
      <p:sp>
        <p:nvSpPr>
          <p:cNvPr id="278" name="Google Shape;278;p13"/>
          <p:cNvSpPr txBox="1">
            <a:spLocks noGrp="1"/>
          </p:cNvSpPr>
          <p:nvPr>
            <p:ph type="subTitle" idx="1"/>
          </p:nvPr>
        </p:nvSpPr>
        <p:spPr>
          <a:xfrm>
            <a:off x="312150" y="2253575"/>
            <a:ext cx="5062800" cy="105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Think of our field-trips with:</a:t>
            </a:r>
            <a:endParaRPr/>
          </a:p>
          <a:p>
            <a:pPr marL="0" lvl="0" indent="0" algn="l" rtl="0">
              <a:spcBef>
                <a:spcPts val="0"/>
              </a:spcBef>
              <a:spcAft>
                <a:spcPts val="0"/>
              </a:spcAft>
              <a:buNone/>
            </a:pPr>
            <a:r>
              <a:rPr lang="en"/>
              <a:t> Jamaica Bay - Rockaway Parks Conservancy </a:t>
            </a:r>
            <a:endParaRPr/>
          </a:p>
          <a:p>
            <a:pPr marL="0" lvl="0" indent="0" algn="l" rtl="0">
              <a:spcBef>
                <a:spcPts val="0"/>
              </a:spcBef>
              <a:spcAft>
                <a:spcPts val="0"/>
              </a:spcAft>
              <a:buNone/>
            </a:pPr>
            <a:r>
              <a:rPr lang="en"/>
              <a:t>Department of Environmental Protection</a:t>
            </a:r>
            <a:endParaRPr/>
          </a:p>
        </p:txBody>
      </p:sp>
      <p:pic>
        <p:nvPicPr>
          <p:cNvPr id="279" name="Google Shape;279;p13"/>
          <p:cNvPicPr preferRelativeResize="0"/>
          <p:nvPr/>
        </p:nvPicPr>
        <p:blipFill>
          <a:blip r:embed="rId3">
            <a:alphaModFix/>
          </a:blip>
          <a:stretch>
            <a:fillRect/>
          </a:stretch>
        </p:blipFill>
        <p:spPr>
          <a:xfrm>
            <a:off x="0" y="3486724"/>
            <a:ext cx="4040758" cy="1656775"/>
          </a:xfrm>
          <a:prstGeom prst="rect">
            <a:avLst/>
          </a:prstGeom>
          <a:noFill/>
          <a:ln>
            <a:noFill/>
          </a:ln>
        </p:spPr>
      </p:pic>
      <p:sp>
        <p:nvSpPr>
          <p:cNvPr id="280" name="Google Shape;280;p13"/>
          <p:cNvSpPr txBox="1"/>
          <p:nvPr/>
        </p:nvSpPr>
        <p:spPr>
          <a:xfrm>
            <a:off x="4397775" y="4026025"/>
            <a:ext cx="2559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Problem-Solving with </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Class 5-220 @ PS69Q</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Ms. Lee</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April 2022</a:t>
            </a:r>
            <a:endParaRPr>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p:cNvPicPr preferRelativeResize="0"/>
          <p:nvPr/>
        </p:nvPicPr>
        <p:blipFill>
          <a:blip r:embed="rId3">
            <a:alphaModFix/>
          </a:blip>
          <a:stretch>
            <a:fillRect/>
          </a:stretch>
        </p:blipFill>
        <p:spPr>
          <a:xfrm>
            <a:off x="3785725" y="1555600"/>
            <a:ext cx="5358275" cy="3587900"/>
          </a:xfrm>
          <a:prstGeom prst="rect">
            <a:avLst/>
          </a:prstGeom>
          <a:noFill/>
          <a:ln>
            <a:noFill/>
          </a:ln>
        </p:spPr>
      </p:pic>
      <p:pic>
        <p:nvPicPr>
          <p:cNvPr id="331" name="Google Shape;331;p22"/>
          <p:cNvPicPr preferRelativeResize="0"/>
          <p:nvPr/>
        </p:nvPicPr>
        <p:blipFill>
          <a:blip r:embed="rId4">
            <a:alphaModFix/>
          </a:blip>
          <a:stretch>
            <a:fillRect/>
          </a:stretch>
        </p:blipFill>
        <p:spPr>
          <a:xfrm>
            <a:off x="0" y="0"/>
            <a:ext cx="3262474" cy="2176024"/>
          </a:xfrm>
          <a:prstGeom prst="rect">
            <a:avLst/>
          </a:prstGeom>
          <a:noFill/>
          <a:ln>
            <a:noFill/>
          </a:ln>
        </p:spPr>
      </p:pic>
      <p:pic>
        <p:nvPicPr>
          <p:cNvPr id="332" name="Google Shape;332;p22"/>
          <p:cNvPicPr preferRelativeResize="0"/>
          <p:nvPr/>
        </p:nvPicPr>
        <p:blipFill>
          <a:blip r:embed="rId5">
            <a:alphaModFix/>
          </a:blip>
          <a:stretch>
            <a:fillRect/>
          </a:stretch>
        </p:blipFill>
        <p:spPr>
          <a:xfrm>
            <a:off x="0" y="2176025"/>
            <a:ext cx="4467860" cy="2967474"/>
          </a:xfrm>
          <a:prstGeom prst="rect">
            <a:avLst/>
          </a:prstGeom>
          <a:noFill/>
          <a:ln>
            <a:noFill/>
          </a:ln>
        </p:spPr>
      </p:pic>
      <p:pic>
        <p:nvPicPr>
          <p:cNvPr id="333" name="Google Shape;333;p22"/>
          <p:cNvPicPr preferRelativeResize="0"/>
          <p:nvPr/>
        </p:nvPicPr>
        <p:blipFill>
          <a:blip r:embed="rId6">
            <a:alphaModFix/>
          </a:blip>
          <a:stretch>
            <a:fillRect/>
          </a:stretch>
        </p:blipFill>
        <p:spPr>
          <a:xfrm>
            <a:off x="5547481" y="0"/>
            <a:ext cx="3596525" cy="2397074"/>
          </a:xfrm>
          <a:prstGeom prst="rect">
            <a:avLst/>
          </a:prstGeom>
          <a:noFill/>
          <a:ln>
            <a:noFill/>
          </a:ln>
        </p:spPr>
      </p:pic>
      <p:pic>
        <p:nvPicPr>
          <p:cNvPr id="334" name="Google Shape;334;p22"/>
          <p:cNvPicPr preferRelativeResize="0"/>
          <p:nvPr/>
        </p:nvPicPr>
        <p:blipFill>
          <a:blip r:embed="rId7">
            <a:alphaModFix/>
          </a:blip>
          <a:stretch>
            <a:fillRect/>
          </a:stretch>
        </p:blipFill>
        <p:spPr>
          <a:xfrm>
            <a:off x="2708875" y="0"/>
            <a:ext cx="3262474" cy="2160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4"/>
          <p:cNvPicPr preferRelativeResize="0"/>
          <p:nvPr/>
        </p:nvPicPr>
        <p:blipFill>
          <a:blip r:embed="rId3">
            <a:alphaModFix/>
          </a:blip>
          <a:stretch>
            <a:fillRect/>
          </a:stretch>
        </p:blipFill>
        <p:spPr>
          <a:xfrm>
            <a:off x="6690350" y="3507725"/>
            <a:ext cx="2453645" cy="1635772"/>
          </a:xfrm>
          <a:prstGeom prst="rect">
            <a:avLst/>
          </a:prstGeom>
          <a:noFill/>
          <a:ln>
            <a:noFill/>
          </a:ln>
        </p:spPr>
      </p:pic>
      <p:sp>
        <p:nvSpPr>
          <p:cNvPr id="286" name="Google Shape;286;p14"/>
          <p:cNvSpPr txBox="1"/>
          <p:nvPr/>
        </p:nvSpPr>
        <p:spPr>
          <a:xfrm>
            <a:off x="232800" y="268125"/>
            <a:ext cx="6177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Maven Pro"/>
                <a:ea typeface="Maven Pro"/>
                <a:cs typeface="Maven Pro"/>
                <a:sym typeface="Maven Pro"/>
              </a:rPr>
              <a:t>Public Policy Steps:</a:t>
            </a:r>
            <a:endParaRPr sz="1800">
              <a:latin typeface="Maven Pro"/>
              <a:ea typeface="Maven Pro"/>
              <a:cs typeface="Maven Pro"/>
              <a:sym typeface="Maven Pro"/>
            </a:endParaRPr>
          </a:p>
          <a:p>
            <a:pPr marL="0" lvl="0" indent="0" algn="l" rtl="0">
              <a:spcBef>
                <a:spcPts val="0"/>
              </a:spcBef>
              <a:spcAft>
                <a:spcPts val="0"/>
              </a:spcAft>
              <a:buNone/>
            </a:pPr>
            <a:endParaRPr sz="1800">
              <a:latin typeface="Maven Pro"/>
              <a:ea typeface="Maven Pro"/>
              <a:cs typeface="Maven Pro"/>
              <a:sym typeface="Maven Pro"/>
            </a:endParaRPr>
          </a:p>
          <a:p>
            <a:pPr marL="457200" lvl="0" indent="-342900" algn="l" rtl="0">
              <a:spcBef>
                <a:spcPts val="0"/>
              </a:spcBef>
              <a:spcAft>
                <a:spcPts val="0"/>
              </a:spcAft>
              <a:buSzPts val="1800"/>
              <a:buFont typeface="Maven Pro"/>
              <a:buAutoNum type="arabicPeriod"/>
            </a:pPr>
            <a:r>
              <a:rPr lang="en" sz="1800">
                <a:latin typeface="Maven Pro"/>
                <a:ea typeface="Maven Pro"/>
                <a:cs typeface="Maven Pro"/>
                <a:sym typeface="Maven Pro"/>
              </a:rPr>
              <a:t>Define the problem</a:t>
            </a:r>
            <a:endParaRPr sz="1800">
              <a:latin typeface="Maven Pro"/>
              <a:ea typeface="Maven Pro"/>
              <a:cs typeface="Maven Pro"/>
              <a:sym typeface="Maven Pro"/>
            </a:endParaRPr>
          </a:p>
          <a:p>
            <a:pPr marL="457200" lvl="0" indent="-342900" algn="l" rtl="0">
              <a:spcBef>
                <a:spcPts val="0"/>
              </a:spcBef>
              <a:spcAft>
                <a:spcPts val="0"/>
              </a:spcAft>
              <a:buSzPts val="1800"/>
              <a:buFont typeface="Maven Pro"/>
              <a:buAutoNum type="arabicPeriod"/>
            </a:pPr>
            <a:r>
              <a:rPr lang="en" sz="1800">
                <a:latin typeface="Maven Pro"/>
                <a:ea typeface="Maven Pro"/>
                <a:cs typeface="Maven Pro"/>
                <a:sym typeface="Maven Pro"/>
              </a:rPr>
              <a:t>Gather information and evidence</a:t>
            </a:r>
            <a:endParaRPr sz="1800">
              <a:latin typeface="Maven Pro"/>
              <a:ea typeface="Maven Pro"/>
              <a:cs typeface="Maven Pro"/>
              <a:sym typeface="Maven Pro"/>
            </a:endParaRPr>
          </a:p>
          <a:p>
            <a:pPr marL="457200" lvl="0" indent="-342900" algn="l" rtl="0">
              <a:spcBef>
                <a:spcPts val="0"/>
              </a:spcBef>
              <a:spcAft>
                <a:spcPts val="0"/>
              </a:spcAft>
              <a:buSzPts val="1800"/>
              <a:buFont typeface="Maven Pro"/>
              <a:buAutoNum type="arabicPeriod"/>
            </a:pPr>
            <a:r>
              <a:rPr lang="en" sz="1800">
                <a:latin typeface="Maven Pro"/>
                <a:ea typeface="Maven Pro"/>
                <a:cs typeface="Maven Pro"/>
                <a:sym typeface="Maven Pro"/>
              </a:rPr>
              <a:t>Identify causes</a:t>
            </a:r>
            <a:endParaRPr sz="1800">
              <a:latin typeface="Maven Pro"/>
              <a:ea typeface="Maven Pro"/>
              <a:cs typeface="Maven Pro"/>
              <a:sym typeface="Maven Pro"/>
            </a:endParaRPr>
          </a:p>
          <a:p>
            <a:pPr marL="457200" lvl="0" indent="-342900" algn="l" rtl="0">
              <a:spcBef>
                <a:spcPts val="0"/>
              </a:spcBef>
              <a:spcAft>
                <a:spcPts val="0"/>
              </a:spcAft>
              <a:buSzPts val="1800"/>
              <a:buFont typeface="Maven Pro"/>
              <a:buAutoNum type="arabicPeriod"/>
            </a:pPr>
            <a:r>
              <a:rPr lang="en" sz="1800">
                <a:latin typeface="Maven Pro"/>
                <a:ea typeface="Maven Pro"/>
                <a:cs typeface="Maven Pro"/>
                <a:sym typeface="Maven Pro"/>
              </a:rPr>
              <a:t>Evaluate existing policies</a:t>
            </a:r>
            <a:endParaRPr sz="1800">
              <a:latin typeface="Maven Pro"/>
              <a:ea typeface="Maven Pro"/>
              <a:cs typeface="Maven Pro"/>
              <a:sym typeface="Maven Pro"/>
            </a:endParaRPr>
          </a:p>
          <a:p>
            <a:pPr marL="457200" lvl="0" indent="-342900" algn="l" rtl="0">
              <a:spcBef>
                <a:spcPts val="0"/>
              </a:spcBef>
              <a:spcAft>
                <a:spcPts val="0"/>
              </a:spcAft>
              <a:buSzPts val="1800"/>
              <a:buFont typeface="Maven Pro"/>
              <a:buAutoNum type="arabicPeriod"/>
            </a:pPr>
            <a:r>
              <a:rPr lang="en" sz="1800">
                <a:latin typeface="Maven Pro"/>
                <a:ea typeface="Maven Pro"/>
                <a:cs typeface="Maven Pro"/>
                <a:sym typeface="Maven Pro"/>
              </a:rPr>
              <a:t>Develop novel solutions</a:t>
            </a:r>
            <a:endParaRPr sz="1800">
              <a:latin typeface="Maven Pro"/>
              <a:ea typeface="Maven Pro"/>
              <a:cs typeface="Maven Pro"/>
              <a:sym typeface="Maven Pro"/>
            </a:endParaRPr>
          </a:p>
          <a:p>
            <a:pPr marL="457200" lvl="0" indent="-342900" algn="l" rtl="0">
              <a:spcBef>
                <a:spcPts val="0"/>
              </a:spcBef>
              <a:spcAft>
                <a:spcPts val="0"/>
              </a:spcAft>
              <a:buSzPts val="1800"/>
              <a:buFont typeface="Maven Pro"/>
              <a:buAutoNum type="arabicPeriod"/>
            </a:pPr>
            <a:r>
              <a:rPr lang="en" sz="1800">
                <a:latin typeface="Maven Pro"/>
                <a:ea typeface="Maven Pro"/>
                <a:cs typeface="Maven Pro"/>
                <a:sym typeface="Maven Pro"/>
              </a:rPr>
              <a:t>Select best solution</a:t>
            </a:r>
            <a:endParaRPr sz="1800">
              <a:latin typeface="Maven Pro"/>
              <a:ea typeface="Maven Pro"/>
              <a:cs typeface="Maven Pro"/>
              <a:sym typeface="Maven Pro"/>
            </a:endParaRPr>
          </a:p>
        </p:txBody>
      </p:sp>
      <p:sp>
        <p:nvSpPr>
          <p:cNvPr id="287" name="Google Shape;287;p14"/>
          <p:cNvSpPr txBox="1"/>
          <p:nvPr/>
        </p:nvSpPr>
        <p:spPr>
          <a:xfrm>
            <a:off x="884275" y="3060175"/>
            <a:ext cx="530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Nunito"/>
                <a:ea typeface="Nunito"/>
                <a:cs typeface="Nunito"/>
                <a:sym typeface="Nunito"/>
              </a:rPr>
              <a:t>Firstly, what problems were discussed on our two field-trips?</a:t>
            </a:r>
            <a:endParaRPr sz="2500" b="1">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364875" y="307375"/>
            <a:ext cx="8442000" cy="3892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277">
                <a:solidFill>
                  <a:srgbClr val="000000"/>
                </a:solidFill>
              </a:rPr>
              <a:t>Define the problem.</a:t>
            </a:r>
            <a:endParaRPr sz="4277">
              <a:solidFill>
                <a:srgbClr val="000000"/>
              </a:solidFill>
            </a:endParaRPr>
          </a:p>
          <a:p>
            <a:pPr marL="457200" lvl="0" indent="-412749" algn="l" rtl="0">
              <a:spcBef>
                <a:spcPts val="0"/>
              </a:spcBef>
              <a:spcAft>
                <a:spcPts val="0"/>
              </a:spcAft>
              <a:buSzPct val="100000"/>
              <a:buChar char="●"/>
            </a:pPr>
            <a:r>
              <a:rPr lang="en" sz="3222"/>
              <a:t> Marine debris - a lot of plastic and trash; ocean pollution</a:t>
            </a:r>
            <a:endParaRPr sz="3222"/>
          </a:p>
          <a:p>
            <a:pPr marL="457200" lvl="0" indent="-412749" algn="l" rtl="0">
              <a:spcBef>
                <a:spcPts val="0"/>
              </a:spcBef>
              <a:spcAft>
                <a:spcPts val="0"/>
              </a:spcAft>
              <a:buSzPct val="100000"/>
              <a:buChar char="●"/>
            </a:pPr>
            <a:r>
              <a:rPr lang="en" sz="3222"/>
              <a:t> Trash ending up in the sewer; trash where there shouldn’t be</a:t>
            </a:r>
            <a:endParaRPr sz="3222"/>
          </a:p>
          <a:p>
            <a:pPr marL="457200" lvl="0" indent="-412749" algn="l" rtl="0">
              <a:spcBef>
                <a:spcPts val="0"/>
              </a:spcBef>
              <a:spcAft>
                <a:spcPts val="0"/>
              </a:spcAft>
              <a:buSzPct val="100000"/>
              <a:buChar char="●"/>
            </a:pPr>
            <a:r>
              <a:rPr lang="en" sz="3222"/>
              <a:t> </a:t>
            </a:r>
            <a:r>
              <a:rPr lang="en" sz="3222" u="sng"/>
              <a:t>A LOT of plastic pollution and litter</a:t>
            </a:r>
            <a:endParaRPr sz="3222" u="sng"/>
          </a:p>
          <a:p>
            <a:pPr marL="457200" lvl="0" indent="-412749" algn="l" rtl="0">
              <a:spcBef>
                <a:spcPts val="0"/>
              </a:spcBef>
              <a:spcAft>
                <a:spcPts val="0"/>
              </a:spcAft>
              <a:buSzPct val="100000"/>
              <a:buChar char="●"/>
            </a:pPr>
            <a:r>
              <a:rPr lang="en" sz="3222"/>
              <a:t> Air pollution</a:t>
            </a:r>
            <a:endParaRPr sz="3222"/>
          </a:p>
          <a:p>
            <a:pPr marL="457200" lvl="0" indent="-412749" algn="l" rtl="0">
              <a:spcBef>
                <a:spcPts val="0"/>
              </a:spcBef>
              <a:spcAft>
                <a:spcPts val="0"/>
              </a:spcAft>
              <a:buSzPct val="100000"/>
              <a:buChar char="●"/>
            </a:pPr>
            <a:endParaRPr sz="3222"/>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174625" y="337875"/>
            <a:ext cx="8771700" cy="3769500"/>
          </a:xfrm>
          <a:prstGeom prst="rect">
            <a:avLst/>
          </a:prstGeom>
        </p:spPr>
        <p:txBody>
          <a:bodyPr spcFirstLastPara="1" wrap="square" lIns="91425" tIns="91425" rIns="91425" bIns="91425" anchor="ctr" anchorCtr="0">
            <a:normAutofit fontScale="90000"/>
          </a:bodyPr>
          <a:lstStyle/>
          <a:p>
            <a:pPr marL="457200" lvl="0" indent="0" algn="ctr" rtl="0">
              <a:spcBef>
                <a:spcPts val="0"/>
              </a:spcBef>
              <a:spcAft>
                <a:spcPts val="0"/>
              </a:spcAft>
              <a:buNone/>
            </a:pPr>
            <a:endParaRPr sz="2500" b="0">
              <a:solidFill>
                <a:srgbClr val="000000"/>
              </a:solidFill>
            </a:endParaRPr>
          </a:p>
          <a:p>
            <a:pPr marL="457200" lvl="0" indent="0" algn="ctr" rtl="0">
              <a:spcBef>
                <a:spcPts val="0"/>
              </a:spcBef>
              <a:spcAft>
                <a:spcPts val="0"/>
              </a:spcAft>
              <a:buNone/>
            </a:pPr>
            <a:endParaRPr sz="2500" b="0">
              <a:solidFill>
                <a:srgbClr val="000000"/>
              </a:solidFill>
            </a:endParaRPr>
          </a:p>
          <a:p>
            <a:pPr marL="457200" lvl="0" indent="0" algn="ctr" rtl="0">
              <a:spcBef>
                <a:spcPts val="0"/>
              </a:spcBef>
              <a:spcAft>
                <a:spcPts val="0"/>
              </a:spcAft>
              <a:buNone/>
            </a:pPr>
            <a:r>
              <a:rPr lang="en" sz="3833">
                <a:solidFill>
                  <a:srgbClr val="000000"/>
                </a:solidFill>
              </a:rPr>
              <a:t>Gather information and evidence.</a:t>
            </a:r>
            <a:endParaRPr sz="3833">
              <a:solidFill>
                <a:srgbClr val="000000"/>
              </a:solidFill>
            </a:endParaRPr>
          </a:p>
          <a:p>
            <a:pPr marL="457200" lvl="0" indent="-387350" algn="l" rtl="0">
              <a:spcBef>
                <a:spcPts val="0"/>
              </a:spcBef>
              <a:spcAft>
                <a:spcPts val="0"/>
              </a:spcAft>
              <a:buSzPct val="100000"/>
              <a:buChar char="●"/>
            </a:pPr>
            <a:r>
              <a:rPr lang="en" sz="2777"/>
              <a:t>When animals eat plastic, they could die or it ends up in their digestive system and we eat the animal (fish); animals could get hurt or get sick</a:t>
            </a:r>
            <a:endParaRPr sz="2777"/>
          </a:p>
          <a:p>
            <a:pPr marL="457200" lvl="0" indent="-387350" algn="l" rtl="0">
              <a:spcBef>
                <a:spcPts val="0"/>
              </a:spcBef>
              <a:spcAft>
                <a:spcPts val="0"/>
              </a:spcAft>
              <a:buSzPct val="100000"/>
              <a:buChar char="●"/>
            </a:pPr>
            <a:r>
              <a:rPr lang="en" sz="2777"/>
              <a:t> Plastic takes very long to break down, to decompose (rot); it sits in landfills taking up a lot of Earth space</a:t>
            </a:r>
            <a:endParaRPr sz="2777"/>
          </a:p>
          <a:p>
            <a:pPr marL="457200" lvl="0" indent="-387350" algn="l" rtl="0">
              <a:spcBef>
                <a:spcPts val="0"/>
              </a:spcBef>
              <a:spcAft>
                <a:spcPts val="0"/>
              </a:spcAft>
              <a:buSzPct val="100000"/>
              <a:buChar char="●"/>
            </a:pPr>
            <a:r>
              <a:rPr lang="en" sz="2777"/>
              <a:t> Plastic has chemicals that are not good for people</a:t>
            </a:r>
            <a:endParaRPr sz="2777"/>
          </a:p>
          <a:p>
            <a:pPr marL="457200" lvl="0" indent="-387350" algn="l" rtl="0">
              <a:spcBef>
                <a:spcPts val="0"/>
              </a:spcBef>
              <a:spcAft>
                <a:spcPts val="0"/>
              </a:spcAft>
              <a:buSzPct val="100000"/>
              <a:buChar char="●"/>
            </a:pPr>
            <a:r>
              <a:rPr lang="en" sz="2777"/>
              <a:t>Chemicals can also get in our water system that we use for drinking, showering, etc.</a:t>
            </a:r>
            <a:endParaRPr sz="2777"/>
          </a:p>
          <a:p>
            <a:pPr marL="457200" lvl="0" indent="-387350" algn="l" rtl="0">
              <a:spcBef>
                <a:spcPts val="0"/>
              </a:spcBef>
              <a:spcAft>
                <a:spcPts val="0"/>
              </a:spcAft>
              <a:buSzPct val="100000"/>
              <a:buChar char="●"/>
            </a:pPr>
            <a:r>
              <a:rPr lang="en" sz="2777"/>
              <a:t>Plastic ends up washing up or into the oceans</a:t>
            </a:r>
            <a:endParaRPr sz="2777"/>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7"/>
          <p:cNvPicPr preferRelativeResize="0"/>
          <p:nvPr/>
        </p:nvPicPr>
        <p:blipFill>
          <a:blip r:embed="rId3">
            <a:alphaModFix/>
          </a:blip>
          <a:stretch>
            <a:fillRect/>
          </a:stretch>
        </p:blipFill>
        <p:spPr>
          <a:xfrm>
            <a:off x="3254084" y="2494425"/>
            <a:ext cx="3638202" cy="2424525"/>
          </a:xfrm>
          <a:prstGeom prst="rect">
            <a:avLst/>
          </a:prstGeom>
          <a:noFill/>
          <a:ln>
            <a:noFill/>
          </a:ln>
        </p:spPr>
      </p:pic>
      <p:pic>
        <p:nvPicPr>
          <p:cNvPr id="303" name="Google Shape;303;p17"/>
          <p:cNvPicPr preferRelativeResize="0"/>
          <p:nvPr/>
        </p:nvPicPr>
        <p:blipFill>
          <a:blip r:embed="rId4">
            <a:alphaModFix/>
          </a:blip>
          <a:stretch>
            <a:fillRect/>
          </a:stretch>
        </p:blipFill>
        <p:spPr>
          <a:xfrm>
            <a:off x="6235725" y="497525"/>
            <a:ext cx="2504434" cy="1877300"/>
          </a:xfrm>
          <a:prstGeom prst="rect">
            <a:avLst/>
          </a:prstGeom>
          <a:noFill/>
          <a:ln>
            <a:noFill/>
          </a:ln>
        </p:spPr>
      </p:pic>
      <p:pic>
        <p:nvPicPr>
          <p:cNvPr id="304" name="Google Shape;304;p17"/>
          <p:cNvPicPr preferRelativeResize="0"/>
          <p:nvPr/>
        </p:nvPicPr>
        <p:blipFill>
          <a:blip r:embed="rId5">
            <a:alphaModFix/>
          </a:blip>
          <a:stretch>
            <a:fillRect/>
          </a:stretch>
        </p:blipFill>
        <p:spPr>
          <a:xfrm>
            <a:off x="2792175" y="264875"/>
            <a:ext cx="3046724" cy="1877301"/>
          </a:xfrm>
          <a:prstGeom prst="rect">
            <a:avLst/>
          </a:prstGeom>
          <a:noFill/>
          <a:ln>
            <a:noFill/>
          </a:ln>
        </p:spPr>
      </p:pic>
      <p:pic>
        <p:nvPicPr>
          <p:cNvPr id="305" name="Google Shape;305;p17"/>
          <p:cNvPicPr preferRelativeResize="0"/>
          <p:nvPr/>
        </p:nvPicPr>
        <p:blipFill>
          <a:blip r:embed="rId6">
            <a:alphaModFix/>
          </a:blip>
          <a:stretch>
            <a:fillRect/>
          </a:stretch>
        </p:blipFill>
        <p:spPr>
          <a:xfrm>
            <a:off x="240775" y="1459650"/>
            <a:ext cx="2363976" cy="355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title"/>
          </p:nvPr>
        </p:nvSpPr>
        <p:spPr>
          <a:xfrm>
            <a:off x="225275" y="151725"/>
            <a:ext cx="8604600" cy="4036800"/>
          </a:xfrm>
          <a:prstGeom prst="rect">
            <a:avLst/>
          </a:prstGeom>
        </p:spPr>
        <p:txBody>
          <a:bodyPr spcFirstLastPara="1" wrap="square" lIns="91425" tIns="91425" rIns="91425" bIns="91425" anchor="ctr" anchorCtr="0">
            <a:normAutofit fontScale="90000"/>
          </a:bodyPr>
          <a:lstStyle/>
          <a:p>
            <a:pPr marL="457200" lvl="0" indent="0" algn="ctr" rtl="0">
              <a:spcBef>
                <a:spcPts val="0"/>
              </a:spcBef>
              <a:spcAft>
                <a:spcPts val="0"/>
              </a:spcAft>
              <a:buNone/>
            </a:pPr>
            <a:endParaRPr sz="2500" b="0">
              <a:solidFill>
                <a:srgbClr val="000000"/>
              </a:solidFill>
            </a:endParaRPr>
          </a:p>
          <a:p>
            <a:pPr marL="457200" lvl="0" indent="0" algn="ctr" rtl="0">
              <a:spcBef>
                <a:spcPts val="0"/>
              </a:spcBef>
              <a:spcAft>
                <a:spcPts val="0"/>
              </a:spcAft>
              <a:buNone/>
            </a:pPr>
            <a:endParaRPr sz="2500" b="0">
              <a:solidFill>
                <a:srgbClr val="000000"/>
              </a:solidFill>
            </a:endParaRPr>
          </a:p>
          <a:p>
            <a:pPr marL="457200" lvl="0" indent="0" algn="ctr" rtl="0">
              <a:spcBef>
                <a:spcPts val="0"/>
              </a:spcBef>
              <a:spcAft>
                <a:spcPts val="0"/>
              </a:spcAft>
              <a:buNone/>
            </a:pPr>
            <a:r>
              <a:rPr lang="en" sz="4166">
                <a:solidFill>
                  <a:srgbClr val="000000"/>
                </a:solidFill>
              </a:rPr>
              <a:t>Identify causes.</a:t>
            </a:r>
            <a:endParaRPr sz="4166">
              <a:solidFill>
                <a:srgbClr val="000000"/>
              </a:solidFill>
            </a:endParaRPr>
          </a:p>
          <a:p>
            <a:pPr marL="457200" lvl="0" indent="-406399" algn="l" rtl="0">
              <a:spcBef>
                <a:spcPts val="0"/>
              </a:spcBef>
              <a:spcAft>
                <a:spcPts val="0"/>
              </a:spcAft>
              <a:buSzPct val="100000"/>
              <a:buChar char="●"/>
            </a:pPr>
            <a:r>
              <a:rPr lang="en" sz="3111"/>
              <a:t> Too lazy to pick up plastic, keep places litter-free</a:t>
            </a:r>
            <a:endParaRPr sz="3111"/>
          </a:p>
          <a:p>
            <a:pPr marL="457200" lvl="0" indent="-406399" algn="l" rtl="0">
              <a:spcBef>
                <a:spcPts val="0"/>
              </a:spcBef>
              <a:spcAft>
                <a:spcPts val="0"/>
              </a:spcAft>
              <a:buSzPct val="100000"/>
              <a:buChar char="●"/>
            </a:pPr>
            <a:r>
              <a:rPr lang="en" sz="3111"/>
              <a:t> Disposable, convenient, cheaper to use</a:t>
            </a:r>
            <a:endParaRPr sz="3111"/>
          </a:p>
          <a:p>
            <a:pPr marL="457200" lvl="0" indent="-406399" algn="l" rtl="0">
              <a:spcBef>
                <a:spcPts val="0"/>
              </a:spcBef>
              <a:spcAft>
                <a:spcPts val="0"/>
              </a:spcAft>
              <a:buSzPct val="100000"/>
              <a:buChar char="●"/>
            </a:pPr>
            <a:r>
              <a:rPr lang="en" sz="3111"/>
              <a:t>Financial investment in more sustainable alternatives</a:t>
            </a:r>
            <a:endParaRPr sz="3111"/>
          </a:p>
          <a:p>
            <a:pPr marL="457200" lvl="0" indent="-406399" algn="l" rtl="0">
              <a:spcBef>
                <a:spcPts val="0"/>
              </a:spcBef>
              <a:spcAft>
                <a:spcPts val="0"/>
              </a:spcAft>
              <a:buSzPct val="100000"/>
              <a:buChar char="●"/>
            </a:pPr>
            <a:r>
              <a:rPr lang="en" sz="3111"/>
              <a:t> Pattern of overuse; widespread availability</a:t>
            </a:r>
            <a:endParaRPr sz="3111"/>
          </a:p>
          <a:p>
            <a:pPr marL="457200" lvl="0" indent="-406399" algn="l" rtl="0">
              <a:spcBef>
                <a:spcPts val="0"/>
              </a:spcBef>
              <a:spcAft>
                <a:spcPts val="0"/>
              </a:spcAft>
              <a:buSzPct val="100000"/>
              <a:buChar char="●"/>
            </a:pPr>
            <a:r>
              <a:rPr lang="en" sz="3111"/>
              <a:t> It takes effort to recycle</a:t>
            </a:r>
            <a:endParaRPr sz="3111"/>
          </a:p>
          <a:p>
            <a:pPr marL="457200" lvl="0" indent="-406399" algn="l" rtl="0">
              <a:spcBef>
                <a:spcPts val="0"/>
              </a:spcBef>
              <a:spcAft>
                <a:spcPts val="0"/>
              </a:spcAft>
              <a:buSzPct val="100000"/>
              <a:buChar char="●"/>
            </a:pPr>
            <a:r>
              <a:rPr lang="en" sz="3111"/>
              <a:t>Lack of education on the part of many people</a:t>
            </a:r>
            <a:endParaRPr sz="3111"/>
          </a:p>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199850" y="221525"/>
            <a:ext cx="8641800" cy="3908700"/>
          </a:xfrm>
          <a:prstGeom prst="rect">
            <a:avLst/>
          </a:prstGeom>
        </p:spPr>
        <p:txBody>
          <a:bodyPr spcFirstLastPara="1" wrap="square" lIns="91425" tIns="91425" rIns="91425" bIns="91425" anchor="ctr" anchorCtr="0">
            <a:normAutofit fontScale="90000"/>
          </a:bodyPr>
          <a:lstStyle/>
          <a:p>
            <a:pPr marL="457200" lvl="0" indent="0" algn="ctr" rtl="0">
              <a:spcBef>
                <a:spcPts val="0"/>
              </a:spcBef>
              <a:spcAft>
                <a:spcPts val="0"/>
              </a:spcAft>
              <a:buNone/>
            </a:pPr>
            <a:endParaRPr sz="2500" b="0">
              <a:solidFill>
                <a:srgbClr val="000000"/>
              </a:solidFill>
            </a:endParaRPr>
          </a:p>
          <a:p>
            <a:pPr marL="457200" lvl="0" indent="0" algn="ctr" rtl="0">
              <a:spcBef>
                <a:spcPts val="0"/>
              </a:spcBef>
              <a:spcAft>
                <a:spcPts val="0"/>
              </a:spcAft>
              <a:buNone/>
            </a:pPr>
            <a:endParaRPr sz="2500" b="0">
              <a:solidFill>
                <a:srgbClr val="000000"/>
              </a:solidFill>
            </a:endParaRPr>
          </a:p>
          <a:p>
            <a:pPr marL="457200" lvl="0" indent="0" algn="l" rtl="0">
              <a:spcBef>
                <a:spcPts val="0"/>
              </a:spcBef>
              <a:spcAft>
                <a:spcPts val="0"/>
              </a:spcAft>
              <a:buNone/>
            </a:pPr>
            <a:r>
              <a:rPr lang="en" sz="4277">
                <a:solidFill>
                  <a:srgbClr val="000000"/>
                </a:solidFill>
              </a:rPr>
              <a:t>Evaluate existing policies.</a:t>
            </a:r>
            <a:endParaRPr sz="4277">
              <a:solidFill>
                <a:srgbClr val="000000"/>
              </a:solidFill>
            </a:endParaRPr>
          </a:p>
          <a:p>
            <a:pPr marL="457200" lvl="0" indent="-412749" algn="l" rtl="0">
              <a:spcBef>
                <a:spcPts val="0"/>
              </a:spcBef>
              <a:spcAft>
                <a:spcPts val="0"/>
              </a:spcAft>
              <a:buSzPct val="100000"/>
              <a:buChar char="●"/>
            </a:pPr>
            <a:r>
              <a:rPr lang="en" sz="3222"/>
              <a:t> In NYC, a surcharge for disposable bags</a:t>
            </a:r>
            <a:endParaRPr sz="3222" b="0"/>
          </a:p>
          <a:p>
            <a:pPr marL="457200" lvl="0" indent="-412749" algn="l" rtl="0">
              <a:spcBef>
                <a:spcPts val="0"/>
              </a:spcBef>
              <a:spcAft>
                <a:spcPts val="0"/>
              </a:spcAft>
              <a:buSzPct val="100000"/>
              <a:buChar char="●"/>
            </a:pPr>
            <a:r>
              <a:rPr lang="en" sz="3222"/>
              <a:t> There are recycling bins in most public areas</a:t>
            </a:r>
            <a:endParaRPr sz="3222"/>
          </a:p>
          <a:p>
            <a:pPr marL="457200" lvl="0" indent="-412749" algn="l" rtl="0">
              <a:spcBef>
                <a:spcPts val="0"/>
              </a:spcBef>
              <a:spcAft>
                <a:spcPts val="0"/>
              </a:spcAft>
              <a:buSzPct val="100000"/>
              <a:buChar char="●"/>
            </a:pPr>
            <a:r>
              <a:rPr lang="en" sz="3222"/>
              <a:t> You could get fined for littering</a:t>
            </a:r>
            <a:endParaRPr sz="3222"/>
          </a:p>
          <a:p>
            <a:pPr marL="457200" lvl="0" indent="-412749" algn="l" rtl="0">
              <a:spcBef>
                <a:spcPts val="0"/>
              </a:spcBef>
              <a:spcAft>
                <a:spcPts val="0"/>
              </a:spcAft>
              <a:buSzPct val="100000"/>
              <a:buChar char="●"/>
            </a:pPr>
            <a:r>
              <a:rPr lang="en" sz="3222"/>
              <a:t> Machines sort/filter out water in our water system</a:t>
            </a:r>
            <a:endParaRPr sz="3222"/>
          </a:p>
          <a:p>
            <a:pPr marL="457200" lvl="0" indent="-412749" algn="l" rtl="0">
              <a:spcBef>
                <a:spcPts val="0"/>
              </a:spcBef>
              <a:spcAft>
                <a:spcPts val="0"/>
              </a:spcAft>
              <a:buSzPct val="100000"/>
              <a:buChar char="●"/>
            </a:pPr>
            <a:r>
              <a:rPr lang="en" sz="3222"/>
              <a:t>Some transition to paper and cardboard (paper straws, paper bags, take out boxes)</a:t>
            </a:r>
            <a:endParaRPr sz="3222"/>
          </a:p>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234725" y="204575"/>
            <a:ext cx="8571900" cy="3914100"/>
          </a:xfrm>
          <a:prstGeom prst="rect">
            <a:avLst/>
          </a:prstGeom>
        </p:spPr>
        <p:txBody>
          <a:bodyPr spcFirstLastPara="1" wrap="square" lIns="91425" tIns="91425" rIns="91425" bIns="91425" anchor="ctr" anchorCtr="0">
            <a:normAutofit fontScale="90000"/>
          </a:bodyPr>
          <a:lstStyle/>
          <a:p>
            <a:pPr marL="457200" lvl="0" indent="0" algn="ctr" rtl="0">
              <a:spcBef>
                <a:spcPts val="0"/>
              </a:spcBef>
              <a:spcAft>
                <a:spcPts val="0"/>
              </a:spcAft>
              <a:buNone/>
            </a:pPr>
            <a:endParaRPr sz="2500" b="0">
              <a:solidFill>
                <a:srgbClr val="000000"/>
              </a:solidFill>
            </a:endParaRPr>
          </a:p>
          <a:p>
            <a:pPr marL="457200" lvl="0" indent="0" algn="ctr" rtl="0">
              <a:spcBef>
                <a:spcPts val="0"/>
              </a:spcBef>
              <a:spcAft>
                <a:spcPts val="0"/>
              </a:spcAft>
              <a:buNone/>
            </a:pPr>
            <a:endParaRPr sz="2500" b="0">
              <a:solidFill>
                <a:srgbClr val="000000"/>
              </a:solidFill>
            </a:endParaRPr>
          </a:p>
          <a:p>
            <a:pPr marL="457200" lvl="0" indent="0" algn="l" rtl="0">
              <a:spcBef>
                <a:spcPts val="0"/>
              </a:spcBef>
              <a:spcAft>
                <a:spcPts val="0"/>
              </a:spcAft>
              <a:buNone/>
            </a:pPr>
            <a:r>
              <a:rPr lang="en" sz="3388">
                <a:solidFill>
                  <a:srgbClr val="000000"/>
                </a:solidFill>
              </a:rPr>
              <a:t>Develop new solutions.</a:t>
            </a:r>
            <a:endParaRPr sz="3388">
              <a:solidFill>
                <a:srgbClr val="000000"/>
              </a:solidFill>
            </a:endParaRPr>
          </a:p>
          <a:p>
            <a:pPr marL="457200" lvl="0" indent="-361949" algn="l" rtl="0">
              <a:spcBef>
                <a:spcPts val="0"/>
              </a:spcBef>
              <a:spcAft>
                <a:spcPts val="0"/>
              </a:spcAft>
              <a:buSzPct val="100000"/>
              <a:buChar char="●"/>
            </a:pPr>
            <a:r>
              <a:rPr lang="en" sz="2333"/>
              <a:t> Advocate lawmakers to make and enforce plastic bag/bottles ban</a:t>
            </a:r>
            <a:endParaRPr sz="2333" b="0"/>
          </a:p>
          <a:p>
            <a:pPr marL="457200" lvl="0" indent="-361949" algn="l" rtl="0">
              <a:spcBef>
                <a:spcPts val="0"/>
              </a:spcBef>
              <a:spcAft>
                <a:spcPts val="0"/>
              </a:spcAft>
              <a:buSzPct val="100000"/>
              <a:buChar char="●"/>
            </a:pPr>
            <a:r>
              <a:rPr lang="en" sz="2333"/>
              <a:t> Campaign and spread awareness about the use of plastic and encourage people to seek reusable alternatives (metal, glass)</a:t>
            </a:r>
            <a:endParaRPr sz="2333"/>
          </a:p>
          <a:p>
            <a:pPr marL="457200" lvl="0" indent="-361949" algn="l" rtl="0">
              <a:spcBef>
                <a:spcPts val="0"/>
              </a:spcBef>
              <a:spcAft>
                <a:spcPts val="0"/>
              </a:spcAft>
              <a:buSzPct val="100000"/>
              <a:buChar char="●"/>
            </a:pPr>
            <a:r>
              <a:rPr lang="en" sz="2333"/>
              <a:t> Invest in science and technology seeking to keep Earth cleaner </a:t>
            </a:r>
            <a:endParaRPr sz="2333"/>
          </a:p>
          <a:p>
            <a:pPr marL="457200" lvl="0" indent="-361949" algn="l" rtl="0">
              <a:spcBef>
                <a:spcPts val="0"/>
              </a:spcBef>
              <a:spcAft>
                <a:spcPts val="0"/>
              </a:spcAft>
              <a:buSzPct val="100000"/>
              <a:buChar char="●"/>
            </a:pPr>
            <a:r>
              <a:rPr lang="en" sz="2333"/>
              <a:t> More beach clean-ups</a:t>
            </a:r>
            <a:endParaRPr sz="2333"/>
          </a:p>
          <a:p>
            <a:pPr marL="457200" lvl="0" indent="-361949" algn="l" rtl="0">
              <a:spcBef>
                <a:spcPts val="0"/>
              </a:spcBef>
              <a:spcAft>
                <a:spcPts val="0"/>
              </a:spcAft>
              <a:buSzPct val="100000"/>
              <a:buChar char="●"/>
            </a:pPr>
            <a:r>
              <a:rPr lang="en" sz="2333"/>
              <a:t>Accountability for people and companies that dump garbage</a:t>
            </a:r>
            <a:endParaRPr sz="2333"/>
          </a:p>
          <a:p>
            <a:pPr marL="457200" lvl="0" indent="-361949" algn="l" rtl="0">
              <a:spcBef>
                <a:spcPts val="0"/>
              </a:spcBef>
              <a:spcAft>
                <a:spcPts val="0"/>
              </a:spcAft>
              <a:buSzPct val="100000"/>
              <a:buChar char="●"/>
            </a:pPr>
            <a:r>
              <a:rPr lang="en" sz="2333"/>
              <a:t>Encourage companies to use more Earth-friendly resources</a:t>
            </a:r>
            <a:endParaRPr sz="2333"/>
          </a:p>
          <a:p>
            <a:pPr marL="457200" lvl="0" indent="-361949" algn="l" rtl="0">
              <a:spcBef>
                <a:spcPts val="0"/>
              </a:spcBef>
              <a:spcAft>
                <a:spcPts val="0"/>
              </a:spcAft>
              <a:buSzPct val="100000"/>
              <a:buChar char="●"/>
            </a:pPr>
            <a:r>
              <a:rPr lang="en" sz="2333"/>
              <a:t>Increase the plastic fee</a:t>
            </a:r>
            <a:endParaRPr sz="2333"/>
          </a:p>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21"/>
          <p:cNvGraphicFramePr/>
          <p:nvPr/>
        </p:nvGraphicFramePr>
        <p:xfrm>
          <a:off x="250650" y="295255"/>
          <a:ext cx="8518750" cy="4669962"/>
        </p:xfrm>
        <a:graphic>
          <a:graphicData uri="http://schemas.openxmlformats.org/drawingml/2006/table">
            <a:tbl>
              <a:tblPr>
                <a:noFill/>
                <a:tableStyleId>{C6E69997-5272-45EE-84DE-293134B50915}</a:tableStyleId>
              </a:tblPr>
              <a:tblGrid>
                <a:gridCol w="1703750">
                  <a:extLst>
                    <a:ext uri="{9D8B030D-6E8A-4147-A177-3AD203B41FA5}">
                      <a16:colId xmlns:a16="http://schemas.microsoft.com/office/drawing/2014/main" val="20000"/>
                    </a:ext>
                  </a:extLst>
                </a:gridCol>
                <a:gridCol w="1703750">
                  <a:extLst>
                    <a:ext uri="{9D8B030D-6E8A-4147-A177-3AD203B41FA5}">
                      <a16:colId xmlns:a16="http://schemas.microsoft.com/office/drawing/2014/main" val="20001"/>
                    </a:ext>
                  </a:extLst>
                </a:gridCol>
                <a:gridCol w="1703750">
                  <a:extLst>
                    <a:ext uri="{9D8B030D-6E8A-4147-A177-3AD203B41FA5}">
                      <a16:colId xmlns:a16="http://schemas.microsoft.com/office/drawing/2014/main" val="20002"/>
                    </a:ext>
                  </a:extLst>
                </a:gridCol>
                <a:gridCol w="1703750">
                  <a:extLst>
                    <a:ext uri="{9D8B030D-6E8A-4147-A177-3AD203B41FA5}">
                      <a16:colId xmlns:a16="http://schemas.microsoft.com/office/drawing/2014/main" val="20003"/>
                    </a:ext>
                  </a:extLst>
                </a:gridCol>
                <a:gridCol w="1703750">
                  <a:extLst>
                    <a:ext uri="{9D8B030D-6E8A-4147-A177-3AD203B41FA5}">
                      <a16:colId xmlns:a16="http://schemas.microsoft.com/office/drawing/2014/main" val="20004"/>
                    </a:ext>
                  </a:extLst>
                </a:gridCol>
              </a:tblGrid>
              <a:tr h="1560200">
                <a:tc>
                  <a:txBody>
                    <a:bodyPr/>
                    <a:lstStyle/>
                    <a:p>
                      <a:pPr marL="0" lvl="0" indent="0" algn="l" rtl="0">
                        <a:spcBef>
                          <a:spcPts val="0"/>
                        </a:spcBef>
                        <a:spcAft>
                          <a:spcPts val="0"/>
                        </a:spcAft>
                        <a:buNone/>
                      </a:pPr>
                      <a:endParaRPr sz="1900" b="1">
                        <a:latin typeface="Maven Pro"/>
                        <a:ea typeface="Maven Pro"/>
                        <a:cs typeface="Maven Pro"/>
                        <a:sym typeface="Maven Pro"/>
                      </a:endParaRPr>
                    </a:p>
                    <a:p>
                      <a:pPr marL="0" lvl="0" indent="0" algn="l" rtl="0">
                        <a:spcBef>
                          <a:spcPts val="0"/>
                        </a:spcBef>
                        <a:spcAft>
                          <a:spcPts val="0"/>
                        </a:spcAft>
                        <a:buNone/>
                      </a:pPr>
                      <a:endParaRPr sz="1900" b="1">
                        <a:latin typeface="Maven Pro"/>
                        <a:ea typeface="Maven Pro"/>
                        <a:cs typeface="Maven Pro"/>
                        <a:sym typeface="Maven Pro"/>
                      </a:endParaRPr>
                    </a:p>
                    <a:p>
                      <a:pPr marL="0" lvl="0" indent="0" algn="l" rtl="0">
                        <a:spcBef>
                          <a:spcPts val="0"/>
                        </a:spcBef>
                        <a:spcAft>
                          <a:spcPts val="0"/>
                        </a:spcAft>
                        <a:buNone/>
                      </a:pPr>
                      <a:endParaRPr sz="1900" b="1">
                        <a:latin typeface="Maven Pro"/>
                        <a:ea typeface="Maven Pro"/>
                        <a:cs typeface="Maven Pro"/>
                        <a:sym typeface="Maven Pro"/>
                      </a:endParaRPr>
                    </a:p>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4">
                  <a:txBody>
                    <a:bodyPr/>
                    <a:lstStyle/>
                    <a:p>
                      <a:pPr marL="0" lvl="0" indent="0" algn="ctr" rtl="0">
                        <a:spcBef>
                          <a:spcPts val="0"/>
                        </a:spcBef>
                        <a:spcAft>
                          <a:spcPts val="0"/>
                        </a:spcAft>
                        <a:buNone/>
                      </a:pPr>
                      <a:endParaRPr sz="1900" b="1">
                        <a:latin typeface="Maven Pro"/>
                        <a:ea typeface="Maven Pro"/>
                        <a:cs typeface="Maven Pro"/>
                        <a:sym typeface="Maven Pro"/>
                      </a:endParaRPr>
                    </a:p>
                    <a:p>
                      <a:pPr marL="0" lvl="0" indent="0" algn="ctr" rtl="0">
                        <a:spcBef>
                          <a:spcPts val="0"/>
                        </a:spcBef>
                        <a:spcAft>
                          <a:spcPts val="0"/>
                        </a:spcAft>
                        <a:buNone/>
                      </a:pPr>
                      <a:endParaRPr sz="1900" b="1">
                        <a:latin typeface="Maven Pro"/>
                        <a:ea typeface="Maven Pro"/>
                        <a:cs typeface="Maven Pro"/>
                        <a:sym typeface="Maven Pro"/>
                      </a:endParaRPr>
                    </a:p>
                    <a:p>
                      <a:pPr marL="0" lvl="0" indent="0" algn="ctr" rtl="0">
                        <a:spcBef>
                          <a:spcPts val="0"/>
                        </a:spcBef>
                        <a:spcAft>
                          <a:spcPts val="0"/>
                        </a:spcAft>
                        <a:buNone/>
                      </a:pPr>
                      <a:r>
                        <a:rPr lang="en" sz="1900" b="1">
                          <a:latin typeface="Maven Pro"/>
                          <a:ea typeface="Maven Pro"/>
                          <a:cs typeface="Maven Pro"/>
                          <a:sym typeface="Maven Pro"/>
                        </a:rPr>
                        <a:t>Feasibility</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6500">
                <a:tc rowSpan="4">
                  <a:txBody>
                    <a:bodyPr/>
                    <a:lstStyle/>
                    <a:p>
                      <a:pPr marL="0" lvl="0" indent="0" algn="l" rtl="0">
                        <a:spcBef>
                          <a:spcPts val="0"/>
                        </a:spcBef>
                        <a:spcAft>
                          <a:spcPts val="0"/>
                        </a:spcAft>
                        <a:buNone/>
                      </a:pPr>
                      <a:endParaRPr sz="1900" b="1">
                        <a:latin typeface="Maven Pro"/>
                        <a:ea typeface="Maven Pro"/>
                        <a:cs typeface="Maven Pro"/>
                        <a:sym typeface="Maven Pro"/>
                      </a:endParaRPr>
                    </a:p>
                    <a:p>
                      <a:pPr marL="0" lvl="0" indent="0" algn="l" rtl="0">
                        <a:spcBef>
                          <a:spcPts val="0"/>
                        </a:spcBef>
                        <a:spcAft>
                          <a:spcPts val="0"/>
                        </a:spcAft>
                        <a:buNone/>
                      </a:pPr>
                      <a:endParaRPr sz="1900" b="1">
                        <a:latin typeface="Maven Pro"/>
                        <a:ea typeface="Maven Pro"/>
                        <a:cs typeface="Maven Pro"/>
                        <a:sym typeface="Maven Pro"/>
                      </a:endParaRPr>
                    </a:p>
                    <a:p>
                      <a:pPr marL="0" lvl="0" indent="0" algn="l" rtl="0">
                        <a:spcBef>
                          <a:spcPts val="0"/>
                        </a:spcBef>
                        <a:spcAft>
                          <a:spcPts val="0"/>
                        </a:spcAft>
                        <a:buNone/>
                      </a:pPr>
                      <a:endParaRPr sz="1900" b="1">
                        <a:latin typeface="Maven Pro"/>
                        <a:ea typeface="Maven Pro"/>
                        <a:cs typeface="Maven Pro"/>
                        <a:sym typeface="Maven Pro"/>
                      </a:endParaRPr>
                    </a:p>
                    <a:p>
                      <a:pPr marL="0" lvl="0" indent="0" algn="l" rtl="0">
                        <a:spcBef>
                          <a:spcPts val="0"/>
                        </a:spcBef>
                        <a:spcAft>
                          <a:spcPts val="0"/>
                        </a:spcAft>
                        <a:buNone/>
                      </a:pPr>
                      <a:r>
                        <a:rPr lang="en" sz="1800" b="1">
                          <a:latin typeface="Maven Pro"/>
                          <a:ea typeface="Maven Pro"/>
                          <a:cs typeface="Maven Pro"/>
                          <a:sym typeface="Maven Pro"/>
                        </a:rPr>
                        <a:t>Effectiveness</a:t>
                      </a:r>
                      <a:endParaRPr sz="1800" b="1">
                        <a:latin typeface="Maven Pro"/>
                        <a:ea typeface="Maven Pro"/>
                        <a:cs typeface="Maven Pro"/>
                        <a:sym typeface="Maven Pro"/>
                      </a:endParaRPr>
                    </a:p>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b="1">
                          <a:latin typeface="Maven Pro"/>
                          <a:ea typeface="Maven Pro"/>
                          <a:cs typeface="Maven Pro"/>
                          <a:sym typeface="Maven Pro"/>
                        </a:rPr>
                        <a:t>High</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b="1">
                          <a:latin typeface="Maven Pro"/>
                          <a:ea typeface="Maven Pro"/>
                          <a:cs typeface="Maven Pro"/>
                          <a:sym typeface="Maven Pro"/>
                        </a:rPr>
                        <a:t>Medium</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b="1">
                          <a:latin typeface="Maven Pro"/>
                          <a:ea typeface="Maven Pro"/>
                          <a:cs typeface="Maven Pro"/>
                          <a:sym typeface="Maven Pro"/>
                        </a:rPr>
                        <a:t>Low</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6500">
                <a:tc vMerge="1">
                  <a:txBody>
                    <a:bodyPr/>
                    <a:lstStyle/>
                    <a:p>
                      <a:endParaRPr lang="en-US"/>
                    </a:p>
                  </a:txBody>
                  <a:tcPr/>
                </a:tc>
                <a:tc>
                  <a:txBody>
                    <a:bodyPr/>
                    <a:lstStyle/>
                    <a:p>
                      <a:pPr marL="0" lvl="0" indent="0" algn="ctr" rtl="0">
                        <a:spcBef>
                          <a:spcPts val="0"/>
                        </a:spcBef>
                        <a:spcAft>
                          <a:spcPts val="0"/>
                        </a:spcAft>
                        <a:buNone/>
                      </a:pPr>
                      <a:r>
                        <a:rPr lang="en" sz="1900" b="1">
                          <a:latin typeface="Maven Pro"/>
                          <a:ea typeface="Maven Pro"/>
                          <a:cs typeface="Maven Pro"/>
                          <a:sym typeface="Maven Pro"/>
                        </a:rPr>
                        <a:t>High</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6500">
                <a:tc vMerge="1">
                  <a:txBody>
                    <a:bodyPr/>
                    <a:lstStyle/>
                    <a:p>
                      <a:endParaRPr lang="en-US"/>
                    </a:p>
                  </a:txBody>
                  <a:tcPr/>
                </a:tc>
                <a:tc>
                  <a:txBody>
                    <a:bodyPr/>
                    <a:lstStyle/>
                    <a:p>
                      <a:pPr marL="0" lvl="0" indent="0" algn="ctr" rtl="0">
                        <a:spcBef>
                          <a:spcPts val="0"/>
                        </a:spcBef>
                        <a:spcAft>
                          <a:spcPts val="0"/>
                        </a:spcAft>
                        <a:buNone/>
                      </a:pPr>
                      <a:r>
                        <a:rPr lang="en" sz="1900" b="1">
                          <a:latin typeface="Maven Pro"/>
                          <a:ea typeface="Maven Pro"/>
                          <a:cs typeface="Maven Pro"/>
                          <a:sym typeface="Maven Pro"/>
                        </a:rPr>
                        <a:t>Medium</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457200" lvl="0" indent="0" algn="l" rtl="0">
                        <a:spcBef>
                          <a:spcPts val="0"/>
                        </a:spcBef>
                        <a:spcAft>
                          <a:spcPts val="0"/>
                        </a:spcAft>
                        <a:buNone/>
                      </a:pPr>
                      <a:r>
                        <a:rPr lang="en" sz="933">
                          <a:solidFill>
                            <a:schemeClr val="lt1"/>
                          </a:solidFill>
                          <a:latin typeface="Maven Pro"/>
                          <a:ea typeface="Maven Pro"/>
                          <a:cs typeface="Maven Pro"/>
                          <a:sym typeface="Maven Pro"/>
                        </a:rPr>
                        <a:t>Campaign and spread awareness about the use of plastic and encourage people to seek reusable alternatives (metal, glass)</a:t>
                      </a:r>
                      <a:endParaRPr sz="500">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457200" lvl="0" indent="0" algn="l" rtl="0">
                        <a:spcBef>
                          <a:spcPts val="0"/>
                        </a:spcBef>
                        <a:spcAft>
                          <a:spcPts val="0"/>
                        </a:spcAft>
                        <a:buNone/>
                      </a:pPr>
                      <a:r>
                        <a:rPr lang="en" sz="1200">
                          <a:solidFill>
                            <a:schemeClr val="lt1"/>
                          </a:solidFill>
                          <a:latin typeface="Maven Pro"/>
                          <a:ea typeface="Maven Pro"/>
                          <a:cs typeface="Maven Pro"/>
                          <a:sym typeface="Maven Pro"/>
                        </a:rPr>
                        <a:t>Invest in science and technology seeking to keep Earth cleaner</a:t>
                      </a:r>
                      <a:endParaRPr sz="1900">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96500">
                <a:tc vMerge="1">
                  <a:txBody>
                    <a:bodyPr/>
                    <a:lstStyle/>
                    <a:p>
                      <a:endParaRPr lang="en-US"/>
                    </a:p>
                  </a:txBody>
                  <a:tcPr/>
                </a:tc>
                <a:tc>
                  <a:txBody>
                    <a:bodyPr/>
                    <a:lstStyle/>
                    <a:p>
                      <a:pPr marL="0" lvl="0" indent="0" algn="ctr" rtl="0">
                        <a:spcBef>
                          <a:spcPts val="0"/>
                        </a:spcBef>
                        <a:spcAft>
                          <a:spcPts val="0"/>
                        </a:spcAft>
                        <a:buNone/>
                      </a:pPr>
                      <a:r>
                        <a:rPr lang="en" sz="1900" b="1">
                          <a:latin typeface="Maven Pro"/>
                          <a:ea typeface="Maven Pro"/>
                          <a:cs typeface="Maven Pro"/>
                          <a:sym typeface="Maven Pro"/>
                        </a:rPr>
                        <a:t>Low</a:t>
                      </a: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b="1">
                        <a:latin typeface="Maven Pro"/>
                        <a:ea typeface="Maven Pro"/>
                        <a:cs typeface="Maven Pro"/>
                        <a:sym typeface="Maven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On-screen Show (16:9)</PresentationFormat>
  <Paragraphs>80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Nunito</vt:lpstr>
      <vt:lpstr>Maven Pro</vt:lpstr>
      <vt:lpstr>Momentum</vt:lpstr>
      <vt:lpstr>Public Policy Analyst Project:</vt:lpstr>
      <vt:lpstr>PowerPoint Presentation</vt:lpstr>
      <vt:lpstr>Define the problem.  Marine debris - a lot of plastic and trash; ocean pollution  Trash ending up in the sewer; trash where there shouldn’t be  A LOT of plastic pollution and litter  Air pollution </vt:lpstr>
      <vt:lpstr>  Gather information and evidence. When animals eat plastic, they could die or it ends up in their digestive system and we eat the animal (fish); animals could get hurt or get sick  Plastic takes very long to break down, to decompose (rot); it sits in landfills taking up a lot of Earth space  Plastic has chemicals that are not good for people Chemicals can also get in our water system that we use for drinking, showering, etc. Plastic ends up washing up or into the oceans </vt:lpstr>
      <vt:lpstr>PowerPoint Presentation</vt:lpstr>
      <vt:lpstr>  Identify causes.  Too lazy to pick up plastic, keep places litter-free  Disposable, convenient, cheaper to use Financial investment in more sustainable alternatives  Pattern of overuse; widespread availability  It takes effort to recycle Lack of education on the part of many people </vt:lpstr>
      <vt:lpstr>  Evaluate existing policies.  In NYC, a surcharge for disposable bags  There are recycling bins in most public areas  You could get fined for littering  Machines sort/filter out water in our water system Some transition to paper and cardboard (paper straws, paper bags, take out boxes) </vt:lpstr>
      <vt:lpstr>  Develop new solutions.  Advocate lawmakers to make and enforce plastic bag/bottles ban  Campaign and spread awareness about the use of plastic and encourage people to seek reusable alternatives (metal, glass)  Invest in science and technology seeking to keep Earth cleaner   More beach clean-ups Accountability for people and companies that dump garbage Encourage companies to use more Earth-friendly resources Increase the plastic fee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Analyst Project:</dc:title>
  <cp:lastModifiedBy>Joseph Montecalvo</cp:lastModifiedBy>
  <cp:revision>1</cp:revision>
  <dcterms:modified xsi:type="dcterms:W3CDTF">2022-03-30T21:28:15Z</dcterms:modified>
</cp:coreProperties>
</file>