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omfortaa"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D7DCFA-2583-4367-B7BC-89E0CAB3B5A2}">
  <a:tblStyle styleId="{42D7DCFA-2583-4367-B7BC-89E0CAB3B5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a05fed115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a05fed115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05fed11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05fed11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a05fed115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05fed115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a05fed115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a05fed115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05fed115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a05fed115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a05fed115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a05fed115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05fed115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a05fed115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a05fed115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a05fed115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flippedtips.com/plegal/tips/identify.html" TargetMode="External"/><Relationship Id="rId13" Type="http://schemas.openxmlformats.org/officeDocument/2006/relationships/hyperlink" Target="https://youtu.be/lqDUhH45oSY" TargetMode="External"/><Relationship Id="rId3" Type="http://schemas.openxmlformats.org/officeDocument/2006/relationships/hyperlink" Target="https://youtu.be/MDbrc8zEvSI" TargetMode="External"/><Relationship Id="rId7" Type="http://schemas.openxmlformats.org/officeDocument/2006/relationships/hyperlink" Target="https://youtu.be/nON_l_wDye8" TargetMode="External"/><Relationship Id="rId12" Type="http://schemas.openxmlformats.org/officeDocument/2006/relationships/hyperlink" Target="http://flippedtips.com/plegal/tips/solution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flippedtips.com/plegal/tips/gather.html" TargetMode="External"/><Relationship Id="rId11" Type="http://schemas.openxmlformats.org/officeDocument/2006/relationships/hyperlink" Target="https://youtu.be/tFTNwWmZWSA" TargetMode="External"/><Relationship Id="rId5" Type="http://schemas.openxmlformats.org/officeDocument/2006/relationships/hyperlink" Target="https://youtu.be/ls4dV0Bw1yU" TargetMode="External"/><Relationship Id="rId15" Type="http://schemas.openxmlformats.org/officeDocument/2006/relationships/image" Target="../media/image1.png"/><Relationship Id="rId10" Type="http://schemas.openxmlformats.org/officeDocument/2006/relationships/hyperlink" Target="http://flippedtips.com/plegal/tips/existing.html" TargetMode="External"/><Relationship Id="rId4" Type="http://schemas.openxmlformats.org/officeDocument/2006/relationships/hyperlink" Target="http://flippedtips.com/plegal/tips/select.html" TargetMode="External"/><Relationship Id="rId9" Type="http://schemas.openxmlformats.org/officeDocument/2006/relationships/hyperlink" Target="https://youtu.be/TkW-wWJvJD4" TargetMode="External"/><Relationship Id="rId14" Type="http://schemas.openxmlformats.org/officeDocument/2006/relationships/hyperlink" Target="http://flippedtips.com/plegal/tips/bestso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360dallas.com/blog/education/The-Importance-of-Hygiene-in-Schools-Explained.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chools.nyc.gov/school-life/health-and-wellness/staying-health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6645" y="1545450"/>
            <a:ext cx="9006436"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solidFill>
                  <a:schemeClr val="lt1"/>
                </a:solidFill>
                <a:latin typeface="Comfortaa"/>
                <a:ea typeface="Comfortaa"/>
                <a:cs typeface="Comfortaa"/>
                <a:sym typeface="Comfortaa"/>
              </a:rPr>
              <a:t>Cover Your Sneeze, Please!</a:t>
            </a:r>
            <a:br>
              <a:rPr lang="en" sz="4800" dirty="0">
                <a:solidFill>
                  <a:schemeClr val="lt1"/>
                </a:solidFill>
                <a:latin typeface="Comfortaa"/>
                <a:ea typeface="Comfortaa"/>
                <a:cs typeface="Comfortaa"/>
                <a:sym typeface="Comfortaa"/>
              </a:rPr>
            </a:br>
            <a:r>
              <a:rPr lang="en" sz="3200" dirty="0">
                <a:solidFill>
                  <a:schemeClr val="lt1"/>
                </a:solidFill>
                <a:latin typeface="Comfortaa"/>
                <a:ea typeface="Comfortaa"/>
                <a:cs typeface="Comfortaa"/>
                <a:sym typeface="Comfortaa"/>
              </a:rPr>
              <a:t>Lack of Hygeinic Habits</a:t>
            </a:r>
            <a:endParaRPr sz="4800" dirty="0">
              <a:solidFill>
                <a:schemeClr val="lt1"/>
              </a:solidFill>
              <a:latin typeface="Comfortaa"/>
              <a:ea typeface="Comfortaa"/>
              <a:cs typeface="Comfortaa"/>
              <a:sym typeface="Comfortaa"/>
            </a:endParaRPr>
          </a:p>
        </p:txBody>
      </p:sp>
      <p:sp>
        <p:nvSpPr>
          <p:cNvPr id="55" name="Google Shape;55;p13"/>
          <p:cNvSpPr txBox="1">
            <a:spLocks noGrp="1"/>
          </p:cNvSpPr>
          <p:nvPr>
            <p:ph type="subTitle" idx="1"/>
          </p:nvPr>
        </p:nvSpPr>
        <p:spPr>
          <a:xfrm>
            <a:off x="311700" y="4098000"/>
            <a:ext cx="8520600" cy="792600"/>
          </a:xfrm>
          <a:prstGeom prst="rect">
            <a:avLst/>
          </a:prstGeom>
        </p:spPr>
        <p:txBody>
          <a:bodyPr spcFirstLastPara="1" wrap="square" lIns="91425" tIns="91425" rIns="91425" bIns="91425" anchor="t" anchorCtr="0">
            <a:normAutofit fontScale="70000"/>
          </a:bodyPr>
          <a:lstStyle/>
          <a:p>
            <a:pPr marL="0" lvl="0" indent="0" algn="ctr" rtl="0">
              <a:spcBef>
                <a:spcPts val="0"/>
              </a:spcBef>
              <a:spcAft>
                <a:spcPts val="0"/>
              </a:spcAft>
              <a:buNone/>
            </a:pPr>
            <a:r>
              <a:rPr lang="en">
                <a:latin typeface="Comfortaa"/>
                <a:ea typeface="Comfortaa"/>
                <a:cs typeface="Comfortaa"/>
                <a:sym typeface="Comfortaa"/>
              </a:rPr>
              <a:t>Class 1-101 PS 84</a:t>
            </a: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How can we practice healthy hygienic habits in our classroom?</a:t>
            </a:r>
            <a:endParaRPr>
              <a:latin typeface="Comfortaa"/>
              <a:ea typeface="Comfortaa"/>
              <a:cs typeface="Comfortaa"/>
              <a:sym typeface="Comfortaa"/>
            </a:endParaRPr>
          </a:p>
        </p:txBody>
      </p:sp>
      <p:pic>
        <p:nvPicPr>
          <p:cNvPr id="56" name="Google Shape;56;p13"/>
          <p:cNvPicPr preferRelativeResize="0"/>
          <p:nvPr/>
        </p:nvPicPr>
        <p:blipFill>
          <a:blip r:embed="rId3">
            <a:alphaModFix/>
          </a:blip>
          <a:stretch>
            <a:fillRect/>
          </a:stretch>
        </p:blipFill>
        <p:spPr>
          <a:xfrm>
            <a:off x="3780700" y="76926"/>
            <a:ext cx="1747474" cy="1747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766402" y="281575"/>
            <a:ext cx="6036900" cy="542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latin typeface="Comfortaa"/>
                <a:ea typeface="Comfortaa"/>
                <a:cs typeface="Comfortaa"/>
                <a:sym typeface="Comfortaa"/>
              </a:rPr>
              <a:t>PPA Steps:</a:t>
            </a:r>
            <a:endParaRPr>
              <a:solidFill>
                <a:schemeClr val="lt1"/>
              </a:solidFill>
              <a:latin typeface="Comfortaa"/>
              <a:ea typeface="Comfortaa"/>
              <a:cs typeface="Comfortaa"/>
              <a:sym typeface="Comfortaa"/>
            </a:endParaRPr>
          </a:p>
        </p:txBody>
      </p:sp>
      <p:sp>
        <p:nvSpPr>
          <p:cNvPr id="62" name="Google Shape;62;p14"/>
          <p:cNvSpPr txBox="1">
            <a:spLocks noGrp="1"/>
          </p:cNvSpPr>
          <p:nvPr>
            <p:ph type="subTitle" idx="1"/>
          </p:nvPr>
        </p:nvSpPr>
        <p:spPr>
          <a:xfrm>
            <a:off x="311700" y="1121025"/>
            <a:ext cx="8832300" cy="3769800"/>
          </a:xfrm>
          <a:prstGeom prst="rect">
            <a:avLst/>
          </a:prstGeom>
        </p:spPr>
        <p:txBody>
          <a:bodyPr spcFirstLastPara="1" wrap="square" lIns="91425" tIns="91425" rIns="91425" bIns="91425" anchor="t" anchorCtr="0">
            <a:normAutofit fontScale="85000" lnSpcReduction="20000"/>
          </a:bodyPr>
          <a:lstStyle/>
          <a:p>
            <a:pPr marL="914400" lvl="0" indent="12700" algn="l" rtl="0">
              <a:lnSpc>
                <a:spcPct val="150000"/>
              </a:lnSpc>
              <a:spcBef>
                <a:spcPts val="0"/>
              </a:spcBef>
              <a:spcAft>
                <a:spcPts val="0"/>
              </a:spcAft>
              <a:buClr>
                <a:schemeClr val="dk1"/>
              </a:buClr>
              <a:buSzPct val="46365"/>
              <a:buFont typeface="Arial"/>
              <a:buNone/>
            </a:pPr>
            <a:r>
              <a:rPr lang="en" sz="2372">
                <a:solidFill>
                  <a:schemeClr val="dk1"/>
                </a:solidFill>
                <a:latin typeface="Comfortaa"/>
                <a:ea typeface="Comfortaa"/>
                <a:cs typeface="Comfortaa"/>
                <a:sym typeface="Comfortaa"/>
              </a:rPr>
              <a:t>Step #</a:t>
            </a:r>
            <a:r>
              <a:rPr lang="en" sz="2372" u="sng">
                <a:solidFill>
                  <a:srgbClr val="0000FF"/>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1</a:t>
            </a:r>
            <a:r>
              <a:rPr lang="en" sz="2372">
                <a:solidFill>
                  <a:schemeClr val="dk1"/>
                </a:solidFill>
                <a:latin typeface="Comfortaa"/>
                <a:ea typeface="Comfortaa"/>
                <a:cs typeface="Comfortaa"/>
                <a:sym typeface="Comfortaa"/>
              </a:rPr>
              <a:t>: </a:t>
            </a:r>
            <a:r>
              <a:rPr lang="en" sz="2372" u="sng">
                <a:solidFill>
                  <a:srgbClr val="0000FF"/>
                </a:solid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Defining the Social Problem</a:t>
            </a:r>
            <a:endParaRPr sz="2372" u="sng">
              <a:solidFill>
                <a:srgbClr val="0000FF"/>
              </a:solidFill>
              <a:latin typeface="Comfortaa"/>
              <a:ea typeface="Comfortaa"/>
              <a:cs typeface="Comfortaa"/>
              <a:sym typeface="Comfortaa"/>
            </a:endParaRPr>
          </a:p>
          <a:p>
            <a:pPr marL="914400" lvl="0" indent="12700" algn="l" rtl="0">
              <a:lnSpc>
                <a:spcPct val="150000"/>
              </a:lnSpc>
              <a:spcBef>
                <a:spcPts val="1000"/>
              </a:spcBef>
              <a:spcAft>
                <a:spcPts val="0"/>
              </a:spcAft>
              <a:buClr>
                <a:schemeClr val="dk1"/>
              </a:buClr>
              <a:buSzPct val="46365"/>
              <a:buFont typeface="Arial"/>
              <a:buNone/>
            </a:pPr>
            <a:r>
              <a:rPr lang="en" sz="2372">
                <a:solidFill>
                  <a:schemeClr val="dk1"/>
                </a:solidFill>
                <a:latin typeface="Comfortaa"/>
                <a:ea typeface="Comfortaa"/>
                <a:cs typeface="Comfortaa"/>
                <a:sym typeface="Comfortaa"/>
              </a:rPr>
              <a:t>Step #</a:t>
            </a:r>
            <a:r>
              <a:rPr lang="en" sz="2372" u="sng">
                <a:solidFill>
                  <a:srgbClr val="0000FF"/>
                </a:solid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2</a:t>
            </a:r>
            <a:r>
              <a:rPr lang="en" sz="2372">
                <a:solidFill>
                  <a:schemeClr val="dk1"/>
                </a:solidFill>
                <a:latin typeface="Comfortaa"/>
                <a:ea typeface="Comfortaa"/>
                <a:cs typeface="Comfortaa"/>
                <a:sym typeface="Comfortaa"/>
              </a:rPr>
              <a:t>: </a:t>
            </a:r>
            <a:r>
              <a:rPr lang="en" sz="2372" u="sng">
                <a:solidFill>
                  <a:srgbClr val="0000FF"/>
                </a:solidFill>
                <a:latin typeface="Comfortaa"/>
                <a:ea typeface="Comfortaa"/>
                <a:cs typeface="Comfortaa"/>
                <a:sym typeface="Comfortaa"/>
                <a:hlinkClick r:id="rId6">
                  <a:extLst>
                    <a:ext uri="{A12FA001-AC4F-418D-AE19-62706E023703}">
                      <ahyp:hlinkClr xmlns:ahyp="http://schemas.microsoft.com/office/drawing/2018/hyperlinkcolor" val="tx"/>
                    </a:ext>
                  </a:extLst>
                </a:hlinkClick>
              </a:rPr>
              <a:t>Gathering Evidence of the Problem</a:t>
            </a:r>
            <a:endParaRPr sz="2372" u="sng">
              <a:solidFill>
                <a:srgbClr val="0000FF"/>
              </a:solidFill>
              <a:latin typeface="Comfortaa"/>
              <a:ea typeface="Comfortaa"/>
              <a:cs typeface="Comfortaa"/>
              <a:sym typeface="Comfortaa"/>
            </a:endParaRPr>
          </a:p>
          <a:p>
            <a:pPr marL="914400" lvl="0" indent="12700" algn="l" rtl="0">
              <a:lnSpc>
                <a:spcPct val="150000"/>
              </a:lnSpc>
              <a:spcBef>
                <a:spcPts val="1000"/>
              </a:spcBef>
              <a:spcAft>
                <a:spcPts val="0"/>
              </a:spcAft>
              <a:buClr>
                <a:schemeClr val="dk1"/>
              </a:buClr>
              <a:buSzPct val="46365"/>
              <a:buFont typeface="Arial"/>
              <a:buNone/>
            </a:pPr>
            <a:r>
              <a:rPr lang="en" sz="2372">
                <a:solidFill>
                  <a:schemeClr val="dk1"/>
                </a:solidFill>
                <a:latin typeface="Comfortaa"/>
                <a:ea typeface="Comfortaa"/>
                <a:cs typeface="Comfortaa"/>
                <a:sym typeface="Comfortaa"/>
              </a:rPr>
              <a:t>Step #</a:t>
            </a:r>
            <a:r>
              <a:rPr lang="en" sz="2372" u="sng">
                <a:solidFill>
                  <a:srgbClr val="0000FF"/>
                </a:solidFill>
                <a:latin typeface="Comfortaa"/>
                <a:ea typeface="Comfortaa"/>
                <a:cs typeface="Comfortaa"/>
                <a:sym typeface="Comfortaa"/>
                <a:hlinkClick r:id="rId7">
                  <a:extLst>
                    <a:ext uri="{A12FA001-AC4F-418D-AE19-62706E023703}">
                      <ahyp:hlinkClr xmlns:ahyp="http://schemas.microsoft.com/office/drawing/2018/hyperlinkcolor" val="tx"/>
                    </a:ext>
                  </a:extLst>
                </a:hlinkClick>
              </a:rPr>
              <a:t>3</a:t>
            </a:r>
            <a:r>
              <a:rPr lang="en" sz="2372">
                <a:solidFill>
                  <a:schemeClr val="dk1"/>
                </a:solidFill>
                <a:latin typeface="Comfortaa"/>
                <a:ea typeface="Comfortaa"/>
                <a:cs typeface="Comfortaa"/>
                <a:sym typeface="Comfortaa"/>
              </a:rPr>
              <a:t>: </a:t>
            </a:r>
            <a:r>
              <a:rPr lang="en" sz="2372" u="sng">
                <a:solidFill>
                  <a:srgbClr val="0000FF"/>
                </a:solidFill>
                <a:latin typeface="Comfortaa"/>
                <a:ea typeface="Comfortaa"/>
                <a:cs typeface="Comfortaa"/>
                <a:sym typeface="Comfortaa"/>
                <a:hlinkClick r:id="rId8">
                  <a:extLst>
                    <a:ext uri="{A12FA001-AC4F-418D-AE19-62706E023703}">
                      <ahyp:hlinkClr xmlns:ahyp="http://schemas.microsoft.com/office/drawing/2018/hyperlinkcolor" val="tx"/>
                    </a:ext>
                  </a:extLst>
                </a:hlinkClick>
              </a:rPr>
              <a:t>Identifying the Causes of the Problem</a:t>
            </a:r>
            <a:endParaRPr sz="2372" u="sng">
              <a:solidFill>
                <a:srgbClr val="0000FF"/>
              </a:solidFill>
              <a:latin typeface="Comfortaa"/>
              <a:ea typeface="Comfortaa"/>
              <a:cs typeface="Comfortaa"/>
              <a:sym typeface="Comfortaa"/>
            </a:endParaRPr>
          </a:p>
          <a:p>
            <a:pPr marL="914400" lvl="0" indent="12700" algn="l" rtl="0">
              <a:lnSpc>
                <a:spcPct val="150000"/>
              </a:lnSpc>
              <a:spcBef>
                <a:spcPts val="1000"/>
              </a:spcBef>
              <a:spcAft>
                <a:spcPts val="0"/>
              </a:spcAft>
              <a:buClr>
                <a:schemeClr val="dk1"/>
              </a:buClr>
              <a:buSzPct val="46365"/>
              <a:buFont typeface="Arial"/>
              <a:buNone/>
            </a:pPr>
            <a:r>
              <a:rPr lang="en" sz="2372">
                <a:solidFill>
                  <a:schemeClr val="dk1"/>
                </a:solidFill>
                <a:latin typeface="Comfortaa"/>
                <a:ea typeface="Comfortaa"/>
                <a:cs typeface="Comfortaa"/>
                <a:sym typeface="Comfortaa"/>
              </a:rPr>
              <a:t>Step #</a:t>
            </a:r>
            <a:r>
              <a:rPr lang="en" sz="2372" u="sng">
                <a:solidFill>
                  <a:srgbClr val="0000FF"/>
                </a:solidFill>
                <a:latin typeface="Comfortaa"/>
                <a:ea typeface="Comfortaa"/>
                <a:cs typeface="Comfortaa"/>
                <a:sym typeface="Comfortaa"/>
                <a:hlinkClick r:id="rId9">
                  <a:extLst>
                    <a:ext uri="{A12FA001-AC4F-418D-AE19-62706E023703}">
                      <ahyp:hlinkClr xmlns:ahyp="http://schemas.microsoft.com/office/drawing/2018/hyperlinkcolor" val="tx"/>
                    </a:ext>
                  </a:extLst>
                </a:hlinkClick>
              </a:rPr>
              <a:t>4</a:t>
            </a:r>
            <a:r>
              <a:rPr lang="en" sz="2372">
                <a:solidFill>
                  <a:schemeClr val="dk1"/>
                </a:solidFill>
                <a:latin typeface="Comfortaa"/>
                <a:ea typeface="Comfortaa"/>
                <a:cs typeface="Comfortaa"/>
                <a:sym typeface="Comfortaa"/>
              </a:rPr>
              <a:t>: </a:t>
            </a:r>
            <a:r>
              <a:rPr lang="en" sz="2372" u="sng">
                <a:solidFill>
                  <a:srgbClr val="0000FF"/>
                </a:solidFill>
                <a:latin typeface="Comfortaa"/>
                <a:ea typeface="Comfortaa"/>
                <a:cs typeface="Comfortaa"/>
                <a:sym typeface="Comfortaa"/>
                <a:hlinkClick r:id="rId10">
                  <a:extLst>
                    <a:ext uri="{A12FA001-AC4F-418D-AE19-62706E023703}">
                      <ahyp:hlinkClr xmlns:ahyp="http://schemas.microsoft.com/office/drawing/2018/hyperlinkcolor" val="tx"/>
                    </a:ext>
                  </a:extLst>
                </a:hlinkClick>
              </a:rPr>
              <a:t>Evaluating Existing Public Policies</a:t>
            </a:r>
            <a:endParaRPr sz="2372" u="sng">
              <a:solidFill>
                <a:srgbClr val="0000FF"/>
              </a:solidFill>
              <a:latin typeface="Comfortaa"/>
              <a:ea typeface="Comfortaa"/>
              <a:cs typeface="Comfortaa"/>
              <a:sym typeface="Comfortaa"/>
            </a:endParaRPr>
          </a:p>
          <a:p>
            <a:pPr marL="914400" lvl="0" indent="12700" algn="l" rtl="0">
              <a:lnSpc>
                <a:spcPct val="150000"/>
              </a:lnSpc>
              <a:spcBef>
                <a:spcPts val="1000"/>
              </a:spcBef>
              <a:spcAft>
                <a:spcPts val="0"/>
              </a:spcAft>
              <a:buClr>
                <a:schemeClr val="dk1"/>
              </a:buClr>
              <a:buSzPct val="46365"/>
              <a:buFont typeface="Arial"/>
              <a:buNone/>
            </a:pPr>
            <a:r>
              <a:rPr lang="en" sz="2372">
                <a:solidFill>
                  <a:schemeClr val="dk1"/>
                </a:solidFill>
                <a:latin typeface="Comfortaa"/>
                <a:ea typeface="Comfortaa"/>
                <a:cs typeface="Comfortaa"/>
                <a:sym typeface="Comfortaa"/>
              </a:rPr>
              <a:t>Step #</a:t>
            </a:r>
            <a:r>
              <a:rPr lang="en" sz="2372" u="sng">
                <a:solidFill>
                  <a:srgbClr val="0000FF"/>
                </a:solidFill>
                <a:latin typeface="Comfortaa"/>
                <a:ea typeface="Comfortaa"/>
                <a:cs typeface="Comfortaa"/>
                <a:sym typeface="Comfortaa"/>
                <a:hlinkClick r:id="rId11">
                  <a:extLst>
                    <a:ext uri="{A12FA001-AC4F-418D-AE19-62706E023703}">
                      <ahyp:hlinkClr xmlns:ahyp="http://schemas.microsoft.com/office/drawing/2018/hyperlinkcolor" val="tx"/>
                    </a:ext>
                  </a:extLst>
                </a:hlinkClick>
              </a:rPr>
              <a:t>5</a:t>
            </a:r>
            <a:r>
              <a:rPr lang="en" sz="2372">
                <a:solidFill>
                  <a:schemeClr val="dk1"/>
                </a:solidFill>
                <a:latin typeface="Comfortaa"/>
                <a:ea typeface="Comfortaa"/>
                <a:cs typeface="Comfortaa"/>
                <a:sym typeface="Comfortaa"/>
              </a:rPr>
              <a:t>: </a:t>
            </a:r>
            <a:r>
              <a:rPr lang="en" sz="2372" u="sng">
                <a:solidFill>
                  <a:srgbClr val="0000FF"/>
                </a:solidFill>
                <a:latin typeface="Comfortaa"/>
                <a:ea typeface="Comfortaa"/>
                <a:cs typeface="Comfortaa"/>
                <a:sym typeface="Comfortaa"/>
                <a:hlinkClick r:id="rId12">
                  <a:extLst>
                    <a:ext uri="{A12FA001-AC4F-418D-AE19-62706E023703}">
                      <ahyp:hlinkClr xmlns:ahyp="http://schemas.microsoft.com/office/drawing/2018/hyperlinkcolor" val="tx"/>
                    </a:ext>
                  </a:extLst>
                </a:hlinkClick>
              </a:rPr>
              <a:t>Developing Public Policy Solutions</a:t>
            </a:r>
            <a:endParaRPr sz="2372" u="sng">
              <a:solidFill>
                <a:srgbClr val="0000FF"/>
              </a:solidFill>
              <a:latin typeface="Comfortaa"/>
              <a:ea typeface="Comfortaa"/>
              <a:cs typeface="Comfortaa"/>
              <a:sym typeface="Comfortaa"/>
            </a:endParaRPr>
          </a:p>
          <a:p>
            <a:pPr marL="914400" lvl="0" indent="12700" algn="l" rtl="0">
              <a:lnSpc>
                <a:spcPct val="150000"/>
              </a:lnSpc>
              <a:spcBef>
                <a:spcPts val="1000"/>
              </a:spcBef>
              <a:spcAft>
                <a:spcPts val="0"/>
              </a:spcAft>
              <a:buClr>
                <a:schemeClr val="dk1"/>
              </a:buClr>
              <a:buSzPct val="46365"/>
              <a:buFont typeface="Arial"/>
              <a:buNone/>
            </a:pPr>
            <a:r>
              <a:rPr lang="en" sz="2372">
                <a:solidFill>
                  <a:schemeClr val="dk1"/>
                </a:solidFill>
                <a:latin typeface="Comfortaa"/>
                <a:ea typeface="Comfortaa"/>
                <a:cs typeface="Comfortaa"/>
                <a:sym typeface="Comfortaa"/>
              </a:rPr>
              <a:t>Step #</a:t>
            </a:r>
            <a:r>
              <a:rPr lang="en" sz="2372" u="sng">
                <a:solidFill>
                  <a:srgbClr val="0000FF"/>
                </a:solidFill>
                <a:latin typeface="Comfortaa"/>
                <a:ea typeface="Comfortaa"/>
                <a:cs typeface="Comfortaa"/>
                <a:sym typeface="Comfortaa"/>
                <a:hlinkClick r:id="rId13">
                  <a:extLst>
                    <a:ext uri="{A12FA001-AC4F-418D-AE19-62706E023703}">
                      <ahyp:hlinkClr xmlns:ahyp="http://schemas.microsoft.com/office/drawing/2018/hyperlinkcolor" val="tx"/>
                    </a:ext>
                  </a:extLst>
                </a:hlinkClick>
              </a:rPr>
              <a:t>6</a:t>
            </a:r>
            <a:r>
              <a:rPr lang="en" sz="2372">
                <a:solidFill>
                  <a:schemeClr val="dk1"/>
                </a:solidFill>
                <a:latin typeface="Comfortaa"/>
                <a:ea typeface="Comfortaa"/>
                <a:cs typeface="Comfortaa"/>
                <a:sym typeface="Comfortaa"/>
              </a:rPr>
              <a:t>: </a:t>
            </a:r>
            <a:r>
              <a:rPr lang="en" sz="2372" u="sng">
                <a:solidFill>
                  <a:srgbClr val="0000FF"/>
                </a:solidFill>
                <a:latin typeface="Comfortaa"/>
                <a:ea typeface="Comfortaa"/>
                <a:cs typeface="Comfortaa"/>
                <a:sym typeface="Comfortaa"/>
                <a:hlinkClick r:id="rId14">
                  <a:extLst>
                    <a:ext uri="{A12FA001-AC4F-418D-AE19-62706E023703}">
                      <ahyp:hlinkClr xmlns:ahyp="http://schemas.microsoft.com/office/drawing/2018/hyperlinkcolor" val="tx"/>
                    </a:ext>
                  </a:extLst>
                </a:hlinkClick>
              </a:rPr>
              <a:t>Selecting the Best Public Policy Solution</a:t>
            </a:r>
            <a:endParaRPr sz="2372" u="sng">
              <a:solidFill>
                <a:srgbClr val="0000FF"/>
              </a:solidFill>
              <a:latin typeface="Comfortaa"/>
              <a:ea typeface="Comfortaa"/>
              <a:cs typeface="Comfortaa"/>
              <a:sym typeface="Comfortaa"/>
            </a:endParaRPr>
          </a:p>
          <a:p>
            <a:pPr marL="0" lvl="0" indent="0" algn="ctr" rtl="0">
              <a:spcBef>
                <a:spcPts val="1000"/>
              </a:spcBef>
              <a:spcAft>
                <a:spcPts val="0"/>
              </a:spcAft>
              <a:buNone/>
            </a:pPr>
            <a:endParaRPr>
              <a:latin typeface="Comfortaa"/>
              <a:ea typeface="Comfortaa"/>
              <a:cs typeface="Comfortaa"/>
              <a:sym typeface="Comfortaa"/>
            </a:endParaRPr>
          </a:p>
        </p:txBody>
      </p:sp>
      <p:pic>
        <p:nvPicPr>
          <p:cNvPr id="63" name="Google Shape;63;p14"/>
          <p:cNvPicPr preferRelativeResize="0"/>
          <p:nvPr/>
        </p:nvPicPr>
        <p:blipFill>
          <a:blip r:embed="rId15">
            <a:alphaModFix/>
          </a:blip>
          <a:stretch>
            <a:fillRect/>
          </a:stretch>
        </p:blipFill>
        <p:spPr>
          <a:xfrm>
            <a:off x="311700" y="109900"/>
            <a:ext cx="1142999" cy="1142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553483" y="-8572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lt1"/>
                </a:solidFill>
                <a:latin typeface="Comfortaa"/>
                <a:ea typeface="Comfortaa"/>
                <a:cs typeface="Comfortaa"/>
                <a:sym typeface="Comfortaa"/>
              </a:rPr>
              <a:t>Step 1: What’s the Problem?</a:t>
            </a:r>
            <a:endParaRPr sz="3600">
              <a:solidFill>
                <a:schemeClr val="lt1"/>
              </a:solidFill>
              <a:latin typeface="Comfortaa"/>
              <a:ea typeface="Comfortaa"/>
              <a:cs typeface="Comfortaa"/>
              <a:sym typeface="Comfortaa"/>
            </a:endParaRPr>
          </a:p>
        </p:txBody>
      </p:sp>
      <p:sp>
        <p:nvSpPr>
          <p:cNvPr id="69" name="Google Shape;69;p15"/>
          <p:cNvSpPr txBox="1">
            <a:spLocks noGrp="1"/>
          </p:cNvSpPr>
          <p:nvPr>
            <p:ph type="subTitle" idx="1"/>
          </p:nvPr>
        </p:nvSpPr>
        <p:spPr>
          <a:xfrm>
            <a:off x="152396" y="2571750"/>
            <a:ext cx="3732900" cy="1968413"/>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chemeClr val="lt1"/>
                </a:solidFill>
                <a:latin typeface="Comfortaa"/>
                <a:ea typeface="Comfortaa"/>
                <a:cs typeface="Comfortaa"/>
                <a:sym typeface="Comfortaa"/>
              </a:rPr>
              <a:t>The problem is there is a lack of hygienic practices in our classroom. </a:t>
            </a:r>
            <a:endParaRPr dirty="0">
              <a:solidFill>
                <a:schemeClr val="lt1"/>
              </a:solidFill>
              <a:latin typeface="Comfortaa"/>
              <a:ea typeface="Comfortaa"/>
              <a:cs typeface="Comfortaa"/>
              <a:sym typeface="Comfortaa"/>
            </a:endParaRPr>
          </a:p>
        </p:txBody>
      </p:sp>
      <p:pic>
        <p:nvPicPr>
          <p:cNvPr id="70" name="Google Shape;70;p15"/>
          <p:cNvPicPr preferRelativeResize="0"/>
          <p:nvPr/>
        </p:nvPicPr>
        <p:blipFill>
          <a:blip r:embed="rId3">
            <a:alphaModFix/>
          </a:blip>
          <a:stretch>
            <a:fillRect/>
          </a:stretch>
        </p:blipFill>
        <p:spPr>
          <a:xfrm flipH="1">
            <a:off x="76924" y="87925"/>
            <a:ext cx="1329851" cy="1329851"/>
          </a:xfrm>
          <a:prstGeom prst="rect">
            <a:avLst/>
          </a:prstGeom>
          <a:noFill/>
          <a:ln>
            <a:noFill/>
          </a:ln>
        </p:spPr>
      </p:pic>
      <p:pic>
        <p:nvPicPr>
          <p:cNvPr id="71" name="Google Shape;71;p15"/>
          <p:cNvPicPr preferRelativeResize="0"/>
          <p:nvPr/>
        </p:nvPicPr>
        <p:blipFill>
          <a:blip r:embed="rId4">
            <a:alphaModFix/>
          </a:blip>
          <a:stretch>
            <a:fillRect/>
          </a:stretch>
        </p:blipFill>
        <p:spPr>
          <a:xfrm>
            <a:off x="1475625" y="1241900"/>
            <a:ext cx="1232000" cy="1232000"/>
          </a:xfrm>
          <a:prstGeom prst="rect">
            <a:avLst/>
          </a:prstGeom>
          <a:noFill/>
          <a:ln>
            <a:noFill/>
          </a:ln>
        </p:spPr>
      </p:pic>
      <p:pic>
        <p:nvPicPr>
          <p:cNvPr id="72" name="Google Shape;72;p15"/>
          <p:cNvPicPr preferRelativeResize="0"/>
          <p:nvPr/>
        </p:nvPicPr>
        <p:blipFill>
          <a:blip r:embed="rId5">
            <a:alphaModFix/>
          </a:blip>
          <a:stretch>
            <a:fillRect/>
          </a:stretch>
        </p:blipFill>
        <p:spPr>
          <a:xfrm>
            <a:off x="4153050" y="1609475"/>
            <a:ext cx="4838554" cy="29319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553475" y="-857225"/>
            <a:ext cx="8520600" cy="156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lt1"/>
                </a:solidFill>
                <a:latin typeface="Comfortaa"/>
                <a:ea typeface="Comfortaa"/>
                <a:cs typeface="Comfortaa"/>
                <a:sym typeface="Comfortaa"/>
              </a:rPr>
              <a:t>Step 2: Gather the Evidence</a:t>
            </a:r>
            <a:endParaRPr sz="3600">
              <a:solidFill>
                <a:schemeClr val="lt1"/>
              </a:solidFill>
              <a:latin typeface="Comfortaa"/>
              <a:ea typeface="Comfortaa"/>
              <a:cs typeface="Comfortaa"/>
              <a:sym typeface="Comfortaa"/>
            </a:endParaRPr>
          </a:p>
        </p:txBody>
      </p:sp>
      <p:sp>
        <p:nvSpPr>
          <p:cNvPr id="78" name="Google Shape;78;p16"/>
          <p:cNvSpPr txBox="1">
            <a:spLocks noGrp="1"/>
          </p:cNvSpPr>
          <p:nvPr>
            <p:ph type="subTitle" idx="1"/>
          </p:nvPr>
        </p:nvSpPr>
        <p:spPr>
          <a:xfrm>
            <a:off x="311700" y="4519500"/>
            <a:ext cx="8520600" cy="624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SzPct val="46461"/>
              <a:buNone/>
            </a:pPr>
            <a:endParaRPr sz="2190">
              <a:latin typeface="Comfortaa"/>
              <a:ea typeface="Comfortaa"/>
              <a:cs typeface="Comfortaa"/>
              <a:sym typeface="Comfortaa"/>
            </a:endParaRPr>
          </a:p>
          <a:p>
            <a:pPr marL="0" lvl="0" indent="0" algn="ctr" rtl="0">
              <a:spcBef>
                <a:spcPts val="0"/>
              </a:spcBef>
              <a:spcAft>
                <a:spcPts val="0"/>
              </a:spcAft>
              <a:buSzPct val="46461"/>
              <a:buNone/>
            </a:pPr>
            <a:r>
              <a:rPr lang="en" sz="2190" u="sng">
                <a:solidFill>
                  <a:schemeClr val="hlink"/>
                </a:solidFill>
                <a:latin typeface="Comfortaa"/>
                <a:ea typeface="Comfortaa"/>
                <a:cs typeface="Comfortaa"/>
                <a:sym typeface="Comfortaa"/>
                <a:hlinkClick r:id="rId3"/>
              </a:rPr>
              <a:t>Article</a:t>
            </a:r>
            <a:r>
              <a:rPr lang="en" sz="2190">
                <a:latin typeface="Comfortaa"/>
                <a:ea typeface="Comfortaa"/>
                <a:cs typeface="Comfortaa"/>
                <a:sym typeface="Comfortaa"/>
              </a:rPr>
              <a:t> on The Importance of Hygiene in Schools</a:t>
            </a:r>
            <a:endParaRPr sz="2190">
              <a:latin typeface="Comfortaa"/>
              <a:ea typeface="Comfortaa"/>
              <a:cs typeface="Comfortaa"/>
              <a:sym typeface="Comfortaa"/>
            </a:endParaRPr>
          </a:p>
        </p:txBody>
      </p:sp>
      <p:pic>
        <p:nvPicPr>
          <p:cNvPr id="79" name="Google Shape;79;p16"/>
          <p:cNvPicPr preferRelativeResize="0"/>
          <p:nvPr/>
        </p:nvPicPr>
        <p:blipFill>
          <a:blip r:embed="rId4">
            <a:alphaModFix/>
          </a:blip>
          <a:stretch>
            <a:fillRect/>
          </a:stretch>
        </p:blipFill>
        <p:spPr>
          <a:xfrm flipH="1">
            <a:off x="76924" y="87925"/>
            <a:ext cx="1329851" cy="1329851"/>
          </a:xfrm>
          <a:prstGeom prst="rect">
            <a:avLst/>
          </a:prstGeom>
          <a:noFill/>
          <a:ln>
            <a:noFill/>
          </a:ln>
        </p:spPr>
      </p:pic>
      <p:pic>
        <p:nvPicPr>
          <p:cNvPr id="80" name="Google Shape;80;p16"/>
          <p:cNvPicPr preferRelativeResize="0"/>
          <p:nvPr/>
        </p:nvPicPr>
        <p:blipFill>
          <a:blip r:embed="rId5">
            <a:alphaModFix/>
          </a:blip>
          <a:stretch>
            <a:fillRect/>
          </a:stretch>
        </p:blipFill>
        <p:spPr>
          <a:xfrm>
            <a:off x="2372725" y="869650"/>
            <a:ext cx="4311949" cy="3815025"/>
          </a:xfrm>
          <a:prstGeom prst="rect">
            <a:avLst/>
          </a:prstGeom>
          <a:noFill/>
          <a:ln>
            <a:noFill/>
          </a:ln>
        </p:spPr>
      </p:pic>
      <p:sp>
        <p:nvSpPr>
          <p:cNvPr id="81" name="Google Shape;81;p16"/>
          <p:cNvSpPr txBox="1"/>
          <p:nvPr/>
        </p:nvSpPr>
        <p:spPr>
          <a:xfrm>
            <a:off x="1504050" y="752025"/>
            <a:ext cx="6759000" cy="39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Children are getting sick and illness is spreading throughout our class!</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flipH="1">
            <a:off x="76924" y="87925"/>
            <a:ext cx="1329851" cy="1329851"/>
          </a:xfrm>
          <a:prstGeom prst="rect">
            <a:avLst/>
          </a:prstGeom>
          <a:noFill/>
          <a:ln>
            <a:noFill/>
          </a:ln>
        </p:spPr>
      </p:pic>
      <p:sp>
        <p:nvSpPr>
          <p:cNvPr id="87" name="Google Shape;87;p17"/>
          <p:cNvSpPr txBox="1"/>
          <p:nvPr/>
        </p:nvSpPr>
        <p:spPr>
          <a:xfrm>
            <a:off x="1504050" y="241400"/>
            <a:ext cx="6759000" cy="39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rPr>
              <a:t>Turn and talk to your partner about whether you have been sick this year. </a:t>
            </a:r>
            <a:endParaRPr sz="1800">
              <a:solidFill>
                <a:schemeClr val="lt1"/>
              </a:solidFill>
            </a:endParaRPr>
          </a:p>
        </p:txBody>
      </p:sp>
      <p:pic>
        <p:nvPicPr>
          <p:cNvPr id="88" name="Google Shape;88;p17" title="Points scored"/>
          <p:cNvPicPr preferRelativeResize="0"/>
          <p:nvPr/>
        </p:nvPicPr>
        <p:blipFill>
          <a:blip r:embed="rId4">
            <a:alphaModFix/>
          </a:blip>
          <a:stretch>
            <a:fillRect/>
          </a:stretch>
        </p:blipFill>
        <p:spPr>
          <a:xfrm>
            <a:off x="1481425" y="936200"/>
            <a:ext cx="6804258" cy="420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1351801" y="-395725"/>
            <a:ext cx="7480500" cy="181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lt1"/>
                </a:solidFill>
                <a:latin typeface="Comfortaa"/>
                <a:ea typeface="Comfortaa"/>
                <a:cs typeface="Comfortaa"/>
                <a:sym typeface="Comfortaa"/>
              </a:rPr>
              <a:t>Step 3: Identifying The Causes of the Problem</a:t>
            </a:r>
            <a:endParaRPr sz="3600">
              <a:solidFill>
                <a:schemeClr val="lt1"/>
              </a:solidFill>
              <a:latin typeface="Comfortaa"/>
              <a:ea typeface="Comfortaa"/>
              <a:cs typeface="Comfortaa"/>
              <a:sym typeface="Comfortaa"/>
            </a:endParaRPr>
          </a:p>
        </p:txBody>
      </p:sp>
      <p:sp>
        <p:nvSpPr>
          <p:cNvPr id="94" name="Google Shape;94;p18"/>
          <p:cNvSpPr txBox="1">
            <a:spLocks noGrp="1"/>
          </p:cNvSpPr>
          <p:nvPr>
            <p:ph type="subTitle" idx="1"/>
          </p:nvPr>
        </p:nvSpPr>
        <p:spPr>
          <a:xfrm>
            <a:off x="76925" y="1693375"/>
            <a:ext cx="3924600" cy="312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lt1"/>
                </a:solidFill>
                <a:latin typeface="Comfortaa"/>
                <a:ea typeface="Comfortaa"/>
                <a:cs typeface="Comfortaa"/>
                <a:sym typeface="Comfortaa"/>
              </a:rPr>
              <a:t>*Children do not know how to properly wash hands.</a:t>
            </a:r>
            <a:endParaRPr sz="1600" b="1" dirty="0">
              <a:solidFill>
                <a:schemeClr val="lt1"/>
              </a:solidFill>
              <a:latin typeface="Comfortaa"/>
              <a:ea typeface="Comfortaa"/>
              <a:cs typeface="Comfortaa"/>
              <a:sym typeface="Comfortaa"/>
            </a:endParaRPr>
          </a:p>
          <a:p>
            <a:pPr marL="0" lvl="0" indent="0" algn="l" rtl="0">
              <a:spcBef>
                <a:spcPts val="0"/>
              </a:spcBef>
              <a:spcAft>
                <a:spcPts val="0"/>
              </a:spcAft>
              <a:buNone/>
            </a:pPr>
            <a:endParaRPr sz="1600" b="1" dirty="0">
              <a:solidFill>
                <a:schemeClr val="lt1"/>
              </a:solidFill>
              <a:latin typeface="Comfortaa"/>
              <a:ea typeface="Comfortaa"/>
              <a:cs typeface="Comfortaa"/>
              <a:sym typeface="Comfortaa"/>
            </a:endParaRPr>
          </a:p>
          <a:p>
            <a:pPr marL="0" lvl="0" indent="0" algn="l" rtl="0">
              <a:spcBef>
                <a:spcPts val="0"/>
              </a:spcBef>
              <a:spcAft>
                <a:spcPts val="0"/>
              </a:spcAft>
              <a:buNone/>
            </a:pPr>
            <a:r>
              <a:rPr lang="en" sz="1600" b="1" dirty="0">
                <a:solidFill>
                  <a:schemeClr val="lt1"/>
                </a:solidFill>
                <a:latin typeface="Comfortaa"/>
                <a:ea typeface="Comfortaa"/>
                <a:cs typeface="Comfortaa"/>
                <a:sym typeface="Comfortaa"/>
              </a:rPr>
              <a:t>*Children do not cover sneeze/cough properly.</a:t>
            </a:r>
            <a:endParaRPr sz="1600" b="1" dirty="0">
              <a:solidFill>
                <a:schemeClr val="lt1"/>
              </a:solidFill>
              <a:latin typeface="Comfortaa"/>
              <a:ea typeface="Comfortaa"/>
              <a:cs typeface="Comfortaa"/>
              <a:sym typeface="Comfortaa"/>
            </a:endParaRPr>
          </a:p>
          <a:p>
            <a:pPr marL="0" lvl="0" indent="0" algn="l" rtl="0">
              <a:spcBef>
                <a:spcPts val="0"/>
              </a:spcBef>
              <a:spcAft>
                <a:spcPts val="0"/>
              </a:spcAft>
              <a:buNone/>
            </a:pPr>
            <a:endParaRPr sz="1600" b="1" dirty="0">
              <a:solidFill>
                <a:schemeClr val="lt1"/>
              </a:solidFill>
              <a:latin typeface="Comfortaa"/>
              <a:ea typeface="Comfortaa"/>
              <a:cs typeface="Comfortaa"/>
              <a:sym typeface="Comfortaa"/>
            </a:endParaRPr>
          </a:p>
          <a:p>
            <a:pPr marL="0" lvl="0" indent="0" algn="l" rtl="0">
              <a:spcBef>
                <a:spcPts val="0"/>
              </a:spcBef>
              <a:spcAft>
                <a:spcPts val="0"/>
              </a:spcAft>
              <a:buNone/>
            </a:pPr>
            <a:r>
              <a:rPr lang="en" sz="1600" b="1" dirty="0">
                <a:solidFill>
                  <a:schemeClr val="lt1"/>
                </a:solidFill>
                <a:latin typeface="Comfortaa"/>
                <a:ea typeface="Comfortaa"/>
                <a:cs typeface="Comfortaa"/>
                <a:sym typeface="Comfortaa"/>
              </a:rPr>
              <a:t>*Children do not give each other enough personal space. </a:t>
            </a:r>
            <a:endParaRPr sz="1600" b="1" dirty="0">
              <a:solidFill>
                <a:schemeClr val="lt1"/>
              </a:solidFill>
              <a:latin typeface="Comfortaa"/>
              <a:ea typeface="Comfortaa"/>
              <a:cs typeface="Comfortaa"/>
              <a:sym typeface="Comfortaa"/>
            </a:endParaRPr>
          </a:p>
          <a:p>
            <a:pPr marL="0" lvl="0" indent="0" algn="l" rtl="0">
              <a:spcBef>
                <a:spcPts val="0"/>
              </a:spcBef>
              <a:spcAft>
                <a:spcPts val="0"/>
              </a:spcAft>
              <a:buNone/>
            </a:pPr>
            <a:endParaRPr sz="1600" b="1" dirty="0">
              <a:solidFill>
                <a:schemeClr val="lt1"/>
              </a:solidFill>
              <a:latin typeface="Comfortaa"/>
              <a:ea typeface="Comfortaa"/>
              <a:cs typeface="Comfortaa"/>
              <a:sym typeface="Comfortaa"/>
            </a:endParaRPr>
          </a:p>
          <a:p>
            <a:pPr marL="0" lvl="0" indent="0" algn="l" rtl="0">
              <a:spcBef>
                <a:spcPts val="0"/>
              </a:spcBef>
              <a:spcAft>
                <a:spcPts val="0"/>
              </a:spcAft>
              <a:buNone/>
            </a:pPr>
            <a:r>
              <a:rPr lang="en" sz="1600" b="1" dirty="0">
                <a:solidFill>
                  <a:schemeClr val="lt1"/>
                </a:solidFill>
                <a:latin typeface="Comfortaa"/>
                <a:ea typeface="Comfortaa"/>
                <a:cs typeface="Comfortaa"/>
                <a:sym typeface="Comfortaa"/>
              </a:rPr>
              <a:t>*Children do not stay home when sick.</a:t>
            </a:r>
            <a:endParaRPr sz="1600" b="1" dirty="0">
              <a:solidFill>
                <a:schemeClr val="lt1"/>
              </a:solidFill>
              <a:latin typeface="Comfortaa"/>
              <a:ea typeface="Comfortaa"/>
              <a:cs typeface="Comfortaa"/>
              <a:sym typeface="Comfortaa"/>
            </a:endParaRPr>
          </a:p>
        </p:txBody>
      </p:sp>
      <p:pic>
        <p:nvPicPr>
          <p:cNvPr id="95" name="Google Shape;95;p18"/>
          <p:cNvPicPr preferRelativeResize="0"/>
          <p:nvPr/>
        </p:nvPicPr>
        <p:blipFill>
          <a:blip r:embed="rId3">
            <a:alphaModFix/>
          </a:blip>
          <a:stretch>
            <a:fillRect/>
          </a:stretch>
        </p:blipFill>
        <p:spPr>
          <a:xfrm flipH="1">
            <a:off x="76924" y="87925"/>
            <a:ext cx="1329851" cy="1329851"/>
          </a:xfrm>
          <a:prstGeom prst="rect">
            <a:avLst/>
          </a:prstGeom>
          <a:noFill/>
          <a:ln>
            <a:noFill/>
          </a:ln>
        </p:spPr>
      </p:pic>
      <p:pic>
        <p:nvPicPr>
          <p:cNvPr id="96" name="Google Shape;96;p18"/>
          <p:cNvPicPr preferRelativeResize="0"/>
          <p:nvPr/>
        </p:nvPicPr>
        <p:blipFill>
          <a:blip r:embed="rId4">
            <a:alphaModFix/>
          </a:blip>
          <a:stretch>
            <a:fillRect/>
          </a:stretch>
        </p:blipFill>
        <p:spPr>
          <a:xfrm>
            <a:off x="4107500" y="1417775"/>
            <a:ext cx="2434660" cy="3297725"/>
          </a:xfrm>
          <a:prstGeom prst="rect">
            <a:avLst/>
          </a:prstGeom>
          <a:noFill/>
          <a:ln>
            <a:noFill/>
          </a:ln>
        </p:spPr>
      </p:pic>
      <p:pic>
        <p:nvPicPr>
          <p:cNvPr id="97" name="Google Shape;97;p18"/>
          <p:cNvPicPr preferRelativeResize="0"/>
          <p:nvPr/>
        </p:nvPicPr>
        <p:blipFill>
          <a:blip r:embed="rId5">
            <a:alphaModFix/>
          </a:blip>
          <a:stretch>
            <a:fillRect/>
          </a:stretch>
        </p:blipFill>
        <p:spPr>
          <a:xfrm>
            <a:off x="6926676" y="850399"/>
            <a:ext cx="2004825" cy="2004825"/>
          </a:xfrm>
          <a:prstGeom prst="rect">
            <a:avLst/>
          </a:prstGeom>
          <a:noFill/>
          <a:ln>
            <a:noFill/>
          </a:ln>
        </p:spPr>
      </p:pic>
      <p:pic>
        <p:nvPicPr>
          <p:cNvPr id="98" name="Google Shape;98;p18"/>
          <p:cNvPicPr preferRelativeResize="0"/>
          <p:nvPr/>
        </p:nvPicPr>
        <p:blipFill>
          <a:blip r:embed="rId6">
            <a:alphaModFix/>
          </a:blip>
          <a:stretch>
            <a:fillRect/>
          </a:stretch>
        </p:blipFill>
        <p:spPr>
          <a:xfrm>
            <a:off x="6937360" y="3007624"/>
            <a:ext cx="1983476" cy="1983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ctrTitle"/>
          </p:nvPr>
        </p:nvSpPr>
        <p:spPr>
          <a:xfrm>
            <a:off x="1351800" y="-162625"/>
            <a:ext cx="7691100" cy="154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lt1"/>
                </a:solidFill>
                <a:latin typeface="Comfortaa"/>
                <a:ea typeface="Comfortaa"/>
                <a:cs typeface="Comfortaa"/>
                <a:sym typeface="Comfortaa"/>
              </a:rPr>
              <a:t>Step 4:</a:t>
            </a:r>
            <a:r>
              <a:rPr lang="en" sz="3600">
                <a:latin typeface="Comfortaa"/>
                <a:ea typeface="Comfortaa"/>
                <a:cs typeface="Comfortaa"/>
                <a:sym typeface="Comfortaa"/>
              </a:rPr>
              <a:t> </a:t>
            </a:r>
            <a:r>
              <a:rPr lang="en" sz="3600">
                <a:solidFill>
                  <a:schemeClr val="lt1"/>
                </a:solidFill>
                <a:latin typeface="Comfortaa"/>
                <a:ea typeface="Comfortaa"/>
                <a:cs typeface="Comfortaa"/>
                <a:sym typeface="Comfortaa"/>
              </a:rPr>
              <a:t>Evaluating</a:t>
            </a:r>
            <a:r>
              <a:rPr lang="en" sz="3600">
                <a:latin typeface="Comfortaa"/>
                <a:ea typeface="Comfortaa"/>
                <a:cs typeface="Comfortaa"/>
                <a:sym typeface="Comfortaa"/>
              </a:rPr>
              <a:t> </a:t>
            </a:r>
            <a:r>
              <a:rPr lang="en" sz="3600">
                <a:solidFill>
                  <a:schemeClr val="lt1"/>
                </a:solidFill>
                <a:latin typeface="Comfortaa"/>
                <a:ea typeface="Comfortaa"/>
                <a:cs typeface="Comfortaa"/>
                <a:sym typeface="Comfortaa"/>
              </a:rPr>
              <a:t>Existing Public Policies</a:t>
            </a:r>
            <a:endParaRPr sz="3600">
              <a:solidFill>
                <a:schemeClr val="lt1"/>
              </a:solidFill>
              <a:latin typeface="Comfortaa"/>
              <a:ea typeface="Comfortaa"/>
              <a:cs typeface="Comfortaa"/>
              <a:sym typeface="Comfortaa"/>
            </a:endParaRPr>
          </a:p>
        </p:txBody>
      </p:sp>
      <p:sp>
        <p:nvSpPr>
          <p:cNvPr id="104" name="Google Shape;104;p19"/>
          <p:cNvSpPr txBox="1">
            <a:spLocks noGrp="1"/>
          </p:cNvSpPr>
          <p:nvPr>
            <p:ph type="subTitle" idx="1"/>
          </p:nvPr>
        </p:nvSpPr>
        <p:spPr>
          <a:xfrm>
            <a:off x="529125" y="1417775"/>
            <a:ext cx="8340300" cy="1813500"/>
          </a:xfrm>
          <a:prstGeom prst="rect">
            <a:avLst/>
          </a:prstGeom>
          <a:solidFill>
            <a:schemeClr val="accent4"/>
          </a:solidFill>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33333"/>
              </a:buClr>
              <a:buSzPts val="1800"/>
              <a:buFont typeface="Comfortaa"/>
              <a:buChar char="●"/>
            </a:pPr>
            <a:r>
              <a:rPr lang="en" sz="1800">
                <a:solidFill>
                  <a:srgbClr val="333333"/>
                </a:solidFill>
                <a:highlight>
                  <a:srgbClr val="FFFFFF"/>
                </a:highlight>
                <a:latin typeface="Comfortaa"/>
                <a:ea typeface="Comfortaa"/>
                <a:cs typeface="Comfortaa"/>
                <a:sym typeface="Comfortaa"/>
              </a:rPr>
              <a:t>NYC Schools encourage: Stay Home When Sick, Cover Your Cough, Wash Hands Often, See Healthcare Provider Regularly, Utilize Health Insurance.</a:t>
            </a:r>
            <a:endParaRPr sz="1800">
              <a:solidFill>
                <a:srgbClr val="333333"/>
              </a:solidFill>
              <a:highlight>
                <a:srgbClr val="FFFFFF"/>
              </a:highlight>
              <a:latin typeface="Comfortaa"/>
              <a:ea typeface="Comfortaa"/>
              <a:cs typeface="Comfortaa"/>
              <a:sym typeface="Comfortaa"/>
            </a:endParaRPr>
          </a:p>
          <a:p>
            <a:pPr marL="457200" lvl="0" indent="-342900" algn="l" rtl="0">
              <a:lnSpc>
                <a:spcPct val="115000"/>
              </a:lnSpc>
              <a:spcBef>
                <a:spcPts val="0"/>
              </a:spcBef>
              <a:spcAft>
                <a:spcPts val="0"/>
              </a:spcAft>
              <a:buClr>
                <a:srgbClr val="333333"/>
              </a:buClr>
              <a:buSzPts val="1800"/>
              <a:buFont typeface="Comfortaa"/>
              <a:buChar char="●"/>
            </a:pPr>
            <a:r>
              <a:rPr lang="en" sz="1800">
                <a:solidFill>
                  <a:srgbClr val="333333"/>
                </a:solidFill>
                <a:highlight>
                  <a:srgbClr val="FFFFFF"/>
                </a:highlight>
                <a:latin typeface="Comfortaa"/>
                <a:ea typeface="Comfortaa"/>
                <a:cs typeface="Comfortaa"/>
                <a:sym typeface="Comfortaa"/>
              </a:rPr>
              <a:t>Anyone with a fever should stay home until 24 hours after being fever free or until their doctor says it is okay to go back to school or daycare. They should stay home for at least 5 days if they are diagnosed with COVID-19.</a:t>
            </a:r>
            <a:endParaRPr sz="1800">
              <a:solidFill>
                <a:srgbClr val="333333"/>
              </a:solidFill>
              <a:highlight>
                <a:srgbClr val="FFFFFF"/>
              </a:highlight>
              <a:latin typeface="Comfortaa"/>
              <a:ea typeface="Comfortaa"/>
              <a:cs typeface="Comfortaa"/>
              <a:sym typeface="Comfortaa"/>
            </a:endParaRPr>
          </a:p>
          <a:p>
            <a:pPr marL="457200" lvl="0" indent="-342900" algn="l" rtl="0">
              <a:lnSpc>
                <a:spcPct val="115000"/>
              </a:lnSpc>
              <a:spcBef>
                <a:spcPts val="0"/>
              </a:spcBef>
              <a:spcAft>
                <a:spcPts val="0"/>
              </a:spcAft>
              <a:buClr>
                <a:srgbClr val="333333"/>
              </a:buClr>
              <a:buSzPts val="1800"/>
              <a:buFont typeface="Comfortaa"/>
              <a:buChar char="●"/>
            </a:pPr>
            <a:r>
              <a:rPr lang="en" sz="1800">
                <a:solidFill>
                  <a:srgbClr val="333333"/>
                </a:solidFill>
                <a:highlight>
                  <a:srgbClr val="FFFFFF"/>
                </a:highlight>
                <a:latin typeface="Comfortaa"/>
                <a:ea typeface="Comfortaa"/>
                <a:cs typeface="Comfortaa"/>
                <a:sym typeface="Comfortaa"/>
              </a:rPr>
              <a:t>Please call your school or school nurse to let them know if your child has a confirmed diagnosis of an illness that can spread to others.</a:t>
            </a:r>
            <a:endParaRPr sz="1800">
              <a:solidFill>
                <a:srgbClr val="333333"/>
              </a:solidFill>
              <a:highlight>
                <a:srgbClr val="FFFFFF"/>
              </a:highlight>
              <a:latin typeface="Comfortaa"/>
              <a:ea typeface="Comfortaa"/>
              <a:cs typeface="Comfortaa"/>
              <a:sym typeface="Comfortaa"/>
            </a:endParaRPr>
          </a:p>
          <a:p>
            <a:pPr marL="0" lvl="0" indent="0" algn="ctr" rtl="0">
              <a:spcBef>
                <a:spcPts val="2700"/>
              </a:spcBef>
              <a:spcAft>
                <a:spcPts val="0"/>
              </a:spcAft>
              <a:buSzPts val="358"/>
              <a:buNone/>
            </a:pPr>
            <a:endParaRPr sz="910">
              <a:latin typeface="Comfortaa"/>
              <a:ea typeface="Comfortaa"/>
              <a:cs typeface="Comfortaa"/>
              <a:sym typeface="Comfortaa"/>
            </a:endParaRPr>
          </a:p>
        </p:txBody>
      </p:sp>
      <p:pic>
        <p:nvPicPr>
          <p:cNvPr id="105" name="Google Shape;105;p19"/>
          <p:cNvPicPr preferRelativeResize="0"/>
          <p:nvPr/>
        </p:nvPicPr>
        <p:blipFill>
          <a:blip r:embed="rId3">
            <a:alphaModFix/>
          </a:blip>
          <a:stretch>
            <a:fillRect/>
          </a:stretch>
        </p:blipFill>
        <p:spPr>
          <a:xfrm flipH="1">
            <a:off x="76924" y="87925"/>
            <a:ext cx="1329851" cy="1329851"/>
          </a:xfrm>
          <a:prstGeom prst="rect">
            <a:avLst/>
          </a:prstGeom>
          <a:noFill/>
          <a:ln>
            <a:noFill/>
          </a:ln>
        </p:spPr>
      </p:pic>
      <p:sp>
        <p:nvSpPr>
          <p:cNvPr id="106" name="Google Shape;106;p19"/>
          <p:cNvSpPr txBox="1"/>
          <p:nvPr/>
        </p:nvSpPr>
        <p:spPr>
          <a:xfrm>
            <a:off x="2376775" y="4428600"/>
            <a:ext cx="6817800" cy="1671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4"/>
              </a:rPr>
              <a:t>Click Here for a link to the DOE website regarding Staying healthy</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ctrTitle"/>
          </p:nvPr>
        </p:nvSpPr>
        <p:spPr>
          <a:xfrm>
            <a:off x="1351801" y="-329750"/>
            <a:ext cx="7480500" cy="181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lt1"/>
                </a:solidFill>
                <a:latin typeface="Comfortaa"/>
                <a:ea typeface="Comfortaa"/>
                <a:cs typeface="Comfortaa"/>
                <a:sym typeface="Comfortaa"/>
              </a:rPr>
              <a:t>Step 5: Developing Public Policy Solutions</a:t>
            </a:r>
            <a:endParaRPr sz="3600">
              <a:solidFill>
                <a:schemeClr val="lt1"/>
              </a:solidFill>
              <a:latin typeface="Comfortaa"/>
              <a:ea typeface="Comfortaa"/>
              <a:cs typeface="Comfortaa"/>
              <a:sym typeface="Comfortaa"/>
            </a:endParaRPr>
          </a:p>
        </p:txBody>
      </p:sp>
      <p:sp>
        <p:nvSpPr>
          <p:cNvPr id="112" name="Google Shape;112;p20"/>
          <p:cNvSpPr txBox="1">
            <a:spLocks noGrp="1"/>
          </p:cNvSpPr>
          <p:nvPr>
            <p:ph type="subTitle" idx="1"/>
          </p:nvPr>
        </p:nvSpPr>
        <p:spPr>
          <a:xfrm>
            <a:off x="4038675" y="1576500"/>
            <a:ext cx="4097400" cy="35670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en" sz="3163">
                <a:solidFill>
                  <a:schemeClr val="lt1"/>
                </a:solidFill>
                <a:latin typeface="Comfortaa"/>
                <a:ea typeface="Comfortaa"/>
                <a:cs typeface="Comfortaa"/>
                <a:sym typeface="Comfortaa"/>
              </a:rPr>
              <a:t>*Provide children with time each day to properly wash hands.</a:t>
            </a:r>
            <a:endParaRPr sz="3163">
              <a:solidFill>
                <a:schemeClr val="lt1"/>
              </a:solidFill>
              <a:latin typeface="Comfortaa"/>
              <a:ea typeface="Comfortaa"/>
              <a:cs typeface="Comfortaa"/>
              <a:sym typeface="Comfortaa"/>
            </a:endParaRPr>
          </a:p>
          <a:p>
            <a:pPr marL="0" lvl="0" indent="0" algn="l" rtl="0">
              <a:spcBef>
                <a:spcPts val="0"/>
              </a:spcBef>
              <a:spcAft>
                <a:spcPts val="0"/>
              </a:spcAft>
              <a:buNone/>
            </a:pPr>
            <a:endParaRPr sz="3163">
              <a:solidFill>
                <a:schemeClr val="lt1"/>
              </a:solidFill>
              <a:latin typeface="Comfortaa"/>
              <a:ea typeface="Comfortaa"/>
              <a:cs typeface="Comfortaa"/>
              <a:sym typeface="Comfortaa"/>
            </a:endParaRPr>
          </a:p>
          <a:p>
            <a:pPr marL="0" lvl="0" indent="0" algn="l" rtl="0">
              <a:spcBef>
                <a:spcPts val="0"/>
              </a:spcBef>
              <a:spcAft>
                <a:spcPts val="0"/>
              </a:spcAft>
              <a:buNone/>
            </a:pPr>
            <a:r>
              <a:rPr lang="en" sz="3163">
                <a:solidFill>
                  <a:schemeClr val="lt1"/>
                </a:solidFill>
                <a:latin typeface="Comfortaa"/>
                <a:ea typeface="Comfortaa"/>
                <a:cs typeface="Comfortaa"/>
                <a:sym typeface="Comfortaa"/>
              </a:rPr>
              <a:t>*Provide visuals in classroom showing proper way to cover cough/sneeze and wash hands.</a:t>
            </a:r>
            <a:endParaRPr sz="3163">
              <a:solidFill>
                <a:schemeClr val="lt1"/>
              </a:solidFill>
              <a:latin typeface="Comfortaa"/>
              <a:ea typeface="Comfortaa"/>
              <a:cs typeface="Comfortaa"/>
              <a:sym typeface="Comfortaa"/>
            </a:endParaRPr>
          </a:p>
          <a:p>
            <a:pPr marL="0" lvl="0" indent="0" algn="l" rtl="0">
              <a:spcBef>
                <a:spcPts val="0"/>
              </a:spcBef>
              <a:spcAft>
                <a:spcPts val="0"/>
              </a:spcAft>
              <a:buNone/>
            </a:pPr>
            <a:endParaRPr sz="3163">
              <a:solidFill>
                <a:schemeClr val="lt1"/>
              </a:solidFill>
              <a:latin typeface="Comfortaa"/>
              <a:ea typeface="Comfortaa"/>
              <a:cs typeface="Comfortaa"/>
              <a:sym typeface="Comfortaa"/>
            </a:endParaRPr>
          </a:p>
          <a:p>
            <a:pPr marL="0" lvl="0" indent="0" algn="l" rtl="0">
              <a:spcBef>
                <a:spcPts val="0"/>
              </a:spcBef>
              <a:spcAft>
                <a:spcPts val="0"/>
              </a:spcAft>
              <a:buNone/>
            </a:pPr>
            <a:r>
              <a:rPr lang="en" sz="3163">
                <a:solidFill>
                  <a:schemeClr val="lt1"/>
                </a:solidFill>
                <a:latin typeface="Comfortaa"/>
                <a:ea typeface="Comfortaa"/>
                <a:cs typeface="Comfortaa"/>
                <a:sym typeface="Comfortaa"/>
              </a:rPr>
              <a:t>*Provide classroom with resources to properly space out students. </a:t>
            </a:r>
            <a:endParaRPr sz="3163">
              <a:solidFill>
                <a:schemeClr val="lt1"/>
              </a:solidFill>
              <a:latin typeface="Comfortaa"/>
              <a:ea typeface="Comfortaa"/>
              <a:cs typeface="Comfortaa"/>
              <a:sym typeface="Comfortaa"/>
            </a:endParaRPr>
          </a:p>
          <a:p>
            <a:pPr marL="0" lvl="0" indent="0" algn="l" rtl="0">
              <a:spcBef>
                <a:spcPts val="0"/>
              </a:spcBef>
              <a:spcAft>
                <a:spcPts val="0"/>
              </a:spcAft>
              <a:buNone/>
            </a:pPr>
            <a:endParaRPr sz="3163">
              <a:solidFill>
                <a:schemeClr val="lt1"/>
              </a:solidFill>
              <a:latin typeface="Comfortaa"/>
              <a:ea typeface="Comfortaa"/>
              <a:cs typeface="Comfortaa"/>
              <a:sym typeface="Comfortaa"/>
            </a:endParaRPr>
          </a:p>
          <a:p>
            <a:pPr marL="0" lvl="0" indent="0" algn="l" rtl="0">
              <a:spcBef>
                <a:spcPts val="0"/>
              </a:spcBef>
              <a:spcAft>
                <a:spcPts val="0"/>
              </a:spcAft>
              <a:buNone/>
            </a:pPr>
            <a:r>
              <a:rPr lang="en" sz="3163">
                <a:solidFill>
                  <a:schemeClr val="lt1"/>
                </a:solidFill>
                <a:latin typeface="Comfortaa"/>
                <a:ea typeface="Comfortaa"/>
                <a:cs typeface="Comfortaa"/>
                <a:sym typeface="Comfortaa"/>
              </a:rPr>
              <a:t>*Provide students with a weekly health class.</a:t>
            </a:r>
            <a:endParaRPr sz="3163">
              <a:solidFill>
                <a:schemeClr val="lt1"/>
              </a:solidFill>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p:txBody>
      </p:sp>
      <p:pic>
        <p:nvPicPr>
          <p:cNvPr id="113" name="Google Shape;113;p20"/>
          <p:cNvPicPr preferRelativeResize="0"/>
          <p:nvPr/>
        </p:nvPicPr>
        <p:blipFill>
          <a:blip r:embed="rId3">
            <a:alphaModFix/>
          </a:blip>
          <a:stretch>
            <a:fillRect/>
          </a:stretch>
        </p:blipFill>
        <p:spPr>
          <a:xfrm flipH="1">
            <a:off x="76924" y="87925"/>
            <a:ext cx="1329851" cy="1329851"/>
          </a:xfrm>
          <a:prstGeom prst="rect">
            <a:avLst/>
          </a:prstGeom>
          <a:noFill/>
          <a:ln>
            <a:noFill/>
          </a:ln>
        </p:spPr>
      </p:pic>
      <p:pic>
        <p:nvPicPr>
          <p:cNvPr id="114" name="Google Shape;114;p20"/>
          <p:cNvPicPr preferRelativeResize="0"/>
          <p:nvPr/>
        </p:nvPicPr>
        <p:blipFill>
          <a:blip r:embed="rId4">
            <a:alphaModFix/>
          </a:blip>
          <a:stretch>
            <a:fillRect/>
          </a:stretch>
        </p:blipFill>
        <p:spPr>
          <a:xfrm>
            <a:off x="694051" y="1417775"/>
            <a:ext cx="2601876" cy="366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ctrTitle"/>
          </p:nvPr>
        </p:nvSpPr>
        <p:spPr>
          <a:xfrm>
            <a:off x="1351800" y="-329750"/>
            <a:ext cx="7486800" cy="156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lt1"/>
                </a:solidFill>
                <a:latin typeface="Comfortaa"/>
                <a:ea typeface="Comfortaa"/>
                <a:cs typeface="Comfortaa"/>
                <a:sym typeface="Comfortaa"/>
              </a:rPr>
              <a:t>Step 6: Selecting the Best Public Policy Solution</a:t>
            </a:r>
            <a:endParaRPr sz="3600">
              <a:solidFill>
                <a:schemeClr val="lt1"/>
              </a:solidFill>
              <a:latin typeface="Comfortaa"/>
              <a:ea typeface="Comfortaa"/>
              <a:cs typeface="Comfortaa"/>
              <a:sym typeface="Comfortaa"/>
            </a:endParaRPr>
          </a:p>
        </p:txBody>
      </p:sp>
      <p:pic>
        <p:nvPicPr>
          <p:cNvPr id="120" name="Google Shape;120;p21"/>
          <p:cNvPicPr preferRelativeResize="0"/>
          <p:nvPr/>
        </p:nvPicPr>
        <p:blipFill>
          <a:blip r:embed="rId3">
            <a:alphaModFix/>
          </a:blip>
          <a:stretch>
            <a:fillRect/>
          </a:stretch>
        </p:blipFill>
        <p:spPr>
          <a:xfrm flipH="1">
            <a:off x="76924" y="87925"/>
            <a:ext cx="1329851" cy="1329851"/>
          </a:xfrm>
          <a:prstGeom prst="rect">
            <a:avLst/>
          </a:prstGeom>
          <a:noFill/>
          <a:ln>
            <a:noFill/>
          </a:ln>
        </p:spPr>
      </p:pic>
      <p:graphicFrame>
        <p:nvGraphicFramePr>
          <p:cNvPr id="121" name="Google Shape;121;p21"/>
          <p:cNvGraphicFramePr/>
          <p:nvPr/>
        </p:nvGraphicFramePr>
        <p:xfrm>
          <a:off x="592725" y="1628675"/>
          <a:ext cx="8153500" cy="3326435"/>
        </p:xfrm>
        <a:graphic>
          <a:graphicData uri="http://schemas.openxmlformats.org/drawingml/2006/table">
            <a:tbl>
              <a:tblPr>
                <a:noFill/>
                <a:tableStyleId>{42D7DCFA-2583-4367-B7BC-89E0CAB3B5A2}</a:tableStyleId>
              </a:tblPr>
              <a:tblGrid>
                <a:gridCol w="2038375">
                  <a:extLst>
                    <a:ext uri="{9D8B030D-6E8A-4147-A177-3AD203B41FA5}">
                      <a16:colId xmlns:a16="http://schemas.microsoft.com/office/drawing/2014/main" val="20000"/>
                    </a:ext>
                  </a:extLst>
                </a:gridCol>
                <a:gridCol w="2038375">
                  <a:extLst>
                    <a:ext uri="{9D8B030D-6E8A-4147-A177-3AD203B41FA5}">
                      <a16:colId xmlns:a16="http://schemas.microsoft.com/office/drawing/2014/main" val="20001"/>
                    </a:ext>
                  </a:extLst>
                </a:gridCol>
                <a:gridCol w="2038375">
                  <a:extLst>
                    <a:ext uri="{9D8B030D-6E8A-4147-A177-3AD203B41FA5}">
                      <a16:colId xmlns:a16="http://schemas.microsoft.com/office/drawing/2014/main" val="20002"/>
                    </a:ext>
                  </a:extLst>
                </a:gridCol>
                <a:gridCol w="2038375">
                  <a:extLst>
                    <a:ext uri="{9D8B030D-6E8A-4147-A177-3AD203B41FA5}">
                      <a16:colId xmlns:a16="http://schemas.microsoft.com/office/drawing/2014/main" val="20003"/>
                    </a:ext>
                  </a:extLst>
                </a:gridCol>
              </a:tblGrid>
              <a:tr h="430925">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a:latin typeface="Comfortaa"/>
                          <a:ea typeface="Comfortaa"/>
                          <a:cs typeface="Comfortaa"/>
                          <a:sym typeface="Comfortaa"/>
                        </a:rPr>
                        <a:t>HIGH</a:t>
                      </a:r>
                      <a:endParaRPr b="1">
                        <a:latin typeface="Comfortaa"/>
                        <a:ea typeface="Comfortaa"/>
                        <a:cs typeface="Comfortaa"/>
                        <a:sym typeface="Comfortaa"/>
                      </a:endParaRPr>
                    </a:p>
                  </a:txBody>
                  <a:tcPr marL="91425" marR="91425" marT="91425" marB="91425"/>
                </a:tc>
                <a:tc>
                  <a:txBody>
                    <a:bodyPr/>
                    <a:lstStyle/>
                    <a:p>
                      <a:pPr marL="0" lvl="0" indent="0" algn="ctr" rtl="0">
                        <a:spcBef>
                          <a:spcPts val="0"/>
                        </a:spcBef>
                        <a:spcAft>
                          <a:spcPts val="0"/>
                        </a:spcAft>
                        <a:buNone/>
                      </a:pPr>
                      <a:r>
                        <a:rPr lang="en" b="1">
                          <a:latin typeface="Comfortaa"/>
                          <a:ea typeface="Comfortaa"/>
                          <a:cs typeface="Comfortaa"/>
                          <a:sym typeface="Comfortaa"/>
                        </a:rPr>
                        <a:t>MEDIUM</a:t>
                      </a:r>
                      <a:endParaRPr b="1">
                        <a:latin typeface="Comfortaa"/>
                        <a:ea typeface="Comfortaa"/>
                        <a:cs typeface="Comfortaa"/>
                        <a:sym typeface="Comfortaa"/>
                      </a:endParaRPr>
                    </a:p>
                  </a:txBody>
                  <a:tcPr marL="91425" marR="91425" marT="91425" marB="91425"/>
                </a:tc>
                <a:tc>
                  <a:txBody>
                    <a:bodyPr/>
                    <a:lstStyle/>
                    <a:p>
                      <a:pPr marL="0" lvl="0" indent="0" algn="ctr" rtl="0">
                        <a:spcBef>
                          <a:spcPts val="0"/>
                        </a:spcBef>
                        <a:spcAft>
                          <a:spcPts val="0"/>
                        </a:spcAft>
                        <a:buNone/>
                      </a:pPr>
                      <a:r>
                        <a:rPr lang="en" b="1">
                          <a:latin typeface="Comfortaa"/>
                          <a:ea typeface="Comfortaa"/>
                          <a:cs typeface="Comfortaa"/>
                          <a:sym typeface="Comfortaa"/>
                        </a:rPr>
                        <a:t>LOW</a:t>
                      </a:r>
                      <a:endParaRPr b="1">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0"/>
                  </a:ext>
                </a:extLst>
              </a:tr>
              <a:tr h="718725">
                <a:tc>
                  <a:txBody>
                    <a:bodyPr/>
                    <a:lstStyle/>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r>
                        <a:rPr lang="en" b="1">
                          <a:latin typeface="Comfortaa"/>
                          <a:ea typeface="Comfortaa"/>
                          <a:cs typeface="Comfortaa"/>
                          <a:sym typeface="Comfortaa"/>
                        </a:rPr>
                        <a:t>HIGH</a:t>
                      </a:r>
                      <a:endParaRPr b="1">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Provide classroom with resources to properly space out students. </a:t>
                      </a:r>
                      <a:endParaRPr/>
                    </a:p>
                  </a:txBody>
                  <a:tcPr marL="91425" marR="91425" marT="91425" marB="91425"/>
                </a:tc>
                <a:extLst>
                  <a:ext uri="{0D108BD9-81ED-4DB2-BD59-A6C34878D82A}">
                    <a16:rowId xmlns:a16="http://schemas.microsoft.com/office/drawing/2014/main" val="10001"/>
                  </a:ext>
                </a:extLst>
              </a:tr>
              <a:tr h="718725">
                <a:tc>
                  <a:txBody>
                    <a:bodyPr/>
                    <a:lstStyle/>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r>
                        <a:rPr lang="en" b="1">
                          <a:latin typeface="Comfortaa"/>
                          <a:ea typeface="Comfortaa"/>
                          <a:cs typeface="Comfortaa"/>
                          <a:sym typeface="Comfortaa"/>
                        </a:rPr>
                        <a:t>MEDIUM</a:t>
                      </a:r>
                      <a:endParaRPr b="1">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Provide children with time each day to properly wash hands.</a:t>
                      </a:r>
                      <a:endParaRPr/>
                    </a:p>
                  </a:txBody>
                  <a:tcPr marL="91425" marR="91425" marT="91425" marB="91425"/>
                </a:tc>
                <a:tc>
                  <a:txBody>
                    <a:bodyPr/>
                    <a:lstStyle/>
                    <a:p>
                      <a:pPr marL="0" lvl="0" indent="0" algn="l" rtl="0">
                        <a:spcBef>
                          <a:spcPts val="0"/>
                        </a:spcBef>
                        <a:spcAft>
                          <a:spcPts val="0"/>
                        </a:spcAft>
                        <a:buNone/>
                      </a:pPr>
                      <a:r>
                        <a:rPr lang="en"/>
                        <a:t>Provide students with a weekly health class. </a:t>
                      </a:r>
                      <a:endParaRPr/>
                    </a:p>
                  </a:txBody>
                  <a:tcPr marL="91425" marR="91425" marT="91425" marB="91425"/>
                </a:tc>
                <a:extLst>
                  <a:ext uri="{0D108BD9-81ED-4DB2-BD59-A6C34878D82A}">
                    <a16:rowId xmlns:a16="http://schemas.microsoft.com/office/drawing/2014/main" val="10002"/>
                  </a:ext>
                </a:extLst>
              </a:tr>
              <a:tr h="718725">
                <a:tc>
                  <a:txBody>
                    <a:bodyPr/>
                    <a:lstStyle/>
                    <a:p>
                      <a:pPr marL="0" lvl="0" indent="0" algn="ctr" rtl="0">
                        <a:spcBef>
                          <a:spcPts val="0"/>
                        </a:spcBef>
                        <a:spcAft>
                          <a:spcPts val="0"/>
                        </a:spcAft>
                        <a:buNone/>
                      </a:pPr>
                      <a:endParaRPr b="1">
                        <a:latin typeface="Comfortaa"/>
                        <a:ea typeface="Comfortaa"/>
                        <a:cs typeface="Comfortaa"/>
                        <a:sym typeface="Comfortaa"/>
                      </a:endParaRPr>
                    </a:p>
                    <a:p>
                      <a:pPr marL="0" lvl="0" indent="0" algn="ctr" rtl="0">
                        <a:spcBef>
                          <a:spcPts val="0"/>
                        </a:spcBef>
                        <a:spcAft>
                          <a:spcPts val="0"/>
                        </a:spcAft>
                        <a:buNone/>
                      </a:pPr>
                      <a:r>
                        <a:rPr lang="en" b="1">
                          <a:latin typeface="Comfortaa"/>
                          <a:ea typeface="Comfortaa"/>
                          <a:cs typeface="Comfortaa"/>
                          <a:sym typeface="Comfortaa"/>
                        </a:rPr>
                        <a:t>LOW</a:t>
                      </a:r>
                      <a:endParaRPr b="1">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a:t>Provide visuals in classroom to show proper way to cover cough/sneeze and wash hands.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122" name="Google Shape;122;p21"/>
          <p:cNvSpPr txBox="1"/>
          <p:nvPr/>
        </p:nvSpPr>
        <p:spPr>
          <a:xfrm>
            <a:off x="3917525" y="1234750"/>
            <a:ext cx="3073200" cy="2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dk2"/>
                </a:solidFill>
                <a:latin typeface="Comfortaa"/>
                <a:ea typeface="Comfortaa"/>
                <a:cs typeface="Comfortaa"/>
                <a:sym typeface="Comfortaa"/>
              </a:rPr>
              <a:t>Feasibility </a:t>
            </a:r>
            <a:endParaRPr sz="1800" b="1" u="sng">
              <a:solidFill>
                <a:schemeClr val="dk2"/>
              </a:solidFill>
              <a:latin typeface="Comfortaa"/>
              <a:ea typeface="Comfortaa"/>
              <a:cs typeface="Comfortaa"/>
              <a:sym typeface="Comfortaa"/>
            </a:endParaRPr>
          </a:p>
        </p:txBody>
      </p:sp>
      <p:sp>
        <p:nvSpPr>
          <p:cNvPr id="123" name="Google Shape;123;p21"/>
          <p:cNvSpPr txBox="1"/>
          <p:nvPr/>
        </p:nvSpPr>
        <p:spPr>
          <a:xfrm rot="-5400000">
            <a:off x="-1138125" y="242572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chemeClr val="dk2"/>
                </a:solidFill>
                <a:latin typeface="Comfortaa"/>
                <a:ea typeface="Comfortaa"/>
                <a:cs typeface="Comfortaa"/>
                <a:sym typeface="Comfortaa"/>
              </a:rPr>
              <a:t>Effectiveness </a:t>
            </a:r>
            <a:endParaRPr sz="1800" b="1" u="sng">
              <a:solidFill>
                <a:schemeClr val="dk2"/>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On-screen Show (16:9)</PresentationFormat>
  <Paragraphs>54</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Comfortaa</vt:lpstr>
      <vt:lpstr>Arial</vt:lpstr>
      <vt:lpstr>Simple Light</vt:lpstr>
      <vt:lpstr>Cover Your Sneeze, Please! Lack of Hygeinic Habits</vt:lpstr>
      <vt:lpstr>PPA Steps:</vt:lpstr>
      <vt:lpstr>Step 1: What’s the Problem?</vt:lpstr>
      <vt:lpstr>Step 2: Gather the Evidence</vt:lpstr>
      <vt:lpstr>PowerPoint Presentation</vt:lpstr>
      <vt:lpstr>Step 3: Identifying The Causes of the Problem</vt:lpstr>
      <vt:lpstr>Step 4: Evaluating Existing Public Policies</vt:lpstr>
      <vt:lpstr>Step 5: Developing Public Policy Solutions</vt:lpstr>
      <vt:lpstr>Step 6: Selecting the Best Public Policy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Your Sneeze, Please! Lack of Hygeinic Habits</dc:title>
  <cp:lastModifiedBy>Joseph Montecalvo</cp:lastModifiedBy>
  <cp:revision>1</cp:revision>
  <dcterms:modified xsi:type="dcterms:W3CDTF">2023-12-23T14:30:41Z</dcterms:modified>
</cp:coreProperties>
</file>