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5143500" type="screen16x9"/>
  <p:notesSz cx="6858000" cy="9144000"/>
  <p:embeddedFontLst>
    <p:embeddedFont>
      <p:font typeface="Comfortaa" panose="020B0604020202020204" charset="0"/>
      <p:regular r:id="rId15"/>
      <p:bold r:id="rId16"/>
    </p:embeddedFont>
    <p:embeddedFont>
      <p:font typeface="Roboto" panose="02000000000000000000" pitchFamily="2" charset="0"/>
      <p:regular r:id="rId17"/>
      <p:bold r:id="rId18"/>
      <p:italic r:id="rId19"/>
      <p:boldItalic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oe Montecalvo" initials="" lastIdx="3" clrIdx="0"/>
  <p:cmAuthor id="1" name="JENA LANZETTA" initials="" lastIdx="4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3" d="100"/>
          <a:sy n="143" d="100"/>
        </p:scale>
        <p:origin x="684" y="1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11e29fe1d5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11e29fe1d5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11e29fe1d5f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11e29fe1d5f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11de8613a27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11de8613a27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11de8613a2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11de8613a2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11de8613a27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11de8613a27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11de8d9a27a_1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11de8d9a27a_1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11de8613a27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11de8613a27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11de8613a27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11de8613a27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11de8613a27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11de8613a27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f3bf09929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f3bf09929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11de8613a27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11de8613a27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flippedtips.com/plegal/tips/bestsol.html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flippedtips.com/plegal/tips/solutions.html" TargetMode="External"/><Relationship Id="rId3" Type="http://schemas.openxmlformats.org/officeDocument/2006/relationships/hyperlink" Target="https://flippedtips.com/plegal/ppae/ppae1.html" TargetMode="External"/><Relationship Id="rId7" Type="http://schemas.openxmlformats.org/officeDocument/2006/relationships/hyperlink" Target="https://flippedtips.com/plegal/tips/existing.html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6" Type="http://schemas.openxmlformats.org/officeDocument/2006/relationships/hyperlink" Target="https://flippedtips.com/plegal/tips/identify.html" TargetMode="External"/><Relationship Id="rId5" Type="http://schemas.openxmlformats.org/officeDocument/2006/relationships/hyperlink" Target="https://flippedtips.com/plegal/tips/gather.html" TargetMode="External"/><Relationship Id="rId4" Type="http://schemas.openxmlformats.org/officeDocument/2006/relationships/hyperlink" Target="https://flippedtips.com/plegal/tips/select.html" TargetMode="External"/><Relationship Id="rId9" Type="http://schemas.openxmlformats.org/officeDocument/2006/relationships/hyperlink" Target="https://flippedtips.com/plegal/tips/bestsol.html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flippedtips.com/plegal/tips/select.html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flippedtips.com/plegal/tips/gather.html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flippedtips.com/plegal/tips/identify.html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9.png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hyperlink" Target="https://flippedtips.com/plegal/tips/existing.html" TargetMode="External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flippedtips.com/plegal/tips/solutions.html" TargetMode="External"/><Relationship Id="rId7" Type="http://schemas.openxmlformats.org/officeDocument/2006/relationships/image" Target="../media/image1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0" y="-404600"/>
            <a:ext cx="8520600" cy="1220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PPA?</a:t>
            </a:r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419175" y="1019150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34343"/>
                </a:solidFill>
              </a:rPr>
              <a:t>How Can It Help You Solve a Problem?</a:t>
            </a:r>
            <a:endParaRPr>
              <a:solidFill>
                <a:srgbClr val="434343"/>
              </a:solidFill>
            </a:endParaRPr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4251" y="2804225"/>
            <a:ext cx="3130450" cy="2201101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3"/>
          <p:cNvSpPr txBox="1"/>
          <p:nvPr/>
        </p:nvSpPr>
        <p:spPr>
          <a:xfrm>
            <a:off x="0" y="1811750"/>
            <a:ext cx="9144000" cy="8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700" b="1" i="1">
                <a:solidFill>
                  <a:srgbClr val="FFFF00"/>
                </a:solidFill>
                <a:latin typeface="Comfortaa"/>
                <a:ea typeface="Comfortaa"/>
                <a:cs typeface="Comfortaa"/>
                <a:sym typeface="Comfortaa"/>
              </a:rPr>
              <a:t>Why is there so much food waste during lunch time in the cafeteria?</a:t>
            </a:r>
            <a:endParaRPr sz="1500" b="1" i="1">
              <a:solidFill>
                <a:srgbClr val="FFFF00"/>
              </a:solidFill>
            </a:endParaRPr>
          </a:p>
        </p:txBody>
      </p:sp>
      <p:sp>
        <p:nvSpPr>
          <p:cNvPr id="58" name="Google Shape;58;p13"/>
          <p:cNvSpPr txBox="1"/>
          <p:nvPr/>
        </p:nvSpPr>
        <p:spPr>
          <a:xfrm>
            <a:off x="92125" y="3270425"/>
            <a:ext cx="2856000" cy="173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rgbClr val="FFFFFF"/>
                </a:solidFill>
              </a:rPr>
              <a:t>Created by:</a:t>
            </a:r>
            <a:endParaRPr sz="2000" b="1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rgbClr val="FFFFFF"/>
                </a:solidFill>
              </a:rPr>
              <a:t>Jena Lanzetta, </a:t>
            </a:r>
            <a:endParaRPr sz="2000" b="1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rgbClr val="FFFFFF"/>
                </a:solidFill>
              </a:rPr>
              <a:t>STEM Teacher</a:t>
            </a:r>
            <a:endParaRPr sz="2000" b="1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rgbClr val="FFFFFF"/>
                </a:solidFill>
              </a:rPr>
              <a:t>P.S. 2Q</a:t>
            </a:r>
            <a:endParaRPr sz="2000" b="1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2"/>
          <p:cNvSpPr txBox="1"/>
          <p:nvPr/>
        </p:nvSpPr>
        <p:spPr>
          <a:xfrm>
            <a:off x="138175" y="214950"/>
            <a:ext cx="8690100" cy="454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 b="1">
                <a:solidFill>
                  <a:srgbClr val="FF0000"/>
                </a:solidFill>
              </a:rPr>
              <a:t>feasibility</a:t>
            </a:r>
            <a:endParaRPr sz="3400" b="1">
              <a:solidFill>
                <a:srgbClr val="FF0000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400" b="1">
              <a:solidFill>
                <a:srgbClr val="FF0000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/>
              <a:t>reasonable</a:t>
            </a:r>
            <a:endParaRPr sz="3000" b="1"/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 b="1"/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/>
              <a:t>doable</a:t>
            </a:r>
            <a:endParaRPr sz="3000" b="1"/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 b="1"/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/>
              <a:t>Can it be done?</a:t>
            </a:r>
            <a:endParaRPr sz="3000" b="1"/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400" b="1">
              <a:solidFill>
                <a:srgbClr val="FF0000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400" b="1">
              <a:solidFill>
                <a:srgbClr val="FF0000"/>
              </a:solidFill>
            </a:endParaRPr>
          </a:p>
        </p:txBody>
      </p:sp>
      <p:pic>
        <p:nvPicPr>
          <p:cNvPr id="123" name="Google Shape;123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16650" y="3331725"/>
            <a:ext cx="1427925" cy="1427925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22"/>
          <p:cNvSpPr txBox="1"/>
          <p:nvPr/>
        </p:nvSpPr>
        <p:spPr>
          <a:xfrm>
            <a:off x="261025" y="491325"/>
            <a:ext cx="414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6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3"/>
          <p:cNvSpPr txBox="1"/>
          <p:nvPr/>
        </p:nvSpPr>
        <p:spPr>
          <a:xfrm>
            <a:off x="92125" y="61425"/>
            <a:ext cx="9051900" cy="49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 b="1">
                <a:solidFill>
                  <a:srgbClr val="FF0000"/>
                </a:solidFill>
              </a:rPr>
              <a:t>effectiveness</a:t>
            </a:r>
            <a:endParaRPr sz="3400" b="1">
              <a:solidFill>
                <a:srgbClr val="FF0000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/>
              <a:t>successful</a:t>
            </a:r>
            <a:endParaRPr sz="3000"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/>
              <a:t>useful</a:t>
            </a:r>
            <a:endParaRPr sz="3000"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/>
              <a:t>Will it work well?</a:t>
            </a:r>
            <a:endParaRPr sz="3000" b="1"/>
          </a:p>
        </p:txBody>
      </p:sp>
      <p:pic>
        <p:nvPicPr>
          <p:cNvPr id="130" name="Google Shape;130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86750" y="2571750"/>
            <a:ext cx="2264675" cy="2264675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23"/>
          <p:cNvSpPr txBox="1"/>
          <p:nvPr/>
        </p:nvSpPr>
        <p:spPr>
          <a:xfrm>
            <a:off x="261025" y="491325"/>
            <a:ext cx="414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6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4"/>
          <p:cNvSpPr txBox="1"/>
          <p:nvPr/>
        </p:nvSpPr>
        <p:spPr>
          <a:xfrm>
            <a:off x="107475" y="76775"/>
            <a:ext cx="8951400" cy="483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24"/>
          <p:cNvSpPr txBox="1"/>
          <p:nvPr/>
        </p:nvSpPr>
        <p:spPr>
          <a:xfrm>
            <a:off x="0" y="214950"/>
            <a:ext cx="9058800" cy="469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rgbClr val="365F91"/>
                </a:solidFill>
                <a:latin typeface="Comfortaa"/>
                <a:ea typeface="Comfortaa"/>
                <a:cs typeface="Comfortaa"/>
                <a:sym typeface="Comfortaa"/>
              </a:rPr>
              <a:t>6.</a:t>
            </a:r>
            <a:r>
              <a:rPr lang="en" sz="700">
                <a:solidFill>
                  <a:srgbClr val="365F91"/>
                </a:solidFill>
                <a:latin typeface="Comfortaa"/>
                <a:ea typeface="Comfortaa"/>
                <a:cs typeface="Comfortaa"/>
                <a:sym typeface="Comfortaa"/>
              </a:rPr>
              <a:t>                       </a:t>
            </a:r>
            <a:r>
              <a:rPr lang="en" sz="2600" u="sng">
                <a:solidFill>
                  <a:srgbClr val="0000FF"/>
                </a:solidFill>
                <a:latin typeface="Comfortaa"/>
                <a:ea typeface="Comfortaa"/>
                <a:cs typeface="Comfortaa"/>
                <a:sym typeface="Comfortaa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Select the Best Solution </a:t>
            </a:r>
            <a:r>
              <a:rPr lang="en" sz="2600">
                <a:solidFill>
                  <a:srgbClr val="365F9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endParaRPr sz="2600">
              <a:solidFill>
                <a:srgbClr val="365F9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600">
                <a:solidFill>
                  <a:srgbClr val="365F91"/>
                </a:solidFill>
                <a:latin typeface="Comfortaa"/>
                <a:ea typeface="Comfortaa"/>
                <a:cs typeface="Comfortaa"/>
                <a:sym typeface="Comfortaa"/>
              </a:rPr>
              <a:t>(feasibility vs. effectiveness)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138" name="Google Shape;138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583465"/>
            <a:ext cx="9143998" cy="3235569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24"/>
          <p:cNvSpPr txBox="1"/>
          <p:nvPr/>
        </p:nvSpPr>
        <p:spPr>
          <a:xfrm>
            <a:off x="3608125" y="2947925"/>
            <a:ext cx="1785300" cy="52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Work to encourage trying new foods</a:t>
            </a:r>
            <a:endParaRPr/>
          </a:p>
        </p:txBody>
      </p:sp>
      <p:sp>
        <p:nvSpPr>
          <p:cNvPr id="140" name="Google Shape;140;p24"/>
          <p:cNvSpPr txBox="1"/>
          <p:nvPr/>
        </p:nvSpPr>
        <p:spPr>
          <a:xfrm>
            <a:off x="7273575" y="4175100"/>
            <a:ext cx="1785300" cy="64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Force kids to eat everything</a:t>
            </a:r>
            <a:endParaRPr/>
          </a:p>
        </p:txBody>
      </p:sp>
      <p:sp>
        <p:nvSpPr>
          <p:cNvPr id="141" name="Google Shape;141;p24"/>
          <p:cNvSpPr txBox="1"/>
          <p:nvPr/>
        </p:nvSpPr>
        <p:spPr>
          <a:xfrm>
            <a:off x="7314825" y="2940250"/>
            <a:ext cx="1702800" cy="52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highlight>
                  <a:srgbClr val="FFFFFF"/>
                </a:highlight>
              </a:rPr>
              <a:t>Students take what they want to ea</a:t>
            </a:r>
            <a:r>
              <a:rPr lang="en"/>
              <a:t>t</a:t>
            </a:r>
            <a:endParaRPr/>
          </a:p>
        </p:txBody>
      </p:sp>
      <p:sp>
        <p:nvSpPr>
          <p:cNvPr id="142" name="Google Shape;142;p24"/>
          <p:cNvSpPr txBox="1"/>
          <p:nvPr/>
        </p:nvSpPr>
        <p:spPr>
          <a:xfrm>
            <a:off x="5482050" y="3591675"/>
            <a:ext cx="1702800" cy="522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Offer other  alternatives</a:t>
            </a:r>
            <a:endParaRPr/>
          </a:p>
        </p:txBody>
      </p:sp>
      <p:sp>
        <p:nvSpPr>
          <p:cNvPr id="143" name="Google Shape;143;p24"/>
          <p:cNvSpPr txBox="1"/>
          <p:nvPr/>
        </p:nvSpPr>
        <p:spPr>
          <a:xfrm>
            <a:off x="7273575" y="3591675"/>
            <a:ext cx="1785300" cy="522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24"/>
          <p:cNvSpPr txBox="1"/>
          <p:nvPr/>
        </p:nvSpPr>
        <p:spPr>
          <a:xfrm>
            <a:off x="3690525" y="4236000"/>
            <a:ext cx="1702800" cy="522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24"/>
          <p:cNvSpPr txBox="1"/>
          <p:nvPr/>
        </p:nvSpPr>
        <p:spPr>
          <a:xfrm>
            <a:off x="3690525" y="3591975"/>
            <a:ext cx="1606500" cy="522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/>
          <p:nvPr/>
        </p:nvSpPr>
        <p:spPr>
          <a:xfrm>
            <a:off x="0" y="0"/>
            <a:ext cx="8951100" cy="426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b="1">
                <a:solidFill>
                  <a:srgbClr val="365F91"/>
                </a:solidFill>
              </a:rPr>
              <a:t>The 6 Steps of the Public Policy Analyst (</a:t>
            </a:r>
            <a:r>
              <a:rPr lang="en" sz="2600" b="1" u="sng">
                <a:solidFill>
                  <a:srgbClr val="0000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PPA</a:t>
            </a:r>
            <a:r>
              <a:rPr lang="en" sz="2600" b="1">
                <a:solidFill>
                  <a:srgbClr val="365F91"/>
                </a:solidFill>
              </a:rPr>
              <a:t>)</a:t>
            </a:r>
            <a:endParaRPr sz="2600" b="1">
              <a:solidFill>
                <a:srgbClr val="365F9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rgbClr val="365F91"/>
                </a:solidFill>
              </a:rPr>
              <a:t> </a:t>
            </a:r>
            <a:endParaRPr sz="2600">
              <a:solidFill>
                <a:srgbClr val="365F91"/>
              </a:solidFill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rgbClr val="365F91"/>
                </a:solidFill>
              </a:rPr>
              <a:t>1.</a:t>
            </a:r>
            <a:r>
              <a:rPr lang="en" sz="700">
                <a:solidFill>
                  <a:srgbClr val="365F9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  </a:t>
            </a:r>
            <a:r>
              <a:rPr lang="en" sz="2600" u="sng">
                <a:solidFill>
                  <a:srgbClr val="0000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Define the Problem</a:t>
            </a:r>
            <a:endParaRPr sz="2600" u="sng">
              <a:solidFill>
                <a:srgbClr val="0000FF"/>
              </a:solidFill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rgbClr val="365F91"/>
                </a:solidFill>
              </a:rPr>
              <a:t>2.</a:t>
            </a:r>
            <a:r>
              <a:rPr lang="en" sz="700">
                <a:solidFill>
                  <a:srgbClr val="365F9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  </a:t>
            </a:r>
            <a:r>
              <a:rPr lang="en" sz="2600" u="sng">
                <a:solidFill>
                  <a:srgbClr val="0000FF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Gather the </a:t>
            </a:r>
            <a:r>
              <a:rPr lang="en" sz="2600" u="sng">
                <a:solidFill>
                  <a:srgbClr val="FF000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Evidence</a:t>
            </a:r>
            <a:endParaRPr sz="2600" u="sng">
              <a:solidFill>
                <a:srgbClr val="FF0000"/>
              </a:solidFill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rgbClr val="365F91"/>
                </a:solidFill>
              </a:rPr>
              <a:t>3.</a:t>
            </a:r>
            <a:r>
              <a:rPr lang="en" sz="700">
                <a:solidFill>
                  <a:srgbClr val="365F9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  </a:t>
            </a:r>
            <a:r>
              <a:rPr lang="en" sz="2600" u="sng">
                <a:solidFill>
                  <a:srgbClr val="0000FF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Identify the Causes</a:t>
            </a:r>
            <a:endParaRPr sz="2600" u="sng">
              <a:solidFill>
                <a:srgbClr val="0000FF"/>
              </a:solidFill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rgbClr val="365F91"/>
                </a:solidFill>
              </a:rPr>
              <a:t>4.</a:t>
            </a:r>
            <a:r>
              <a:rPr lang="en" sz="700">
                <a:solidFill>
                  <a:srgbClr val="365F9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  </a:t>
            </a:r>
            <a:r>
              <a:rPr lang="en" sz="2600" u="sng">
                <a:solidFill>
                  <a:srgbClr val="0000FF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Evaluate an Existing Policy</a:t>
            </a:r>
            <a:endParaRPr sz="2600" u="sng">
              <a:solidFill>
                <a:srgbClr val="0000FF"/>
              </a:solidFill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rgbClr val="365F91"/>
                </a:solidFill>
              </a:rPr>
              <a:t>5.</a:t>
            </a:r>
            <a:r>
              <a:rPr lang="en" sz="700">
                <a:solidFill>
                  <a:srgbClr val="365F9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  </a:t>
            </a:r>
            <a:r>
              <a:rPr lang="en" sz="2600" u="sng">
                <a:solidFill>
                  <a:srgbClr val="0000FF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Develop Solutions</a:t>
            </a:r>
            <a:endParaRPr sz="2600" u="sng">
              <a:solidFill>
                <a:srgbClr val="0000FF"/>
              </a:solidFill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rgbClr val="365F91"/>
                </a:solidFill>
              </a:rPr>
              <a:t>6.</a:t>
            </a:r>
            <a:r>
              <a:rPr lang="en" sz="700">
                <a:solidFill>
                  <a:srgbClr val="365F9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  </a:t>
            </a:r>
            <a:r>
              <a:rPr lang="en" sz="2600" u="sng">
                <a:solidFill>
                  <a:srgbClr val="0000FF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Select the Best Solution </a:t>
            </a:r>
            <a:r>
              <a:rPr lang="en" sz="2600">
                <a:solidFill>
                  <a:srgbClr val="365F91"/>
                </a:solidFill>
              </a:rPr>
              <a:t> </a:t>
            </a:r>
            <a:endParaRPr sz="2600">
              <a:solidFill>
                <a:srgbClr val="365F91"/>
              </a:solidFill>
            </a:endParaRPr>
          </a:p>
          <a:p>
            <a:pPr marL="914400" lvl="0" indent="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rgbClr val="365F91"/>
                </a:solidFill>
              </a:rPr>
              <a:t>(</a:t>
            </a:r>
            <a:r>
              <a:rPr lang="en" sz="2600">
                <a:solidFill>
                  <a:srgbClr val="FF0000"/>
                </a:solidFill>
              </a:rPr>
              <a:t>feasibility</a:t>
            </a:r>
            <a:r>
              <a:rPr lang="en" sz="2600">
                <a:solidFill>
                  <a:srgbClr val="365F91"/>
                </a:solidFill>
              </a:rPr>
              <a:t> vs. </a:t>
            </a:r>
            <a:r>
              <a:rPr lang="en" sz="2600">
                <a:solidFill>
                  <a:srgbClr val="FF0000"/>
                </a:solidFill>
              </a:rPr>
              <a:t>effectiveness</a:t>
            </a:r>
            <a:r>
              <a:rPr lang="en" sz="2600">
                <a:solidFill>
                  <a:srgbClr val="365F91"/>
                </a:solidFill>
              </a:rPr>
              <a:t>)</a:t>
            </a:r>
            <a:endParaRPr sz="2600">
              <a:solidFill>
                <a:srgbClr val="365F9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/>
          <p:nvPr/>
        </p:nvSpPr>
        <p:spPr>
          <a:xfrm>
            <a:off x="76775" y="214950"/>
            <a:ext cx="8982000" cy="47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1.</a:t>
            </a:r>
            <a:r>
              <a:rPr lang="en" sz="70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                       </a:t>
            </a:r>
            <a:r>
              <a:rPr lang="en" sz="2600" u="sng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Define the Problem</a:t>
            </a:r>
            <a:endParaRPr>
              <a:solidFill>
                <a:srgbClr val="FFFFFF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600"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600">
                <a:latin typeface="Comfortaa"/>
                <a:ea typeface="Comfortaa"/>
                <a:cs typeface="Comfortaa"/>
                <a:sym typeface="Comfortaa"/>
              </a:rPr>
              <a:t>Why is there so much food waste during lunch time in the cafeteria?</a:t>
            </a:r>
            <a:endParaRPr sz="2600"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69" name="Google Shape;69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54813" y="2748300"/>
            <a:ext cx="3834375" cy="22264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 txBox="1"/>
          <p:nvPr/>
        </p:nvSpPr>
        <p:spPr>
          <a:xfrm>
            <a:off x="214950" y="736975"/>
            <a:ext cx="8598000" cy="405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>
                <a:solidFill>
                  <a:srgbClr val="FF0000"/>
                </a:solidFill>
              </a:rPr>
              <a:t>evidence</a:t>
            </a:r>
            <a:endParaRPr sz="3600" b="1">
              <a:solidFill>
                <a:srgbClr val="FF0000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 b="1"/>
              <a:t>proof</a:t>
            </a:r>
            <a:endParaRPr sz="27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 b="1"/>
              <a:t>reasons</a:t>
            </a:r>
            <a:endParaRPr sz="2700"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 b="1"/>
              <a:t>How do you know?</a:t>
            </a:r>
            <a:endParaRPr sz="2700" b="1"/>
          </a:p>
        </p:txBody>
      </p:sp>
      <p:pic>
        <p:nvPicPr>
          <p:cNvPr id="75" name="Google Shape;75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10399" y="3048300"/>
            <a:ext cx="2410550" cy="1504076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16"/>
          <p:cNvSpPr txBox="1"/>
          <p:nvPr/>
        </p:nvSpPr>
        <p:spPr>
          <a:xfrm>
            <a:off x="245650" y="261025"/>
            <a:ext cx="261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7"/>
          <p:cNvSpPr txBox="1"/>
          <p:nvPr/>
        </p:nvSpPr>
        <p:spPr>
          <a:xfrm>
            <a:off x="122825" y="230300"/>
            <a:ext cx="8859300" cy="483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600">
                <a:solidFill>
                  <a:srgbClr val="0000FF"/>
                </a:solidFill>
                <a:latin typeface="Comfortaa"/>
                <a:ea typeface="Comfortaa"/>
                <a:cs typeface="Comfortaa"/>
                <a:sym typeface="Comfortaa"/>
              </a:rPr>
              <a:t>2.</a:t>
            </a:r>
            <a:r>
              <a:rPr lang="en" sz="700">
                <a:solidFill>
                  <a:srgbClr val="0000FF"/>
                </a:solidFill>
                <a:latin typeface="Comfortaa"/>
                <a:ea typeface="Comfortaa"/>
                <a:cs typeface="Comfortaa"/>
                <a:sym typeface="Comfortaa"/>
              </a:rPr>
              <a:t>                       </a:t>
            </a:r>
            <a:r>
              <a:rPr lang="en" sz="2600" u="sng">
                <a:solidFill>
                  <a:srgbClr val="0000FF"/>
                </a:solidFill>
                <a:latin typeface="Comfortaa"/>
                <a:ea typeface="Comfortaa"/>
                <a:cs typeface="Comfortaa"/>
                <a:sym typeface="Comfortaa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Gather the Evidence</a:t>
            </a:r>
            <a:endParaRPr>
              <a:solidFill>
                <a:srgbClr val="0000FF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900">
                <a:solidFill>
                  <a:srgbClr val="0000FF"/>
                </a:solidFill>
                <a:latin typeface="Comfortaa"/>
                <a:ea typeface="Comfortaa"/>
                <a:cs typeface="Comfortaa"/>
                <a:sym typeface="Comfortaa"/>
              </a:rPr>
              <a:t>                   (How do you know?)</a:t>
            </a:r>
            <a:endParaRPr sz="1900">
              <a:solidFill>
                <a:srgbClr val="0000FF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900">
              <a:solidFill>
                <a:srgbClr val="0000FF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Comfortaa"/>
              <a:buAutoNum type="arabicPeriod"/>
            </a:pPr>
            <a:r>
              <a:rPr lang="en" sz="2000">
                <a:latin typeface="Comfortaa"/>
                <a:ea typeface="Comfortaa"/>
                <a:cs typeface="Comfortaa"/>
                <a:sym typeface="Comfortaa"/>
              </a:rPr>
              <a:t>Food waste is seen piled up inside the trash cans and outside of school.</a:t>
            </a:r>
            <a:endParaRPr sz="2000"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Comfortaa"/>
              <a:buAutoNum type="arabicPeriod"/>
            </a:pPr>
            <a:r>
              <a:rPr lang="en" sz="2000">
                <a:latin typeface="Comfortaa"/>
                <a:ea typeface="Comfortaa"/>
                <a:cs typeface="Comfortaa"/>
                <a:sym typeface="Comfortaa"/>
              </a:rPr>
              <a:t>Students observed throwing away trays with uneaten food on them</a:t>
            </a:r>
            <a:endParaRPr sz="2000"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82" name="Google Shape;82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51100" y="3225650"/>
            <a:ext cx="2535000" cy="1687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519975" y="3182600"/>
            <a:ext cx="2366200" cy="1773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7"/>
          <p:cNvPicPr preferRelativeResize="0"/>
          <p:nvPr/>
        </p:nvPicPr>
        <p:blipFill rotWithShape="1">
          <a:blip r:embed="rId6">
            <a:alphaModFix/>
          </a:blip>
          <a:srcRect r="18916"/>
          <a:stretch/>
        </p:blipFill>
        <p:spPr>
          <a:xfrm>
            <a:off x="245675" y="3281837"/>
            <a:ext cx="2671550" cy="1575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8"/>
          <p:cNvSpPr txBox="1"/>
          <p:nvPr/>
        </p:nvSpPr>
        <p:spPr>
          <a:xfrm>
            <a:off x="353150" y="199650"/>
            <a:ext cx="8721000" cy="474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3.</a:t>
            </a:r>
            <a:r>
              <a:rPr lang="en" sz="70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                       </a:t>
            </a:r>
            <a:r>
              <a:rPr lang="en" sz="2600" u="sng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Identify the Causes</a:t>
            </a:r>
            <a:endParaRPr>
              <a:solidFill>
                <a:srgbClr val="FFFFFF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1371600" lvl="0" indent="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(reasons why)</a:t>
            </a:r>
            <a:endParaRPr sz="1900">
              <a:solidFill>
                <a:srgbClr val="FFFFFF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202124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202124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202124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Comfortaa"/>
              <a:buAutoNum type="arabicPeriod"/>
            </a:pPr>
            <a:r>
              <a:rPr lang="en" sz="2000">
                <a:latin typeface="Comfortaa"/>
                <a:ea typeface="Comfortaa"/>
                <a:cs typeface="Comfortaa"/>
                <a:sym typeface="Comfortaa"/>
              </a:rPr>
              <a:t>Dislike the taste of the food</a:t>
            </a:r>
            <a:endParaRPr sz="2000"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Comfortaa"/>
              <a:buAutoNum type="arabicPeriod"/>
            </a:pPr>
            <a:r>
              <a:rPr lang="en" sz="2000">
                <a:latin typeface="Comfortaa"/>
                <a:ea typeface="Comfortaa"/>
                <a:cs typeface="Comfortaa"/>
                <a:sym typeface="Comfortaa"/>
              </a:rPr>
              <a:t>Do not like the choices</a:t>
            </a:r>
            <a:endParaRPr sz="2000"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Comfortaa"/>
              <a:buAutoNum type="arabicPeriod"/>
            </a:pPr>
            <a:r>
              <a:rPr lang="en" sz="2000">
                <a:latin typeface="Comfortaa"/>
                <a:ea typeface="Comfortaa"/>
                <a:cs typeface="Comfortaa"/>
                <a:sym typeface="Comfortaa"/>
              </a:rPr>
              <a:t>Feeling rushed/do not have enough time</a:t>
            </a:r>
            <a:endParaRPr sz="2000"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Comfortaa"/>
              <a:buAutoNum type="arabicPeriod"/>
            </a:pPr>
            <a:r>
              <a:rPr lang="en" sz="2000">
                <a:latin typeface="Comfortaa"/>
                <a:ea typeface="Comfortaa"/>
                <a:cs typeface="Comfortaa"/>
                <a:sym typeface="Comfortaa"/>
              </a:rPr>
              <a:t>Students afraid to try new things</a:t>
            </a:r>
            <a:endParaRPr sz="2000"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90" name="Google Shape;90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06075" y="3446925"/>
            <a:ext cx="1189626" cy="1338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30075" y="104775"/>
            <a:ext cx="3044078" cy="202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504371" y="3063050"/>
            <a:ext cx="2095476" cy="15497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9"/>
          <p:cNvSpPr txBox="1"/>
          <p:nvPr/>
        </p:nvSpPr>
        <p:spPr>
          <a:xfrm>
            <a:off x="107475" y="214950"/>
            <a:ext cx="8966700" cy="48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600">
                <a:solidFill>
                  <a:srgbClr val="365F91"/>
                </a:solidFill>
                <a:latin typeface="Comfortaa"/>
                <a:ea typeface="Comfortaa"/>
                <a:cs typeface="Comfortaa"/>
                <a:sym typeface="Comfortaa"/>
              </a:rPr>
              <a:t>4.</a:t>
            </a:r>
            <a:r>
              <a:rPr lang="en" sz="700">
                <a:solidFill>
                  <a:srgbClr val="365F91"/>
                </a:solidFill>
                <a:latin typeface="Comfortaa"/>
                <a:ea typeface="Comfortaa"/>
                <a:cs typeface="Comfortaa"/>
                <a:sym typeface="Comfortaa"/>
              </a:rPr>
              <a:t>                       </a:t>
            </a:r>
            <a:r>
              <a:rPr lang="en" sz="2600" u="sng">
                <a:solidFill>
                  <a:srgbClr val="0000FF"/>
                </a:solidFill>
                <a:latin typeface="Comfortaa"/>
                <a:ea typeface="Comfortaa"/>
                <a:cs typeface="Comfortaa"/>
                <a:sym typeface="Comfortaa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Evaluate an Existing Policy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Comfortaa"/>
              <a:buAutoNum type="arabicPeriod"/>
            </a:pPr>
            <a:r>
              <a:rPr lang="en" sz="2000">
                <a:latin typeface="Comfortaa"/>
                <a:ea typeface="Comfortaa"/>
                <a:cs typeface="Comfortaa"/>
                <a:sym typeface="Comfortaa"/>
              </a:rPr>
              <a:t>Vegan Fridays- vegan options only</a:t>
            </a:r>
            <a:endParaRPr sz="2000"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Comfortaa"/>
              <a:buAutoNum type="arabicPeriod"/>
            </a:pPr>
            <a:r>
              <a:rPr lang="en" sz="2000">
                <a:latin typeface="Comfortaa"/>
                <a:ea typeface="Comfortaa"/>
                <a:cs typeface="Comfortaa"/>
                <a:sym typeface="Comfortaa"/>
              </a:rPr>
              <a:t>Only milk is offered at lunch</a:t>
            </a:r>
            <a:endParaRPr sz="2000"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Comfortaa"/>
              <a:buAutoNum type="arabicPeriod"/>
            </a:pPr>
            <a:r>
              <a:rPr lang="en" sz="2000">
                <a:latin typeface="Comfortaa"/>
                <a:ea typeface="Comfortaa"/>
                <a:cs typeface="Comfortaa"/>
                <a:sym typeface="Comfortaa"/>
              </a:rPr>
              <a:t>Sandwich options are peanut butter &amp; jelly or cheese</a:t>
            </a:r>
            <a:endParaRPr sz="2000"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Comfortaa"/>
              <a:buAutoNum type="arabicPeriod"/>
            </a:pPr>
            <a:r>
              <a:rPr lang="en" sz="2000">
                <a:latin typeface="Comfortaa"/>
                <a:ea typeface="Comfortaa"/>
                <a:cs typeface="Comfortaa"/>
                <a:sym typeface="Comfortaa"/>
              </a:rPr>
              <a:t>Students must take certain items on their tray</a:t>
            </a:r>
            <a:endParaRPr sz="2000"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98" name="Google Shape;98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19200" y="2732975"/>
            <a:ext cx="1085800" cy="133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346350" y="3541927"/>
            <a:ext cx="1995251" cy="12345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111300" y="214950"/>
            <a:ext cx="1793700" cy="1188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80038" y="2842863"/>
            <a:ext cx="2257425" cy="1933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017963" y="3033363"/>
            <a:ext cx="2047875" cy="1743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0"/>
          <p:cNvSpPr txBox="1"/>
          <p:nvPr/>
        </p:nvSpPr>
        <p:spPr>
          <a:xfrm>
            <a:off x="222025" y="111025"/>
            <a:ext cx="8733000" cy="484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5. Developing Solutions</a:t>
            </a:r>
            <a:endParaRPr sz="2600">
              <a:solidFill>
                <a:srgbClr val="FFFFFF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FFFFFF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Let’s brainstorm a list!</a:t>
            </a:r>
            <a:endParaRPr sz="2200">
              <a:solidFill>
                <a:srgbClr val="FFFFFF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FFFFFF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  What do you think might be an answer to the problem?</a:t>
            </a:r>
            <a:endParaRPr sz="2200">
              <a:solidFill>
                <a:srgbClr val="FFFFFF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FFFFFF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Comfortaa"/>
              <a:buAutoNum type="arabicPeriod"/>
            </a:pPr>
            <a:endParaRPr sz="2200">
              <a:solidFill>
                <a:srgbClr val="FFFFFF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108" name="Google Shape;108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04250" y="111025"/>
            <a:ext cx="1443124" cy="1443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1"/>
          <p:cNvSpPr txBox="1"/>
          <p:nvPr/>
        </p:nvSpPr>
        <p:spPr>
          <a:xfrm>
            <a:off x="150" y="0"/>
            <a:ext cx="9144000" cy="51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60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5.</a:t>
            </a:r>
            <a:r>
              <a:rPr lang="en" sz="70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                       </a:t>
            </a:r>
            <a:r>
              <a:rPr lang="en" sz="2600" u="sng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Develop Solutions</a:t>
            </a:r>
            <a:endParaRPr>
              <a:solidFill>
                <a:srgbClr val="FFFFFF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rgbClr val="FFFFFF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rgbClr val="FFFFFF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2000"/>
              <a:buFont typeface="Comfortaa"/>
              <a:buAutoNum type="arabicPeriod"/>
            </a:pPr>
            <a:r>
              <a:rPr lang="en" sz="2000">
                <a:solidFill>
                  <a:srgbClr val="202124"/>
                </a:solidFill>
                <a:latin typeface="Comfortaa"/>
                <a:ea typeface="Comfortaa"/>
                <a:cs typeface="Comfortaa"/>
                <a:sym typeface="Comfortaa"/>
              </a:rPr>
              <a:t>Eliminate Vegan Fridays</a:t>
            </a:r>
            <a:endParaRPr sz="2000">
              <a:solidFill>
                <a:srgbClr val="202124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2000"/>
              <a:buFont typeface="Comfortaa"/>
              <a:buAutoNum type="arabicPeriod"/>
            </a:pPr>
            <a:r>
              <a:rPr lang="en" sz="2000">
                <a:solidFill>
                  <a:srgbClr val="202124"/>
                </a:solidFill>
                <a:latin typeface="Comfortaa"/>
                <a:ea typeface="Comfortaa"/>
                <a:cs typeface="Comfortaa"/>
                <a:sym typeface="Comfortaa"/>
              </a:rPr>
              <a:t>Offer bottled water in addition to milk</a:t>
            </a:r>
            <a:endParaRPr sz="2000">
              <a:solidFill>
                <a:srgbClr val="202124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2000"/>
              <a:buFont typeface="Comfortaa"/>
              <a:buAutoNum type="arabicPeriod"/>
            </a:pPr>
            <a:r>
              <a:rPr lang="en" sz="2000">
                <a:solidFill>
                  <a:srgbClr val="202124"/>
                </a:solidFill>
                <a:latin typeface="Comfortaa"/>
                <a:ea typeface="Comfortaa"/>
                <a:cs typeface="Comfortaa"/>
                <a:sym typeface="Comfortaa"/>
              </a:rPr>
              <a:t>Make other sandwiches/</a:t>
            </a:r>
            <a:r>
              <a:rPr lang="en" sz="2000" u="sng">
                <a:solidFill>
                  <a:srgbClr val="202124"/>
                </a:solidFill>
                <a:latin typeface="Comfortaa"/>
                <a:ea typeface="Comfortaa"/>
                <a:cs typeface="Comfortaa"/>
                <a:sym typeface="Comfortaa"/>
              </a:rPr>
              <a:t>alternatives</a:t>
            </a:r>
            <a:r>
              <a:rPr lang="en" sz="2000">
                <a:solidFill>
                  <a:srgbClr val="202124"/>
                </a:solidFill>
                <a:latin typeface="Comfortaa"/>
                <a:ea typeface="Comfortaa"/>
                <a:cs typeface="Comfortaa"/>
                <a:sym typeface="Comfortaa"/>
              </a:rPr>
              <a:t> available</a:t>
            </a:r>
            <a:endParaRPr sz="2000">
              <a:solidFill>
                <a:srgbClr val="202124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2000"/>
              <a:buFont typeface="Comfortaa"/>
              <a:buAutoNum type="arabicPeriod"/>
            </a:pPr>
            <a:r>
              <a:rPr lang="en" sz="2000">
                <a:solidFill>
                  <a:srgbClr val="202124"/>
                </a:solidFill>
                <a:latin typeface="Comfortaa"/>
                <a:ea typeface="Comfortaa"/>
                <a:cs typeface="Comfortaa"/>
                <a:sym typeface="Comfortaa"/>
              </a:rPr>
              <a:t>Allow students to take what they want to eat</a:t>
            </a:r>
            <a:endParaRPr sz="2000">
              <a:solidFill>
                <a:srgbClr val="202124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2000"/>
              <a:buFont typeface="Comfortaa"/>
              <a:buAutoNum type="arabicPeriod"/>
            </a:pPr>
            <a:r>
              <a:rPr lang="en" sz="2000">
                <a:solidFill>
                  <a:srgbClr val="202124"/>
                </a:solidFill>
                <a:latin typeface="Comfortaa"/>
                <a:ea typeface="Comfortaa"/>
                <a:cs typeface="Comfortaa"/>
                <a:sym typeface="Comfortaa"/>
              </a:rPr>
              <a:t>Force students to eat everything</a:t>
            </a:r>
            <a:endParaRPr sz="2000">
              <a:solidFill>
                <a:srgbClr val="202124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2000"/>
              <a:buFont typeface="Comfortaa"/>
              <a:buAutoNum type="arabicPeriod"/>
            </a:pPr>
            <a:r>
              <a:rPr lang="en" sz="2000">
                <a:solidFill>
                  <a:srgbClr val="202124"/>
                </a:solidFill>
                <a:latin typeface="Comfortaa"/>
                <a:ea typeface="Comfortaa"/>
                <a:cs typeface="Comfortaa"/>
                <a:sym typeface="Comfortaa"/>
              </a:rPr>
              <a:t>School works with student government to encourage kids to try different foods</a:t>
            </a:r>
            <a:endParaRPr sz="2000">
              <a:solidFill>
                <a:srgbClr val="202124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114" name="Google Shape;114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16618" y="199600"/>
            <a:ext cx="1334532" cy="23721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88550" y="3424850"/>
            <a:ext cx="2837052" cy="1595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2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581662" y="3424849"/>
            <a:ext cx="2127968" cy="15958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2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265664" y="3424850"/>
            <a:ext cx="2412586" cy="1595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341</Words>
  <Application>Microsoft Office PowerPoint</Application>
  <PresentationFormat>On-screen Show (16:9)</PresentationFormat>
  <Paragraphs>87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Comfortaa</vt:lpstr>
      <vt:lpstr>Times New Roman</vt:lpstr>
      <vt:lpstr>Roboto</vt:lpstr>
      <vt:lpstr>Simple Light</vt:lpstr>
      <vt:lpstr>What is PPA?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is PPA?</dc:title>
  <cp:lastModifiedBy>Joseph Montecalvo</cp:lastModifiedBy>
  <cp:revision>1</cp:revision>
  <dcterms:modified xsi:type="dcterms:W3CDTF">2022-03-30T21:28:48Z</dcterms:modified>
</cp:coreProperties>
</file>