
<file path=[Content_Types].xml><?xml version="1.0" encoding="utf-8"?>
<Types xmlns="http://schemas.openxmlformats.org/package/2006/content-types">
  <Default Extension="fntdata" ContentType="application/x-fontdata"/>
  <Default Extension="gif" ContentType="image/gi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5143500" type="screen16x9"/>
  <p:notesSz cx="6858000" cy="9144000"/>
  <p:embeddedFontLst>
    <p:embeddedFont>
      <p:font typeface="Roboto" panose="02000000000000000000" pitchFamily="2" charset="0"/>
      <p:regular r:id="rId11"/>
      <p:bold r:id="rId12"/>
      <p:italic r:id="rId13"/>
      <p:boldItalic r:id="rId14"/>
    </p:embeddedFont>
    <p:embeddedFont>
      <p:font typeface="Trebuchet MS" panose="020B0603020202020204" pitchFamily="34" charset="0"/>
      <p:regular r:id="rId15"/>
      <p:bold r:id="rId16"/>
      <p:italic r:id="rId17"/>
      <p:boldItalic r:id="rId1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oe Montecalvo" initials="" lastIdx="2" clrIdx="0"/>
  <p:cmAuthor id="1" name="Kate E. O'Hara" initials=""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38" d="100"/>
          <a:sy n="138" d="100"/>
        </p:scale>
        <p:origin x="138" y="1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font" Target="fonts/font8.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font" Target="fonts/font7.fntdata"/><Relationship Id="rId2" Type="http://schemas.openxmlformats.org/officeDocument/2006/relationships/slide" Target="slides/slide1.xml"/><Relationship Id="rId16" Type="http://schemas.openxmlformats.org/officeDocument/2006/relationships/font" Target="fonts/font6.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font" Target="fonts/font5.fntdata"/><Relationship Id="rId23" Type="http://schemas.openxmlformats.org/officeDocument/2006/relationships/tableStyles" Target="tableStyles.xml"/><Relationship Id="rId10" Type="http://schemas.openxmlformats.org/officeDocument/2006/relationships/notesMaster" Target="notesMasters/notesMaster1.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11ddce39ee4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11ddce39ee4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11ddce39ee4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11ddce39ee4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11ddce39ee4_0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11ddce39ee4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11d8ffdae66_0_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11d8ffdae66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11d8ffdae66_0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11d8ffdae66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20caaff5148a9fac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20caaff5148a9fac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11d8ffdae66_0_1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11d8ffdae66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8" Type="http://schemas.openxmlformats.org/officeDocument/2006/relationships/hyperlink" Target="https://kids.kiddle.co/Income" TargetMode="External"/><Relationship Id="rId13" Type="http://schemas.openxmlformats.org/officeDocument/2006/relationships/hyperlink" Target="https://kids.kiddle.co/Upper_class" TargetMode="External"/><Relationship Id="rId3" Type="http://schemas.openxmlformats.org/officeDocument/2006/relationships/hyperlink" Target="http://www.youtube.com/watch?v=K_1EihgfTYY" TargetMode="External"/><Relationship Id="rId7" Type="http://schemas.openxmlformats.org/officeDocument/2006/relationships/hyperlink" Target="https://kids.kiddle.co/Professional_certification" TargetMode="External"/><Relationship Id="rId12" Type="http://schemas.openxmlformats.org/officeDocument/2006/relationships/hyperlink" Target="https://kids.kiddle.co/United_Kingdom" TargetMode="External"/><Relationship Id="rId17" Type="http://schemas.openxmlformats.org/officeDocument/2006/relationships/hyperlink" Target="https://kids.kiddle.co/Social_class" TargetMode="External"/><Relationship Id="rId2" Type="http://schemas.openxmlformats.org/officeDocument/2006/relationships/notesSlide" Target="../notesSlides/notesSlide3.xml"/><Relationship Id="rId16" Type="http://schemas.openxmlformats.org/officeDocument/2006/relationships/hyperlink" Target="https://kids.kiddle.co/Underclass" TargetMode="External"/><Relationship Id="rId1" Type="http://schemas.openxmlformats.org/officeDocument/2006/relationships/slideLayout" Target="../slideLayouts/slideLayout3.xml"/><Relationship Id="rId6" Type="http://schemas.openxmlformats.org/officeDocument/2006/relationships/hyperlink" Target="https://kids.kiddle.co/Education" TargetMode="External"/><Relationship Id="rId11" Type="http://schemas.openxmlformats.org/officeDocument/2006/relationships/hyperlink" Target="https://kids.kiddle.co/Means_of_production" TargetMode="External"/><Relationship Id="rId5" Type="http://schemas.openxmlformats.org/officeDocument/2006/relationships/hyperlink" Target="https://kids.kiddle.co/Profession" TargetMode="External"/><Relationship Id="rId15" Type="http://schemas.openxmlformats.org/officeDocument/2006/relationships/hyperlink" Target="https://kids.kiddle.co/Working_class" TargetMode="External"/><Relationship Id="rId10" Type="http://schemas.openxmlformats.org/officeDocument/2006/relationships/hyperlink" Target="https://kids.kiddle.co/Ownership" TargetMode="External"/><Relationship Id="rId4" Type="http://schemas.openxmlformats.org/officeDocument/2006/relationships/image" Target="../media/image2.jpg"/><Relationship Id="rId9" Type="http://schemas.openxmlformats.org/officeDocument/2006/relationships/hyperlink" Target="https://kids.kiddle.co/Wealth" TargetMode="External"/><Relationship Id="rId14" Type="http://schemas.openxmlformats.org/officeDocument/2006/relationships/hyperlink" Target="https://kids.kiddle.co/Middle_class"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soapboxie.com/social-issues/Titanic-100-Years-Later-Social-Class-and-Survival-A-Public-Health-Perspective"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3.gif"/><Relationship Id="rId5" Type="http://schemas.openxmlformats.org/officeDocument/2006/relationships/hyperlink" Target="https://www.encyclopedia-titanica.org/class-gender-titanic-disaster-1912~chapter-2~part-2.html" TargetMode="External"/><Relationship Id="rId4" Type="http://schemas.openxmlformats.org/officeDocument/2006/relationships/hyperlink" Target="https://prezi.com/wb4tx5v4iqql/titanic-class-differences/"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ariliablog.blogspot.com/2010/06/social-class-differentiation-and.html"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4.gif"/></Relationships>
</file>

<file path=ppt/slides/_rels/slide6.xml.rels><?xml version="1.0" encoding="UTF-8" standalone="yes"?>
<Relationships xmlns="http://schemas.openxmlformats.org/package/2006/relationships"><Relationship Id="rId3" Type="http://schemas.openxmlformats.org/officeDocument/2006/relationships/hyperlink" Target="http://www.youtube.com/watch?v=YD-HSifUN2I"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5.jpg"/></Relationships>
</file>

<file path=ppt/slides/_rels/slide7.xml.rels><?xml version="1.0" encoding="UTF-8" standalone="yes"?>
<Relationships xmlns="http://schemas.openxmlformats.org/package/2006/relationships"><Relationship Id="rId3" Type="http://schemas.openxmlformats.org/officeDocument/2006/relationships/hyperlink" Target="https://www.savi.org/2020/06/24/socioeconomic-factors-explain-why-some-new-york-zip-codes-were-hit-hardest-by-covid-19/"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11.xml"/><Relationship Id="rId4" Type="http://schemas.openxmlformats.org/officeDocument/2006/relationships/hyperlink" Target="https://bestneighborhood.org/household-income-astoria-n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3"/>
        <p:cNvGrpSpPr/>
        <p:nvPr/>
      </p:nvGrpSpPr>
      <p:grpSpPr>
        <a:xfrm>
          <a:off x="0" y="0"/>
          <a:ext cx="0" cy="0"/>
          <a:chOff x="0" y="0"/>
          <a:chExt cx="0" cy="0"/>
        </a:xfrm>
      </p:grpSpPr>
      <p:sp>
        <p:nvSpPr>
          <p:cNvPr id="54" name="Google Shape;54;p13"/>
          <p:cNvSpPr txBox="1"/>
          <p:nvPr/>
        </p:nvSpPr>
        <p:spPr>
          <a:xfrm>
            <a:off x="380325" y="271675"/>
            <a:ext cx="8240400" cy="492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000" b="1">
                <a:solidFill>
                  <a:schemeClr val="dk1"/>
                </a:solidFill>
                <a:latin typeface="Trebuchet MS"/>
                <a:ea typeface="Trebuchet MS"/>
                <a:cs typeface="Trebuchet MS"/>
                <a:sym typeface="Trebuchet MS"/>
              </a:rPr>
              <a:t>The Titanic:  Social Class and Survival</a:t>
            </a:r>
            <a:endParaRPr sz="2000" b="1">
              <a:solidFill>
                <a:schemeClr val="dk1"/>
              </a:solidFill>
              <a:latin typeface="Trebuchet MS"/>
              <a:ea typeface="Trebuchet MS"/>
              <a:cs typeface="Trebuchet MS"/>
              <a:sym typeface="Trebuchet MS"/>
            </a:endParaRPr>
          </a:p>
        </p:txBody>
      </p:sp>
      <p:sp>
        <p:nvSpPr>
          <p:cNvPr id="55" name="Google Shape;55;p13"/>
          <p:cNvSpPr txBox="1"/>
          <p:nvPr/>
        </p:nvSpPr>
        <p:spPr>
          <a:xfrm>
            <a:off x="6565200" y="4743300"/>
            <a:ext cx="2463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b="1"/>
              <a:t>Kelly Kielar P.S. 171Q</a:t>
            </a:r>
            <a:endParaRPr b="1"/>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CFE2F3"/>
        </a:solidFill>
        <a:effectLst/>
      </p:bgPr>
    </p:bg>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67200" y="23675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b="1">
                <a:solidFill>
                  <a:srgbClr val="073763"/>
                </a:solidFill>
              </a:rPr>
              <a:t>Public Policy Analysis PPA</a:t>
            </a:r>
            <a:endParaRPr b="1">
              <a:solidFill>
                <a:srgbClr val="073763"/>
              </a:solidFill>
            </a:endParaRPr>
          </a:p>
        </p:txBody>
      </p:sp>
      <p:sp>
        <p:nvSpPr>
          <p:cNvPr id="61" name="Google Shape;61;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92500" lnSpcReduction="20000"/>
          </a:bodyPr>
          <a:lstStyle/>
          <a:p>
            <a:pPr marL="457200" lvl="0" indent="-381317" algn="l" rtl="0">
              <a:spcBef>
                <a:spcPts val="0"/>
              </a:spcBef>
              <a:spcAft>
                <a:spcPts val="0"/>
              </a:spcAft>
              <a:buClr>
                <a:srgbClr val="073763"/>
              </a:buClr>
              <a:buSzPct val="100000"/>
              <a:buAutoNum type="arabicPeriod"/>
            </a:pPr>
            <a:r>
              <a:rPr lang="en" sz="2600" b="1">
                <a:solidFill>
                  <a:srgbClr val="073763"/>
                </a:solidFill>
              </a:rPr>
              <a:t>Define the Problem</a:t>
            </a:r>
            <a:endParaRPr sz="2600" b="1">
              <a:solidFill>
                <a:srgbClr val="073763"/>
              </a:solidFill>
            </a:endParaRPr>
          </a:p>
          <a:p>
            <a:pPr marL="457200" lvl="0" indent="-381317" algn="l" rtl="0">
              <a:spcBef>
                <a:spcPts val="0"/>
              </a:spcBef>
              <a:spcAft>
                <a:spcPts val="0"/>
              </a:spcAft>
              <a:buClr>
                <a:srgbClr val="073763"/>
              </a:buClr>
              <a:buSzPct val="100000"/>
              <a:buAutoNum type="arabicPeriod"/>
            </a:pPr>
            <a:r>
              <a:rPr lang="en" sz="2600" b="1">
                <a:solidFill>
                  <a:srgbClr val="073763"/>
                </a:solidFill>
              </a:rPr>
              <a:t>Gather the Evidence</a:t>
            </a:r>
            <a:endParaRPr sz="2600" b="1">
              <a:solidFill>
                <a:srgbClr val="073763"/>
              </a:solidFill>
            </a:endParaRPr>
          </a:p>
          <a:p>
            <a:pPr marL="457200" lvl="0" indent="-381317" algn="l" rtl="0">
              <a:spcBef>
                <a:spcPts val="0"/>
              </a:spcBef>
              <a:spcAft>
                <a:spcPts val="0"/>
              </a:spcAft>
              <a:buClr>
                <a:srgbClr val="073763"/>
              </a:buClr>
              <a:buSzPct val="100000"/>
              <a:buAutoNum type="arabicPeriod"/>
            </a:pPr>
            <a:r>
              <a:rPr lang="en" sz="2600" b="1">
                <a:solidFill>
                  <a:srgbClr val="073763"/>
                </a:solidFill>
              </a:rPr>
              <a:t>Identify the Causes</a:t>
            </a:r>
            <a:endParaRPr sz="2600" b="1">
              <a:solidFill>
                <a:srgbClr val="073763"/>
              </a:solidFill>
            </a:endParaRPr>
          </a:p>
          <a:p>
            <a:pPr marL="457200" lvl="0" indent="-381317" algn="l" rtl="0">
              <a:spcBef>
                <a:spcPts val="0"/>
              </a:spcBef>
              <a:spcAft>
                <a:spcPts val="0"/>
              </a:spcAft>
              <a:buClr>
                <a:srgbClr val="073763"/>
              </a:buClr>
              <a:buSzPct val="100000"/>
              <a:buAutoNum type="arabicPeriod"/>
            </a:pPr>
            <a:r>
              <a:rPr lang="en" sz="2600" b="1">
                <a:solidFill>
                  <a:srgbClr val="073763"/>
                </a:solidFill>
              </a:rPr>
              <a:t>Evaluate an Existing Policy</a:t>
            </a:r>
            <a:endParaRPr sz="2600" b="1">
              <a:solidFill>
                <a:srgbClr val="073763"/>
              </a:solidFill>
            </a:endParaRPr>
          </a:p>
          <a:p>
            <a:pPr marL="457200" lvl="0" indent="-381317" algn="l" rtl="0">
              <a:spcBef>
                <a:spcPts val="0"/>
              </a:spcBef>
              <a:spcAft>
                <a:spcPts val="0"/>
              </a:spcAft>
              <a:buClr>
                <a:srgbClr val="073763"/>
              </a:buClr>
              <a:buSzPct val="100000"/>
              <a:buAutoNum type="arabicPeriod"/>
            </a:pPr>
            <a:r>
              <a:rPr lang="en" sz="2600" b="1">
                <a:solidFill>
                  <a:srgbClr val="073763"/>
                </a:solidFill>
              </a:rPr>
              <a:t>Develop Solutions</a:t>
            </a:r>
            <a:endParaRPr sz="2600" b="1">
              <a:solidFill>
                <a:srgbClr val="073763"/>
              </a:solidFill>
            </a:endParaRPr>
          </a:p>
          <a:p>
            <a:pPr marL="457200" lvl="0" indent="-381317" algn="l" rtl="0">
              <a:spcBef>
                <a:spcPts val="0"/>
              </a:spcBef>
              <a:spcAft>
                <a:spcPts val="0"/>
              </a:spcAft>
              <a:buClr>
                <a:srgbClr val="073763"/>
              </a:buClr>
              <a:buSzPct val="100000"/>
              <a:buAutoNum type="arabicPeriod"/>
            </a:pPr>
            <a:r>
              <a:rPr lang="en" sz="2600" b="1">
                <a:solidFill>
                  <a:srgbClr val="073763"/>
                </a:solidFill>
              </a:rPr>
              <a:t>Select the Best Solution  (Feasibility vs. Effectiveness)</a:t>
            </a:r>
            <a:endParaRPr sz="2600" b="1">
              <a:solidFill>
                <a:srgbClr val="073763"/>
              </a:solidFill>
            </a:endParaRPr>
          </a:p>
          <a:p>
            <a:pPr marL="0" lvl="0" indent="0" algn="l" rtl="0">
              <a:spcBef>
                <a:spcPts val="0"/>
              </a:spcBef>
              <a:spcAft>
                <a:spcPts val="0"/>
              </a:spcAft>
              <a:buClr>
                <a:schemeClr val="dk1"/>
              </a:buClr>
              <a:buSzPct val="42307"/>
              <a:buFont typeface="Arial"/>
              <a:buNone/>
            </a:pPr>
            <a:r>
              <a:rPr lang="en" sz="2600" b="1">
                <a:solidFill>
                  <a:srgbClr val="073763"/>
                </a:solidFill>
              </a:rPr>
              <a:t> </a:t>
            </a:r>
            <a:endParaRPr sz="2600" b="1">
              <a:solidFill>
                <a:srgbClr val="073763"/>
              </a:solidFill>
            </a:endParaRPr>
          </a:p>
          <a:p>
            <a:pPr marL="0" lvl="0" indent="0" algn="l" rtl="0">
              <a:spcBef>
                <a:spcPts val="0"/>
              </a:spcBef>
              <a:spcAft>
                <a:spcPts val="120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EAD1DC"/>
        </a:solidFill>
        <a:effectLst/>
      </p:bgPr>
    </p:bg>
    <p:spTree>
      <p:nvGrpSpPr>
        <p:cNvPr id="1" name="Shape 65"/>
        <p:cNvGrpSpPr/>
        <p:nvPr/>
      </p:nvGrpSpPr>
      <p:grpSpPr>
        <a:xfrm>
          <a:off x="0" y="0"/>
          <a:ext cx="0" cy="0"/>
          <a:chOff x="0" y="0"/>
          <a:chExt cx="0" cy="0"/>
        </a:xfrm>
      </p:grpSpPr>
      <p:sp>
        <p:nvSpPr>
          <p:cNvPr id="66" name="Google Shape;66;p15"/>
          <p:cNvSpPr txBox="1"/>
          <p:nvPr/>
        </p:nvSpPr>
        <p:spPr>
          <a:xfrm>
            <a:off x="0" y="0"/>
            <a:ext cx="8976300" cy="185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1050">
              <a:solidFill>
                <a:srgbClr val="3C4043"/>
              </a:solidFill>
              <a:highlight>
                <a:srgbClr val="FFFFFF"/>
              </a:highlight>
              <a:latin typeface="Roboto"/>
              <a:ea typeface="Roboto"/>
              <a:cs typeface="Roboto"/>
              <a:sym typeface="Roboto"/>
            </a:endParaRPr>
          </a:p>
          <a:p>
            <a:pPr marL="0" lvl="0" indent="0" algn="l" rtl="0">
              <a:lnSpc>
                <a:spcPct val="115000"/>
              </a:lnSpc>
              <a:spcBef>
                <a:spcPts val="0"/>
              </a:spcBef>
              <a:spcAft>
                <a:spcPts val="0"/>
              </a:spcAft>
              <a:buNone/>
            </a:pPr>
            <a:r>
              <a:rPr lang="en" sz="2600" b="1">
                <a:solidFill>
                  <a:srgbClr val="073763"/>
                </a:solidFill>
              </a:rPr>
              <a:t>Define the Problem</a:t>
            </a:r>
            <a:endParaRPr sz="1050">
              <a:solidFill>
                <a:srgbClr val="3C4043"/>
              </a:solidFill>
              <a:highlight>
                <a:srgbClr val="FFFFFF"/>
              </a:highlight>
              <a:latin typeface="Roboto"/>
              <a:ea typeface="Roboto"/>
              <a:cs typeface="Roboto"/>
              <a:sym typeface="Roboto"/>
            </a:endParaRPr>
          </a:p>
          <a:p>
            <a:pPr marL="0" lvl="0" indent="0" algn="l" rtl="0">
              <a:spcBef>
                <a:spcPts val="0"/>
              </a:spcBef>
              <a:spcAft>
                <a:spcPts val="0"/>
              </a:spcAft>
              <a:buNone/>
            </a:pPr>
            <a:r>
              <a:rPr lang="en" sz="1550" b="1">
                <a:solidFill>
                  <a:srgbClr val="073763"/>
                </a:solidFill>
                <a:highlight>
                  <a:srgbClr val="FFFFFF"/>
                </a:highlight>
                <a:latin typeface="Roboto"/>
                <a:ea typeface="Roboto"/>
                <a:cs typeface="Roboto"/>
                <a:sym typeface="Roboto"/>
              </a:rPr>
              <a:t>The problem would be "rigid caste/class system existed on the Titanic.  </a:t>
            </a:r>
            <a:endParaRPr sz="1550" b="1">
              <a:solidFill>
                <a:srgbClr val="073763"/>
              </a:solidFill>
              <a:highlight>
                <a:srgbClr val="FFFFFF"/>
              </a:highlight>
              <a:latin typeface="Roboto"/>
              <a:ea typeface="Roboto"/>
              <a:cs typeface="Roboto"/>
              <a:sym typeface="Roboto"/>
            </a:endParaRPr>
          </a:p>
          <a:p>
            <a:pPr marL="0" lvl="0" indent="0" algn="l" rtl="0">
              <a:spcBef>
                <a:spcPts val="0"/>
              </a:spcBef>
              <a:spcAft>
                <a:spcPts val="0"/>
              </a:spcAft>
              <a:buNone/>
            </a:pPr>
            <a:endParaRPr sz="1050">
              <a:solidFill>
                <a:srgbClr val="3C4043"/>
              </a:solidFill>
              <a:highlight>
                <a:srgbClr val="FFFFFF"/>
              </a:highlight>
              <a:latin typeface="Roboto"/>
              <a:ea typeface="Roboto"/>
              <a:cs typeface="Roboto"/>
              <a:sym typeface="Roboto"/>
            </a:endParaRPr>
          </a:p>
          <a:p>
            <a:pPr marL="0" lvl="0" indent="0" algn="l" rtl="0">
              <a:spcBef>
                <a:spcPts val="0"/>
              </a:spcBef>
              <a:spcAft>
                <a:spcPts val="0"/>
              </a:spcAft>
              <a:buNone/>
            </a:pPr>
            <a:endParaRPr sz="1050">
              <a:solidFill>
                <a:srgbClr val="3C4043"/>
              </a:solidFill>
              <a:highlight>
                <a:srgbClr val="FFFFFF"/>
              </a:highlight>
              <a:latin typeface="Roboto"/>
              <a:ea typeface="Roboto"/>
              <a:cs typeface="Roboto"/>
              <a:sym typeface="Roboto"/>
            </a:endParaRPr>
          </a:p>
          <a:p>
            <a:pPr marL="0" lvl="0" indent="0" algn="l" rtl="0">
              <a:spcBef>
                <a:spcPts val="0"/>
              </a:spcBef>
              <a:spcAft>
                <a:spcPts val="0"/>
              </a:spcAft>
              <a:buNone/>
            </a:pPr>
            <a:endParaRPr sz="1050">
              <a:solidFill>
                <a:srgbClr val="3C4043"/>
              </a:solidFill>
              <a:highlight>
                <a:srgbClr val="FFFFFF"/>
              </a:highlight>
              <a:latin typeface="Roboto"/>
              <a:ea typeface="Roboto"/>
              <a:cs typeface="Roboto"/>
              <a:sym typeface="Roboto"/>
            </a:endParaRPr>
          </a:p>
          <a:p>
            <a:pPr marL="0" lvl="0" indent="0" algn="l" rtl="0">
              <a:spcBef>
                <a:spcPts val="0"/>
              </a:spcBef>
              <a:spcAft>
                <a:spcPts val="0"/>
              </a:spcAft>
              <a:buNone/>
            </a:pPr>
            <a:endParaRPr sz="1050">
              <a:solidFill>
                <a:srgbClr val="3C4043"/>
              </a:solidFill>
              <a:highlight>
                <a:srgbClr val="FFFFFF"/>
              </a:highlight>
              <a:latin typeface="Roboto"/>
              <a:ea typeface="Roboto"/>
              <a:cs typeface="Roboto"/>
              <a:sym typeface="Roboto"/>
            </a:endParaRPr>
          </a:p>
          <a:p>
            <a:pPr marL="0" lvl="0" indent="0" algn="l" rtl="0">
              <a:spcBef>
                <a:spcPts val="0"/>
              </a:spcBef>
              <a:spcAft>
                <a:spcPts val="0"/>
              </a:spcAft>
              <a:buNone/>
            </a:pPr>
            <a:endParaRPr sz="1050">
              <a:solidFill>
                <a:srgbClr val="3C4043"/>
              </a:solidFill>
              <a:highlight>
                <a:srgbClr val="FFFFFF"/>
              </a:highlight>
              <a:latin typeface="Roboto"/>
              <a:ea typeface="Roboto"/>
              <a:cs typeface="Roboto"/>
              <a:sym typeface="Roboto"/>
            </a:endParaRPr>
          </a:p>
        </p:txBody>
      </p:sp>
      <p:pic>
        <p:nvPicPr>
          <p:cNvPr id="67" name="Google Shape;67;p15" descr="Learn about the history of the construction, maiden voyage and sinking of the Titanic, along with later efforts to discover the wreckage." title="Titanic For Kids">
            <a:hlinkClick r:id="rId3"/>
          </p:cNvPr>
          <p:cNvPicPr preferRelativeResize="0"/>
          <p:nvPr/>
        </p:nvPicPr>
        <p:blipFill>
          <a:blip r:embed="rId4">
            <a:alphaModFix/>
          </a:blip>
          <a:stretch>
            <a:fillRect/>
          </a:stretch>
        </p:blipFill>
        <p:spPr>
          <a:xfrm>
            <a:off x="171800" y="1681525"/>
            <a:ext cx="3981700" cy="2986275"/>
          </a:xfrm>
          <a:prstGeom prst="rect">
            <a:avLst/>
          </a:prstGeom>
          <a:noFill/>
          <a:ln>
            <a:noFill/>
          </a:ln>
        </p:spPr>
      </p:pic>
      <p:sp>
        <p:nvSpPr>
          <p:cNvPr id="68" name="Google Shape;68;p15"/>
          <p:cNvSpPr txBox="1"/>
          <p:nvPr/>
        </p:nvSpPr>
        <p:spPr>
          <a:xfrm>
            <a:off x="4307225" y="1124025"/>
            <a:ext cx="4516200" cy="33978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600"/>
              </a:spcBef>
              <a:spcAft>
                <a:spcPts val="0"/>
              </a:spcAft>
              <a:buClr>
                <a:schemeClr val="dk1"/>
              </a:buClr>
              <a:buSzPts val="1100"/>
              <a:buFont typeface="Arial"/>
              <a:buNone/>
            </a:pPr>
            <a:r>
              <a:rPr lang="en" b="1">
                <a:highlight>
                  <a:srgbClr val="FFFFFF"/>
                </a:highlight>
                <a:latin typeface="Roboto"/>
                <a:ea typeface="Roboto"/>
                <a:cs typeface="Roboto"/>
                <a:sym typeface="Roboto"/>
              </a:rPr>
              <a:t>“In societies where classes exist, one's class is determined largely by:</a:t>
            </a:r>
            <a:endParaRPr b="1">
              <a:highlight>
                <a:srgbClr val="FFFFFF"/>
              </a:highlight>
              <a:latin typeface="Roboto"/>
              <a:ea typeface="Roboto"/>
              <a:cs typeface="Roboto"/>
              <a:sym typeface="Roboto"/>
            </a:endParaRPr>
          </a:p>
          <a:p>
            <a:pPr marL="457200" lvl="0" indent="-317500" algn="l" rtl="0">
              <a:lnSpc>
                <a:spcPct val="115000"/>
              </a:lnSpc>
              <a:spcBef>
                <a:spcPts val="1200"/>
              </a:spcBef>
              <a:spcAft>
                <a:spcPts val="0"/>
              </a:spcAft>
              <a:buClr>
                <a:srgbClr val="000000"/>
              </a:buClr>
              <a:buSzPts val="1400"/>
              <a:buFont typeface="Roboto"/>
              <a:buChar char="●"/>
            </a:pPr>
            <a:r>
              <a:rPr lang="en" b="1">
                <a:highlight>
                  <a:srgbClr val="FFFFFF"/>
                </a:highlight>
                <a:uFill>
                  <a:noFill/>
                </a:uFill>
                <a:latin typeface="Roboto"/>
                <a:ea typeface="Roboto"/>
                <a:cs typeface="Roboto"/>
                <a:sym typeface="Roboto"/>
                <a:hlinkClick r:id="rId5"/>
              </a:rPr>
              <a:t>occupation</a:t>
            </a:r>
            <a:endParaRPr b="1">
              <a:highlight>
                <a:srgbClr val="FFFFFF"/>
              </a:highlight>
              <a:latin typeface="Roboto"/>
              <a:ea typeface="Roboto"/>
              <a:cs typeface="Roboto"/>
              <a:sym typeface="Roboto"/>
            </a:endParaRPr>
          </a:p>
          <a:p>
            <a:pPr marL="457200" lvl="0" indent="-317500" algn="l" rtl="0">
              <a:lnSpc>
                <a:spcPct val="115000"/>
              </a:lnSpc>
              <a:spcBef>
                <a:spcPts val="0"/>
              </a:spcBef>
              <a:spcAft>
                <a:spcPts val="0"/>
              </a:spcAft>
              <a:buClr>
                <a:srgbClr val="000000"/>
              </a:buClr>
              <a:buSzPts val="1400"/>
              <a:buFont typeface="Roboto"/>
              <a:buChar char="●"/>
            </a:pPr>
            <a:r>
              <a:rPr lang="en" b="1">
                <a:highlight>
                  <a:srgbClr val="FFFFFF"/>
                </a:highlight>
                <a:uFill>
                  <a:noFill/>
                </a:uFill>
                <a:latin typeface="Roboto"/>
                <a:ea typeface="Roboto"/>
                <a:cs typeface="Roboto"/>
                <a:sym typeface="Roboto"/>
                <a:hlinkClick r:id="rId6"/>
              </a:rPr>
              <a:t>education</a:t>
            </a:r>
            <a:r>
              <a:rPr lang="en" b="1">
                <a:highlight>
                  <a:srgbClr val="FFFFFF"/>
                </a:highlight>
                <a:latin typeface="Roboto"/>
                <a:ea typeface="Roboto"/>
                <a:cs typeface="Roboto"/>
                <a:sym typeface="Roboto"/>
              </a:rPr>
              <a:t> and </a:t>
            </a:r>
            <a:r>
              <a:rPr lang="en" b="1">
                <a:highlight>
                  <a:srgbClr val="FFFFFF"/>
                </a:highlight>
                <a:uFill>
                  <a:noFill/>
                </a:uFill>
                <a:latin typeface="Roboto"/>
                <a:ea typeface="Roboto"/>
                <a:cs typeface="Roboto"/>
                <a:sym typeface="Roboto"/>
                <a:hlinkClick r:id="rId7"/>
              </a:rPr>
              <a:t>qualifications</a:t>
            </a:r>
            <a:endParaRPr b="1">
              <a:highlight>
                <a:srgbClr val="FFFFFF"/>
              </a:highlight>
              <a:latin typeface="Roboto"/>
              <a:ea typeface="Roboto"/>
              <a:cs typeface="Roboto"/>
              <a:sym typeface="Roboto"/>
            </a:endParaRPr>
          </a:p>
          <a:p>
            <a:pPr marL="457200" lvl="0" indent="-317500" algn="l" rtl="0">
              <a:lnSpc>
                <a:spcPct val="115000"/>
              </a:lnSpc>
              <a:spcBef>
                <a:spcPts val="0"/>
              </a:spcBef>
              <a:spcAft>
                <a:spcPts val="0"/>
              </a:spcAft>
              <a:buClr>
                <a:srgbClr val="000000"/>
              </a:buClr>
              <a:buSzPts val="1400"/>
              <a:buFont typeface="Roboto"/>
              <a:buChar char="●"/>
            </a:pPr>
            <a:r>
              <a:rPr lang="en" b="1">
                <a:highlight>
                  <a:srgbClr val="FFFFFF"/>
                </a:highlight>
                <a:uFill>
                  <a:noFill/>
                </a:uFill>
                <a:latin typeface="Roboto"/>
                <a:ea typeface="Roboto"/>
                <a:cs typeface="Roboto"/>
                <a:sym typeface="Roboto"/>
                <a:hlinkClick r:id="rId8"/>
              </a:rPr>
              <a:t>income</a:t>
            </a:r>
            <a:r>
              <a:rPr lang="en" b="1">
                <a:highlight>
                  <a:srgbClr val="FFFFFF"/>
                </a:highlight>
                <a:latin typeface="Roboto"/>
                <a:ea typeface="Roboto"/>
                <a:cs typeface="Roboto"/>
                <a:sym typeface="Roboto"/>
              </a:rPr>
              <a:t>, personal, household and per capita</a:t>
            </a:r>
            <a:endParaRPr b="1">
              <a:highlight>
                <a:srgbClr val="FFFFFF"/>
              </a:highlight>
              <a:latin typeface="Roboto"/>
              <a:ea typeface="Roboto"/>
              <a:cs typeface="Roboto"/>
              <a:sym typeface="Roboto"/>
            </a:endParaRPr>
          </a:p>
          <a:p>
            <a:pPr marL="457200" lvl="0" indent="-317500" algn="l" rtl="0">
              <a:lnSpc>
                <a:spcPct val="115000"/>
              </a:lnSpc>
              <a:spcBef>
                <a:spcPts val="0"/>
              </a:spcBef>
              <a:spcAft>
                <a:spcPts val="0"/>
              </a:spcAft>
              <a:buClr>
                <a:srgbClr val="000000"/>
              </a:buClr>
              <a:buSzPts val="1400"/>
              <a:buFont typeface="Roboto"/>
              <a:buChar char="●"/>
            </a:pPr>
            <a:r>
              <a:rPr lang="en" b="1">
                <a:highlight>
                  <a:srgbClr val="FFFFFF"/>
                </a:highlight>
                <a:uFill>
                  <a:noFill/>
                </a:uFill>
                <a:latin typeface="Roboto"/>
                <a:ea typeface="Roboto"/>
                <a:cs typeface="Roboto"/>
                <a:sym typeface="Roboto"/>
                <a:hlinkClick r:id="rId9"/>
              </a:rPr>
              <a:t>wealth</a:t>
            </a:r>
            <a:r>
              <a:rPr lang="en" b="1">
                <a:highlight>
                  <a:srgbClr val="FFFFFF"/>
                </a:highlight>
                <a:latin typeface="Roboto"/>
                <a:ea typeface="Roboto"/>
                <a:cs typeface="Roboto"/>
                <a:sym typeface="Roboto"/>
              </a:rPr>
              <a:t>, including the </a:t>
            </a:r>
            <a:r>
              <a:rPr lang="en" b="1">
                <a:highlight>
                  <a:srgbClr val="FFFFFF"/>
                </a:highlight>
                <a:uFill>
                  <a:noFill/>
                </a:uFill>
                <a:latin typeface="Roboto"/>
                <a:ea typeface="Roboto"/>
                <a:cs typeface="Roboto"/>
                <a:sym typeface="Roboto"/>
                <a:hlinkClick r:id="rId10"/>
              </a:rPr>
              <a:t>ownership</a:t>
            </a:r>
            <a:r>
              <a:rPr lang="en" b="1">
                <a:highlight>
                  <a:srgbClr val="FFFFFF"/>
                </a:highlight>
                <a:latin typeface="Roboto"/>
                <a:ea typeface="Roboto"/>
                <a:cs typeface="Roboto"/>
                <a:sym typeface="Roboto"/>
              </a:rPr>
              <a:t> of land, property, </a:t>
            </a:r>
            <a:r>
              <a:rPr lang="en" b="1">
                <a:highlight>
                  <a:srgbClr val="FFFFFF"/>
                </a:highlight>
                <a:uFill>
                  <a:noFill/>
                </a:uFill>
                <a:latin typeface="Roboto"/>
                <a:ea typeface="Roboto"/>
                <a:cs typeface="Roboto"/>
                <a:sym typeface="Roboto"/>
                <a:hlinkClick r:id="rId11"/>
              </a:rPr>
              <a:t>means of production</a:t>
            </a:r>
            <a:r>
              <a:rPr lang="en" b="1">
                <a:highlight>
                  <a:srgbClr val="FFFFFF"/>
                </a:highlight>
                <a:latin typeface="Roboto"/>
                <a:ea typeface="Roboto"/>
                <a:cs typeface="Roboto"/>
                <a:sym typeface="Roboto"/>
              </a:rPr>
              <a:t>, et cetera</a:t>
            </a:r>
            <a:endParaRPr b="1">
              <a:highlight>
                <a:srgbClr val="FFFFFF"/>
              </a:highlight>
              <a:latin typeface="Roboto"/>
              <a:ea typeface="Roboto"/>
              <a:cs typeface="Roboto"/>
              <a:sym typeface="Roboto"/>
            </a:endParaRPr>
          </a:p>
          <a:p>
            <a:pPr marL="457200" lvl="0" indent="-317500" algn="l" rtl="0">
              <a:lnSpc>
                <a:spcPct val="115000"/>
              </a:lnSpc>
              <a:spcBef>
                <a:spcPts val="0"/>
              </a:spcBef>
              <a:spcAft>
                <a:spcPts val="0"/>
              </a:spcAft>
              <a:buClr>
                <a:srgbClr val="000000"/>
              </a:buClr>
              <a:buSzPts val="1400"/>
              <a:buFont typeface="Roboto"/>
              <a:buChar char="●"/>
            </a:pPr>
            <a:r>
              <a:rPr lang="en" b="1">
                <a:highlight>
                  <a:srgbClr val="FFFFFF"/>
                </a:highlight>
                <a:latin typeface="Roboto"/>
                <a:ea typeface="Roboto"/>
                <a:cs typeface="Roboto"/>
                <a:sym typeface="Roboto"/>
              </a:rPr>
              <a:t>family background.</a:t>
            </a:r>
            <a:endParaRPr b="1">
              <a:highlight>
                <a:srgbClr val="FFFFFF"/>
              </a:highlight>
              <a:latin typeface="Roboto"/>
              <a:ea typeface="Roboto"/>
              <a:cs typeface="Roboto"/>
              <a:sym typeface="Roboto"/>
            </a:endParaRPr>
          </a:p>
          <a:p>
            <a:pPr marL="0" lvl="0" indent="0" algn="l" rtl="0">
              <a:lnSpc>
                <a:spcPct val="115000"/>
              </a:lnSpc>
              <a:spcBef>
                <a:spcPts val="600"/>
              </a:spcBef>
              <a:spcAft>
                <a:spcPts val="1200"/>
              </a:spcAft>
              <a:buNone/>
            </a:pPr>
            <a:r>
              <a:rPr lang="en" b="1">
                <a:highlight>
                  <a:srgbClr val="FFFFFF"/>
                </a:highlight>
                <a:latin typeface="Roboto"/>
                <a:ea typeface="Roboto"/>
                <a:cs typeface="Roboto"/>
                <a:sym typeface="Roboto"/>
              </a:rPr>
              <a:t>In the </a:t>
            </a:r>
            <a:r>
              <a:rPr lang="en" b="1">
                <a:highlight>
                  <a:srgbClr val="FFFFFF"/>
                </a:highlight>
                <a:uFill>
                  <a:noFill/>
                </a:uFill>
                <a:latin typeface="Roboto"/>
                <a:ea typeface="Roboto"/>
                <a:cs typeface="Roboto"/>
                <a:sym typeface="Roboto"/>
                <a:hlinkClick r:id="rId12"/>
              </a:rPr>
              <a:t>United Kingdom</a:t>
            </a:r>
            <a:r>
              <a:rPr lang="en" b="1">
                <a:highlight>
                  <a:srgbClr val="FFFFFF"/>
                </a:highlight>
                <a:latin typeface="Roboto"/>
                <a:ea typeface="Roboto"/>
                <a:cs typeface="Roboto"/>
                <a:sym typeface="Roboto"/>
              </a:rPr>
              <a:t> there are </a:t>
            </a:r>
            <a:r>
              <a:rPr lang="en" b="1">
                <a:highlight>
                  <a:srgbClr val="FFFFFF"/>
                </a:highlight>
                <a:uFill>
                  <a:noFill/>
                </a:uFill>
                <a:latin typeface="Roboto"/>
                <a:ea typeface="Roboto"/>
                <a:cs typeface="Roboto"/>
                <a:sym typeface="Roboto"/>
                <a:hlinkClick r:id="rId13"/>
              </a:rPr>
              <a:t>upper class</a:t>
            </a:r>
            <a:r>
              <a:rPr lang="en" b="1">
                <a:highlight>
                  <a:srgbClr val="FFFFFF"/>
                </a:highlight>
                <a:latin typeface="Roboto"/>
                <a:ea typeface="Roboto"/>
                <a:cs typeface="Roboto"/>
                <a:sym typeface="Roboto"/>
              </a:rPr>
              <a:t>, </a:t>
            </a:r>
            <a:r>
              <a:rPr lang="en" b="1">
                <a:highlight>
                  <a:srgbClr val="FFFFFF"/>
                </a:highlight>
                <a:uFill>
                  <a:noFill/>
                </a:uFill>
                <a:latin typeface="Roboto"/>
                <a:ea typeface="Roboto"/>
                <a:cs typeface="Roboto"/>
                <a:sym typeface="Roboto"/>
                <a:hlinkClick r:id="rId14"/>
              </a:rPr>
              <a:t>middle class</a:t>
            </a:r>
            <a:r>
              <a:rPr lang="en" b="1">
                <a:highlight>
                  <a:srgbClr val="FFFFFF"/>
                </a:highlight>
                <a:latin typeface="Roboto"/>
                <a:ea typeface="Roboto"/>
                <a:cs typeface="Roboto"/>
                <a:sym typeface="Roboto"/>
              </a:rPr>
              <a:t>, </a:t>
            </a:r>
            <a:r>
              <a:rPr lang="en" b="1">
                <a:highlight>
                  <a:srgbClr val="FFFFFF"/>
                </a:highlight>
                <a:uFill>
                  <a:noFill/>
                </a:uFill>
                <a:latin typeface="Roboto"/>
                <a:ea typeface="Roboto"/>
                <a:cs typeface="Roboto"/>
                <a:sym typeface="Roboto"/>
                <a:hlinkClick r:id="rId15"/>
              </a:rPr>
              <a:t>working class</a:t>
            </a:r>
            <a:r>
              <a:rPr lang="en" b="1">
                <a:highlight>
                  <a:srgbClr val="FFFFFF"/>
                </a:highlight>
                <a:latin typeface="Roboto"/>
                <a:ea typeface="Roboto"/>
                <a:cs typeface="Roboto"/>
                <a:sym typeface="Roboto"/>
              </a:rPr>
              <a:t> and </a:t>
            </a:r>
            <a:r>
              <a:rPr lang="en" b="1">
                <a:highlight>
                  <a:srgbClr val="FFFFFF"/>
                </a:highlight>
                <a:uFill>
                  <a:noFill/>
                </a:uFill>
                <a:latin typeface="Roboto"/>
                <a:ea typeface="Roboto"/>
                <a:cs typeface="Roboto"/>
                <a:sym typeface="Roboto"/>
                <a:hlinkClick r:id="rId16"/>
              </a:rPr>
              <a:t>underclass</a:t>
            </a:r>
            <a:r>
              <a:rPr lang="en" b="1">
                <a:highlight>
                  <a:srgbClr val="FFFFFF"/>
                </a:highlight>
                <a:latin typeface="Roboto"/>
                <a:ea typeface="Roboto"/>
                <a:cs typeface="Roboto"/>
                <a:sym typeface="Roboto"/>
              </a:rPr>
              <a:t> </a:t>
            </a:r>
            <a:r>
              <a:rPr lang="en" sz="1200" b="1">
                <a:highlight>
                  <a:srgbClr val="FFFFFF"/>
                </a:highlight>
                <a:latin typeface="Roboto"/>
                <a:ea typeface="Roboto"/>
                <a:cs typeface="Roboto"/>
                <a:sym typeface="Roboto"/>
              </a:rPr>
              <a:t>people.”</a:t>
            </a:r>
            <a:r>
              <a:rPr lang="en" b="1" u="sng">
                <a:solidFill>
                  <a:schemeClr val="hlink"/>
                </a:solidFill>
                <a:latin typeface="Roboto"/>
                <a:ea typeface="Roboto"/>
                <a:cs typeface="Roboto"/>
                <a:sym typeface="Roboto"/>
                <a:hlinkClick r:id="rId17"/>
              </a:rPr>
              <a:t>https://kids.kiddle.co/Social_class</a:t>
            </a:r>
            <a:r>
              <a:rPr lang="en" b="1">
                <a:latin typeface="Roboto"/>
                <a:ea typeface="Roboto"/>
                <a:cs typeface="Roboto"/>
                <a:sym typeface="Roboto"/>
              </a:rPr>
              <a:t> </a:t>
            </a:r>
            <a:endParaRPr b="1">
              <a:latin typeface="Roboto"/>
              <a:ea typeface="Roboto"/>
              <a:cs typeface="Roboto"/>
              <a:sym typeface="Roboto"/>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7"/>
                                        </p:tgtEl>
                                        <p:attrNameLst>
                                          <p:attrName>style.visibility</p:attrName>
                                        </p:attrNameLst>
                                      </p:cBhvr>
                                      <p:to>
                                        <p:strVal val="visible"/>
                                      </p:to>
                                    </p:set>
                                    <p:animEffect transition="in" filter="fade">
                                      <p:cBhvr>
                                        <p:cTn id="7" dur="10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CFE2F3"/>
        </a:solidFill>
        <a:effectLst/>
      </p:bgPr>
    </p:bg>
    <p:spTree>
      <p:nvGrpSpPr>
        <p:cNvPr id="1" name="Shape 72"/>
        <p:cNvGrpSpPr/>
        <p:nvPr/>
      </p:nvGrpSpPr>
      <p:grpSpPr>
        <a:xfrm>
          <a:off x="0" y="0"/>
          <a:ext cx="0" cy="0"/>
          <a:chOff x="0" y="0"/>
          <a:chExt cx="0" cy="0"/>
        </a:xfrm>
      </p:grpSpPr>
      <p:sp>
        <p:nvSpPr>
          <p:cNvPr id="73" name="Google Shape;73;p16"/>
          <p:cNvSpPr txBox="1"/>
          <p:nvPr/>
        </p:nvSpPr>
        <p:spPr>
          <a:xfrm>
            <a:off x="307500" y="137325"/>
            <a:ext cx="8370600" cy="26535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 sz="2600" b="1">
                <a:solidFill>
                  <a:srgbClr val="073763"/>
                </a:solidFill>
              </a:rPr>
              <a:t>Gather the Evidence</a:t>
            </a:r>
            <a:endParaRPr sz="2600" b="1">
              <a:solidFill>
                <a:srgbClr val="073763"/>
              </a:solidFill>
            </a:endParaRPr>
          </a:p>
          <a:p>
            <a:pPr marL="0" lvl="0" indent="0" algn="l" rtl="0">
              <a:spcBef>
                <a:spcPts val="0"/>
              </a:spcBef>
              <a:spcAft>
                <a:spcPts val="0"/>
              </a:spcAft>
              <a:buNone/>
            </a:pPr>
            <a:r>
              <a:rPr lang="en" sz="1450">
                <a:solidFill>
                  <a:srgbClr val="3C4043"/>
                </a:solidFill>
                <a:highlight>
                  <a:srgbClr val="FFFFFF"/>
                </a:highlight>
                <a:latin typeface="Roboto"/>
                <a:ea typeface="Roboto"/>
                <a:cs typeface="Roboto"/>
                <a:sym typeface="Roboto"/>
              </a:rPr>
              <a:t>The evidence would be the different quarters for the people on the ship.</a:t>
            </a:r>
            <a:endParaRPr sz="1450">
              <a:solidFill>
                <a:srgbClr val="3C4043"/>
              </a:solidFill>
              <a:highlight>
                <a:srgbClr val="FFFFFF"/>
              </a:highlight>
              <a:latin typeface="Roboto"/>
              <a:ea typeface="Roboto"/>
              <a:cs typeface="Roboto"/>
              <a:sym typeface="Roboto"/>
            </a:endParaRPr>
          </a:p>
          <a:p>
            <a:pPr marL="0" lvl="0" indent="0" algn="l" rtl="0">
              <a:spcBef>
                <a:spcPts val="0"/>
              </a:spcBef>
              <a:spcAft>
                <a:spcPts val="0"/>
              </a:spcAft>
              <a:buNone/>
            </a:pPr>
            <a:r>
              <a:rPr lang="en" sz="1450" u="sng">
                <a:solidFill>
                  <a:schemeClr val="hlink"/>
                </a:solidFill>
                <a:highlight>
                  <a:srgbClr val="FFFFFF"/>
                </a:highlight>
                <a:latin typeface="Roboto"/>
                <a:ea typeface="Roboto"/>
                <a:cs typeface="Roboto"/>
                <a:sym typeface="Roboto"/>
                <a:hlinkClick r:id="rId3"/>
              </a:rPr>
              <a:t>Titanic 100 Years Later: Social Class and Survival - Soapboxie</a:t>
            </a:r>
            <a:r>
              <a:rPr lang="en" sz="1450">
                <a:solidFill>
                  <a:srgbClr val="3C4043"/>
                </a:solidFill>
                <a:highlight>
                  <a:srgbClr val="FFFFFF"/>
                </a:highlight>
                <a:latin typeface="Roboto"/>
                <a:ea typeface="Roboto"/>
                <a:cs typeface="Roboto"/>
                <a:sym typeface="Roboto"/>
              </a:rPr>
              <a:t> </a:t>
            </a:r>
            <a:endParaRPr sz="1450">
              <a:solidFill>
                <a:srgbClr val="3C4043"/>
              </a:solidFill>
              <a:highlight>
                <a:srgbClr val="FFFFFF"/>
              </a:highlight>
              <a:latin typeface="Roboto"/>
              <a:ea typeface="Roboto"/>
              <a:cs typeface="Roboto"/>
              <a:sym typeface="Roboto"/>
            </a:endParaRPr>
          </a:p>
          <a:p>
            <a:pPr marL="0" lvl="0" indent="0" algn="l" rtl="0">
              <a:spcBef>
                <a:spcPts val="0"/>
              </a:spcBef>
              <a:spcAft>
                <a:spcPts val="0"/>
              </a:spcAft>
              <a:buNone/>
            </a:pPr>
            <a:endParaRPr sz="1450">
              <a:solidFill>
                <a:srgbClr val="3C4043"/>
              </a:solidFill>
              <a:highlight>
                <a:srgbClr val="FFFFFF"/>
              </a:highlight>
              <a:latin typeface="Roboto"/>
              <a:ea typeface="Roboto"/>
              <a:cs typeface="Roboto"/>
              <a:sym typeface="Roboto"/>
            </a:endParaRPr>
          </a:p>
          <a:p>
            <a:pPr marL="0" lvl="0" indent="0" algn="l" rtl="0">
              <a:spcBef>
                <a:spcPts val="0"/>
              </a:spcBef>
              <a:spcAft>
                <a:spcPts val="0"/>
              </a:spcAft>
              <a:buNone/>
            </a:pPr>
            <a:r>
              <a:rPr lang="en" sz="1450" u="sng">
                <a:solidFill>
                  <a:schemeClr val="hlink"/>
                </a:solidFill>
                <a:highlight>
                  <a:srgbClr val="FFFFFF"/>
                </a:highlight>
                <a:latin typeface="Roboto"/>
                <a:ea typeface="Roboto"/>
                <a:cs typeface="Roboto"/>
                <a:sym typeface="Roboto"/>
                <a:hlinkClick r:id="rId4"/>
              </a:rPr>
              <a:t>Titanic: Class Differences by Ava Snyder</a:t>
            </a:r>
            <a:endParaRPr sz="1450">
              <a:solidFill>
                <a:srgbClr val="3C4043"/>
              </a:solidFill>
              <a:highlight>
                <a:srgbClr val="FFFFFF"/>
              </a:highlight>
              <a:latin typeface="Roboto"/>
              <a:ea typeface="Roboto"/>
              <a:cs typeface="Roboto"/>
              <a:sym typeface="Roboto"/>
            </a:endParaRPr>
          </a:p>
          <a:p>
            <a:pPr marL="0" lvl="0" indent="0" algn="l" rtl="0">
              <a:spcBef>
                <a:spcPts val="0"/>
              </a:spcBef>
              <a:spcAft>
                <a:spcPts val="0"/>
              </a:spcAft>
              <a:buNone/>
            </a:pPr>
            <a:endParaRPr sz="1450">
              <a:solidFill>
                <a:srgbClr val="3C4043"/>
              </a:solidFill>
              <a:highlight>
                <a:srgbClr val="FFFFFF"/>
              </a:highlight>
              <a:latin typeface="Roboto"/>
              <a:ea typeface="Roboto"/>
              <a:cs typeface="Roboto"/>
              <a:sym typeface="Roboto"/>
            </a:endParaRPr>
          </a:p>
          <a:p>
            <a:pPr marL="0" lvl="0" indent="0" algn="l" rtl="0">
              <a:spcBef>
                <a:spcPts val="0"/>
              </a:spcBef>
              <a:spcAft>
                <a:spcPts val="0"/>
              </a:spcAft>
              <a:buNone/>
            </a:pPr>
            <a:r>
              <a:rPr lang="en" sz="1450">
                <a:solidFill>
                  <a:srgbClr val="3C4043"/>
                </a:solidFill>
                <a:highlight>
                  <a:srgbClr val="FFFFFF"/>
                </a:highlight>
                <a:latin typeface="Roboto"/>
                <a:ea typeface="Roboto"/>
                <a:cs typeface="Roboto"/>
                <a:sym typeface="Roboto"/>
              </a:rPr>
              <a:t> </a:t>
            </a:r>
            <a:r>
              <a:rPr lang="en" sz="1450" u="sng">
                <a:solidFill>
                  <a:schemeClr val="hlink"/>
                </a:solidFill>
                <a:highlight>
                  <a:srgbClr val="FFFFFF"/>
                </a:highlight>
                <a:latin typeface="Roboto"/>
                <a:ea typeface="Roboto"/>
                <a:cs typeface="Roboto"/>
                <a:sym typeface="Roboto"/>
                <a:hlinkClick r:id="rId5"/>
              </a:rPr>
              <a:t>Class and Gender in Shaping the Memory of the Titanic Disaster Since 1912 - Ending the Edwardian Summer? Class and Titanic</a:t>
            </a:r>
            <a:r>
              <a:rPr lang="en" sz="1450">
                <a:solidFill>
                  <a:srgbClr val="3C4043"/>
                </a:solidFill>
                <a:highlight>
                  <a:srgbClr val="FFFFFF"/>
                </a:highlight>
                <a:latin typeface="Roboto"/>
                <a:ea typeface="Roboto"/>
                <a:cs typeface="Roboto"/>
                <a:sym typeface="Roboto"/>
              </a:rPr>
              <a:t> </a:t>
            </a:r>
            <a:endParaRPr sz="1450">
              <a:solidFill>
                <a:srgbClr val="3C4043"/>
              </a:solidFill>
              <a:highlight>
                <a:srgbClr val="FFFFFF"/>
              </a:highlight>
              <a:latin typeface="Roboto"/>
              <a:ea typeface="Roboto"/>
              <a:cs typeface="Roboto"/>
              <a:sym typeface="Roboto"/>
            </a:endParaRPr>
          </a:p>
          <a:p>
            <a:pPr marL="0" lvl="0" indent="0" algn="l" rtl="0">
              <a:spcBef>
                <a:spcPts val="0"/>
              </a:spcBef>
              <a:spcAft>
                <a:spcPts val="0"/>
              </a:spcAft>
              <a:buNone/>
            </a:pPr>
            <a:endParaRPr sz="1450">
              <a:solidFill>
                <a:srgbClr val="3C4043"/>
              </a:solidFill>
              <a:highlight>
                <a:srgbClr val="FFFFFF"/>
              </a:highlight>
              <a:latin typeface="Roboto"/>
              <a:ea typeface="Roboto"/>
              <a:cs typeface="Roboto"/>
              <a:sym typeface="Roboto"/>
            </a:endParaRPr>
          </a:p>
          <a:p>
            <a:pPr marL="0" lvl="0" indent="0" algn="l" rtl="0">
              <a:spcBef>
                <a:spcPts val="0"/>
              </a:spcBef>
              <a:spcAft>
                <a:spcPts val="0"/>
              </a:spcAft>
              <a:buNone/>
            </a:pPr>
            <a:endParaRPr sz="1450">
              <a:solidFill>
                <a:srgbClr val="3C4043"/>
              </a:solidFill>
              <a:highlight>
                <a:srgbClr val="FFFFFF"/>
              </a:highlight>
              <a:latin typeface="Roboto"/>
              <a:ea typeface="Roboto"/>
              <a:cs typeface="Roboto"/>
              <a:sym typeface="Roboto"/>
            </a:endParaRPr>
          </a:p>
        </p:txBody>
      </p:sp>
      <p:pic>
        <p:nvPicPr>
          <p:cNvPr id="74" name="Google Shape;74;p16"/>
          <p:cNvPicPr preferRelativeResize="0"/>
          <p:nvPr/>
        </p:nvPicPr>
        <p:blipFill>
          <a:blip r:embed="rId6">
            <a:alphaModFix/>
          </a:blip>
          <a:stretch>
            <a:fillRect/>
          </a:stretch>
        </p:blipFill>
        <p:spPr>
          <a:xfrm>
            <a:off x="727900" y="2354075"/>
            <a:ext cx="7019928" cy="243065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3"/>
                                        </p:tgtEl>
                                        <p:attrNameLst>
                                          <p:attrName>style.visibility</p:attrName>
                                        </p:attrNameLst>
                                      </p:cBhvr>
                                      <p:to>
                                        <p:strVal val="visible"/>
                                      </p:to>
                                    </p:set>
                                    <p:animEffect transition="in" filter="fade">
                                      <p:cBhvr>
                                        <p:cTn id="7" dur="1000"/>
                                        <p:tgtEl>
                                          <p:spTgt spid="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EAD1DC"/>
        </a:solidFill>
        <a:effectLst/>
      </p:bgPr>
    </p:bg>
    <p:spTree>
      <p:nvGrpSpPr>
        <p:cNvPr id="1" name="Shape 78"/>
        <p:cNvGrpSpPr/>
        <p:nvPr/>
      </p:nvGrpSpPr>
      <p:grpSpPr>
        <a:xfrm>
          <a:off x="0" y="0"/>
          <a:ext cx="0" cy="0"/>
          <a:chOff x="0" y="0"/>
          <a:chExt cx="0" cy="0"/>
        </a:xfrm>
      </p:grpSpPr>
      <p:sp>
        <p:nvSpPr>
          <p:cNvPr id="79" name="Google Shape;79;p17"/>
          <p:cNvSpPr txBox="1">
            <a:spLocks noGrp="1"/>
          </p:cNvSpPr>
          <p:nvPr>
            <p:ph type="title"/>
          </p:nvPr>
        </p:nvSpPr>
        <p:spPr>
          <a:xfrm>
            <a:off x="311700" y="445025"/>
            <a:ext cx="8520600" cy="4557300"/>
          </a:xfrm>
          <a:prstGeom prst="rect">
            <a:avLst/>
          </a:prstGeom>
        </p:spPr>
        <p:txBody>
          <a:bodyPr spcFirstLastPara="1" wrap="square" lIns="91425" tIns="91425" rIns="91425" bIns="91425" anchor="t" anchorCtr="0">
            <a:normAutofit/>
          </a:bodyPr>
          <a:lstStyle/>
          <a:p>
            <a:pPr marL="0" lvl="0" indent="0" algn="l" rtl="0">
              <a:lnSpc>
                <a:spcPct val="115000"/>
              </a:lnSpc>
              <a:spcBef>
                <a:spcPts val="0"/>
              </a:spcBef>
              <a:spcAft>
                <a:spcPts val="0"/>
              </a:spcAft>
              <a:buNone/>
            </a:pPr>
            <a:r>
              <a:rPr lang="en" sz="2600" b="1">
                <a:solidFill>
                  <a:srgbClr val="073763"/>
                </a:solidFill>
              </a:rPr>
              <a:t>Identify the Causes</a:t>
            </a:r>
            <a:endParaRPr sz="2600" b="1">
              <a:solidFill>
                <a:srgbClr val="073763"/>
              </a:solidFill>
            </a:endParaRPr>
          </a:p>
          <a:p>
            <a:pPr marL="0" lvl="0" indent="0" algn="l" rtl="0">
              <a:spcBef>
                <a:spcPts val="0"/>
              </a:spcBef>
              <a:spcAft>
                <a:spcPts val="0"/>
              </a:spcAft>
              <a:buClr>
                <a:schemeClr val="dk1"/>
              </a:buClr>
              <a:buSzPts val="1100"/>
              <a:buFont typeface="Arial"/>
              <a:buNone/>
            </a:pPr>
            <a:r>
              <a:rPr lang="en" sz="1450">
                <a:solidFill>
                  <a:srgbClr val="073763"/>
                </a:solidFill>
                <a:highlight>
                  <a:srgbClr val="FFFFFF"/>
                </a:highlight>
                <a:latin typeface="Roboto"/>
                <a:ea typeface="Roboto"/>
                <a:cs typeface="Roboto"/>
                <a:sym typeface="Roboto"/>
              </a:rPr>
              <a:t>The causes would be the lack of equality due to existing power structures in England during the 1910s. </a:t>
            </a:r>
            <a:endParaRPr sz="1450">
              <a:solidFill>
                <a:srgbClr val="073763"/>
              </a:solidFill>
              <a:highlight>
                <a:srgbClr val="FFFFFF"/>
              </a:highlight>
              <a:latin typeface="Roboto"/>
              <a:ea typeface="Roboto"/>
              <a:cs typeface="Roboto"/>
              <a:sym typeface="Roboto"/>
            </a:endParaRPr>
          </a:p>
          <a:p>
            <a:pPr marL="0" lvl="0" indent="0" algn="l" rtl="0">
              <a:spcBef>
                <a:spcPts val="0"/>
              </a:spcBef>
              <a:spcAft>
                <a:spcPts val="0"/>
              </a:spcAft>
              <a:buClr>
                <a:schemeClr val="dk1"/>
              </a:buClr>
              <a:buSzPts val="1100"/>
              <a:buFont typeface="Arial"/>
              <a:buNone/>
            </a:pPr>
            <a:endParaRPr sz="1450">
              <a:solidFill>
                <a:srgbClr val="3C4043"/>
              </a:solidFill>
              <a:highlight>
                <a:srgbClr val="FFFFFF"/>
              </a:highlight>
              <a:latin typeface="Roboto"/>
              <a:ea typeface="Roboto"/>
              <a:cs typeface="Roboto"/>
              <a:sym typeface="Roboto"/>
            </a:endParaRPr>
          </a:p>
          <a:p>
            <a:pPr marL="0" lvl="0" indent="0" algn="l" rtl="0">
              <a:spcBef>
                <a:spcPts val="0"/>
              </a:spcBef>
              <a:spcAft>
                <a:spcPts val="0"/>
              </a:spcAft>
              <a:buClr>
                <a:schemeClr val="dk1"/>
              </a:buClr>
              <a:buSzPts val="1100"/>
              <a:buFont typeface="Arial"/>
              <a:buNone/>
            </a:pPr>
            <a:r>
              <a:rPr lang="en" sz="1450" u="sng">
                <a:solidFill>
                  <a:schemeClr val="hlink"/>
                </a:solidFill>
                <a:highlight>
                  <a:srgbClr val="FFFFFF"/>
                </a:highlight>
                <a:latin typeface="Roboto"/>
                <a:ea typeface="Roboto"/>
                <a:cs typeface="Roboto"/>
                <a:sym typeface="Roboto"/>
                <a:hlinkClick r:id="rId3"/>
              </a:rPr>
              <a:t>http://ariliablog.blogspot.com/2010/06/social-class-differentiation-and.html</a:t>
            </a:r>
            <a:r>
              <a:rPr lang="en" sz="1450">
                <a:solidFill>
                  <a:srgbClr val="3C4043"/>
                </a:solidFill>
                <a:highlight>
                  <a:srgbClr val="FFFFFF"/>
                </a:highlight>
                <a:latin typeface="Roboto"/>
                <a:ea typeface="Roboto"/>
                <a:cs typeface="Roboto"/>
                <a:sym typeface="Roboto"/>
              </a:rPr>
              <a:t> </a:t>
            </a:r>
            <a:endParaRPr sz="1450">
              <a:solidFill>
                <a:srgbClr val="3C4043"/>
              </a:solidFill>
              <a:highlight>
                <a:srgbClr val="FFFFFF"/>
              </a:highlight>
              <a:latin typeface="Roboto"/>
              <a:ea typeface="Roboto"/>
              <a:cs typeface="Roboto"/>
              <a:sym typeface="Roboto"/>
            </a:endParaRPr>
          </a:p>
        </p:txBody>
      </p:sp>
      <p:pic>
        <p:nvPicPr>
          <p:cNvPr id="80" name="Google Shape;80;p17"/>
          <p:cNvPicPr preferRelativeResize="0"/>
          <p:nvPr/>
        </p:nvPicPr>
        <p:blipFill>
          <a:blip r:embed="rId4">
            <a:alphaModFix/>
          </a:blip>
          <a:stretch>
            <a:fillRect/>
          </a:stretch>
        </p:blipFill>
        <p:spPr>
          <a:xfrm>
            <a:off x="555200" y="1865525"/>
            <a:ext cx="7620000" cy="306705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CFE2F3"/>
        </a:solidFill>
        <a:effectLst/>
      </p:bgPr>
    </p:bg>
    <p:spTree>
      <p:nvGrpSpPr>
        <p:cNvPr id="1" name="Shape 84"/>
        <p:cNvGrpSpPr/>
        <p:nvPr/>
      </p:nvGrpSpPr>
      <p:grpSpPr>
        <a:xfrm>
          <a:off x="0" y="0"/>
          <a:ext cx="0" cy="0"/>
          <a:chOff x="0" y="0"/>
          <a:chExt cx="0" cy="0"/>
        </a:xfrm>
      </p:grpSpPr>
      <p:sp>
        <p:nvSpPr>
          <p:cNvPr id="85" name="Google Shape;85;p18"/>
          <p:cNvSpPr txBox="1">
            <a:spLocks noGrp="1"/>
          </p:cNvSpPr>
          <p:nvPr>
            <p:ph type="title"/>
          </p:nvPr>
        </p:nvSpPr>
        <p:spPr>
          <a:xfrm>
            <a:off x="130925" y="47275"/>
            <a:ext cx="8520600" cy="572700"/>
          </a:xfrm>
          <a:prstGeom prst="rect">
            <a:avLst/>
          </a:prstGeom>
        </p:spPr>
        <p:txBody>
          <a:bodyPr spcFirstLastPara="1" wrap="square" lIns="91425" tIns="91425" rIns="91425" bIns="91425" anchor="t" anchorCtr="0">
            <a:normAutofit fontScale="90000"/>
          </a:bodyPr>
          <a:lstStyle/>
          <a:p>
            <a:pPr marL="0" lvl="0" indent="0" algn="l" rtl="0">
              <a:lnSpc>
                <a:spcPct val="115000"/>
              </a:lnSpc>
              <a:spcBef>
                <a:spcPts val="0"/>
              </a:spcBef>
              <a:spcAft>
                <a:spcPts val="0"/>
              </a:spcAft>
              <a:buNone/>
            </a:pPr>
            <a:r>
              <a:rPr lang="en" sz="2600" b="1">
                <a:solidFill>
                  <a:srgbClr val="073763"/>
                </a:solidFill>
              </a:rPr>
              <a:t>Evaluate an Existing Policy</a:t>
            </a:r>
            <a:endParaRPr sz="2600" b="1">
              <a:solidFill>
                <a:srgbClr val="073763"/>
              </a:solidFill>
            </a:endParaRPr>
          </a:p>
          <a:p>
            <a:pPr marL="0" lvl="0" indent="0" algn="l" rtl="0">
              <a:lnSpc>
                <a:spcPct val="115000"/>
              </a:lnSpc>
              <a:spcBef>
                <a:spcPts val="0"/>
              </a:spcBef>
              <a:spcAft>
                <a:spcPts val="0"/>
              </a:spcAft>
              <a:buNone/>
            </a:pPr>
            <a:endParaRPr sz="2600" b="1">
              <a:solidFill>
                <a:srgbClr val="073763"/>
              </a:solidFill>
            </a:endParaRPr>
          </a:p>
        </p:txBody>
      </p:sp>
      <p:sp>
        <p:nvSpPr>
          <p:cNvPr id="86" name="Google Shape;86;p18"/>
          <p:cNvSpPr txBox="1"/>
          <p:nvPr/>
        </p:nvSpPr>
        <p:spPr>
          <a:xfrm>
            <a:off x="0" y="619975"/>
            <a:ext cx="7864500" cy="1200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650">
                <a:solidFill>
                  <a:srgbClr val="1C4587"/>
                </a:solidFill>
                <a:highlight>
                  <a:srgbClr val="FFFFFF"/>
                </a:highlight>
                <a:latin typeface="Roboto"/>
                <a:ea typeface="Roboto"/>
                <a:cs typeface="Roboto"/>
                <a:sym typeface="Roboto"/>
              </a:rPr>
              <a:t>The policy would be what the happened during the disaster and then if you want you could examine whether we still have these problems today. How do we travel in the U.S.? Is the issue of social class still an issue? Could it lead to another disaster? </a:t>
            </a:r>
            <a:endParaRPr sz="1650">
              <a:solidFill>
                <a:srgbClr val="1C4587"/>
              </a:solidFill>
              <a:highlight>
                <a:srgbClr val="FFFFFF"/>
              </a:highlight>
              <a:latin typeface="Roboto"/>
              <a:ea typeface="Roboto"/>
              <a:cs typeface="Roboto"/>
              <a:sym typeface="Roboto"/>
            </a:endParaRPr>
          </a:p>
        </p:txBody>
      </p:sp>
      <p:pic>
        <p:nvPicPr>
          <p:cNvPr id="87" name="Google Shape;87;p18" descr="BUY OUR BRAND-NEW TPG UK MERCHANDISE HERE: https://represent.com/store/thepointsguyuk&#10;&#10;We flew with Lufthansa in all four cabins for our latest flight comparison: first class, business, premium and economy. Liam, Dan and Nicky flew on an A340 while Jean flew on an A350 because, well, just wait and see.&#10;&#10;First Class - @Liam_Spencer - https://www.instagram.com/liam_spencer/&#10;Business Class - @Comedanwithme -  https://www.instagram.com/comedanwithme/&#10;Premium Economy - @JeanArnas - https://www.instagram.com/jeanarnas/&#10;Economy - @NickyKelvin - https://www.instagram.com/nickykelvin/&#10;&#10;First Class: 87,000 Avianca Lifemiles + £101 tax&#10;Business Class: 55,000 Air Canada Aeroplan miles + £460 tax&#10;Premium Economy: £891 (cash tickets)&#10;Economy: 30,000 United MileagePlus Miles + £66 tax&#10;&#10;NEWSLETTER: https://thepointsguy.co.uk/mailing-list/&#10;INSTAGRAM: https://www.instagram.com/thepointsguyuk&#10;TWITTER: https://www.twitter.com/thepointsguyuk&#10;FACEBOOK: https://www.facebook.com/thepointsguyuk/" title="Flying With LUFTHANSA In All Four Classes: First Class, Business, Premium &amp; Economy">
            <a:hlinkClick r:id="rId3"/>
          </p:cNvPr>
          <p:cNvPicPr preferRelativeResize="0"/>
          <p:nvPr/>
        </p:nvPicPr>
        <p:blipFill>
          <a:blip r:embed="rId4">
            <a:alphaModFix/>
          </a:blip>
          <a:stretch>
            <a:fillRect/>
          </a:stretch>
        </p:blipFill>
        <p:spPr>
          <a:xfrm>
            <a:off x="152400" y="1765075"/>
            <a:ext cx="4301366" cy="3226025"/>
          </a:xfrm>
          <a:prstGeom prst="rect">
            <a:avLst/>
          </a:prstGeom>
          <a:noFill/>
          <a:ln>
            <a:noFill/>
          </a:ln>
        </p:spPr>
      </p:pic>
      <p:sp>
        <p:nvSpPr>
          <p:cNvPr id="88" name="Google Shape;88;p18"/>
          <p:cNvSpPr txBox="1"/>
          <p:nvPr/>
        </p:nvSpPr>
        <p:spPr>
          <a:xfrm>
            <a:off x="5260425" y="1537650"/>
            <a:ext cx="2787600" cy="32094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en" sz="2150" b="1">
                <a:solidFill>
                  <a:srgbClr val="FF0000"/>
                </a:solidFill>
                <a:highlight>
                  <a:schemeClr val="lt1"/>
                </a:highlight>
                <a:latin typeface="Roboto"/>
                <a:ea typeface="Roboto"/>
                <a:cs typeface="Roboto"/>
                <a:sym typeface="Roboto"/>
              </a:rPr>
              <a:t>Let’s examine flying by plane. How do you want to fly? Can you actually fly the way you want? Do you think your social class has anything to do with it?</a:t>
            </a:r>
            <a:endParaRPr sz="2150" b="1">
              <a:solidFill>
                <a:srgbClr val="FF0000"/>
              </a:solidFill>
              <a:highlight>
                <a:schemeClr val="lt1"/>
              </a:highlight>
              <a:latin typeface="Roboto"/>
              <a:ea typeface="Roboto"/>
              <a:cs typeface="Roboto"/>
              <a:sym typeface="Roboto"/>
            </a:endParaRPr>
          </a:p>
          <a:p>
            <a:pPr marL="0" lvl="0" indent="0" algn="l" rtl="0">
              <a:spcBef>
                <a:spcPts val="0"/>
              </a:spcBef>
              <a:spcAft>
                <a:spcPts val="0"/>
              </a:spcAft>
              <a:buClr>
                <a:schemeClr val="dk1"/>
              </a:buClr>
              <a:buSzPts val="1100"/>
              <a:buFont typeface="Arial"/>
              <a:buNone/>
            </a:pPr>
            <a:endParaRPr sz="1050">
              <a:solidFill>
                <a:srgbClr val="3C4043"/>
              </a:solidFill>
              <a:highlight>
                <a:schemeClr val="lt1"/>
              </a:highlight>
              <a:latin typeface="Roboto"/>
              <a:ea typeface="Roboto"/>
              <a:cs typeface="Roboto"/>
              <a:sym typeface="Roboto"/>
            </a:endParaRPr>
          </a:p>
          <a:p>
            <a:pPr marL="0" lvl="0" indent="0" algn="l" rtl="0">
              <a:spcBef>
                <a:spcPts val="0"/>
              </a:spcBef>
              <a:spcAft>
                <a:spcPts val="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7"/>
                                        </p:tgtEl>
                                        <p:attrNameLst>
                                          <p:attrName>style.visibility</p:attrName>
                                        </p:attrNameLst>
                                      </p:cBhvr>
                                      <p:to>
                                        <p:strVal val="visible"/>
                                      </p:to>
                                    </p:set>
                                    <p:animEffect transition="in" filter="fade">
                                      <p:cBhvr>
                                        <p:cTn id="7" dur="1000"/>
                                        <p:tgtEl>
                                          <p:spTgt spid="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4CCCC"/>
        </a:solidFill>
        <a:effectLst/>
      </p:bgPr>
    </p:bg>
    <p:spTree>
      <p:nvGrpSpPr>
        <p:cNvPr id="1" name="Shape 92"/>
        <p:cNvGrpSpPr/>
        <p:nvPr/>
      </p:nvGrpSpPr>
      <p:grpSpPr>
        <a:xfrm>
          <a:off x="0" y="0"/>
          <a:ext cx="0" cy="0"/>
          <a:chOff x="0" y="0"/>
          <a:chExt cx="0" cy="0"/>
        </a:xfrm>
      </p:grpSpPr>
      <p:sp>
        <p:nvSpPr>
          <p:cNvPr id="93" name="Google Shape;93;p19"/>
          <p:cNvSpPr txBox="1"/>
          <p:nvPr/>
        </p:nvSpPr>
        <p:spPr>
          <a:xfrm>
            <a:off x="2772725" y="203275"/>
            <a:ext cx="5609400" cy="1693200"/>
          </a:xfrm>
          <a:prstGeom prst="rect">
            <a:avLst/>
          </a:prstGeom>
          <a:solidFill>
            <a:srgbClr val="D9EAD3"/>
          </a:solid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b="1"/>
              <a:t>Let’s examine Covid and Social class! Did social class play any part in the amounts of death is certain socio-economic communities? </a:t>
            </a:r>
            <a:endParaRPr b="1"/>
          </a:p>
          <a:p>
            <a:pPr marL="0" lvl="0" indent="0" algn="l" rtl="0">
              <a:spcBef>
                <a:spcPts val="0"/>
              </a:spcBef>
              <a:spcAft>
                <a:spcPts val="0"/>
              </a:spcAft>
              <a:buNone/>
            </a:pPr>
            <a:r>
              <a:rPr lang="en" b="1" u="sng">
                <a:solidFill>
                  <a:schemeClr val="hlink"/>
                </a:solidFill>
                <a:hlinkClick r:id="rId3"/>
              </a:rPr>
              <a:t>Socioeconomic factors explain why some New York ZIP codes were hit hardest by COVID-19 - SAVI</a:t>
            </a:r>
            <a:endParaRPr b="1"/>
          </a:p>
          <a:p>
            <a:pPr marL="0" lvl="0" indent="0" algn="l" rtl="0">
              <a:spcBef>
                <a:spcPts val="0"/>
              </a:spcBef>
              <a:spcAft>
                <a:spcPts val="0"/>
              </a:spcAft>
              <a:buNone/>
            </a:pPr>
            <a:endParaRPr b="1"/>
          </a:p>
          <a:p>
            <a:pPr marL="0" lvl="0" indent="0" algn="l" rtl="0">
              <a:spcBef>
                <a:spcPts val="0"/>
              </a:spcBef>
              <a:spcAft>
                <a:spcPts val="0"/>
              </a:spcAft>
              <a:buNone/>
            </a:pPr>
            <a:endParaRPr b="1"/>
          </a:p>
        </p:txBody>
      </p:sp>
      <p:sp>
        <p:nvSpPr>
          <p:cNvPr id="94" name="Google Shape;94;p19"/>
          <p:cNvSpPr txBox="1"/>
          <p:nvPr/>
        </p:nvSpPr>
        <p:spPr>
          <a:xfrm>
            <a:off x="914400" y="3476413"/>
            <a:ext cx="7315200" cy="396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p:txBody>
      </p:sp>
      <p:pic>
        <p:nvPicPr>
          <p:cNvPr id="95" name="Google Shape;95;p19"/>
          <p:cNvPicPr preferRelativeResize="0"/>
          <p:nvPr/>
        </p:nvPicPr>
        <p:blipFill>
          <a:blip r:embed="rId4">
            <a:alphaModFix/>
          </a:blip>
          <a:stretch>
            <a:fillRect/>
          </a:stretch>
        </p:blipFill>
        <p:spPr>
          <a:xfrm>
            <a:off x="2055575" y="1870350"/>
            <a:ext cx="4859850" cy="2822550"/>
          </a:xfrm>
          <a:prstGeom prst="rect">
            <a:avLst/>
          </a:prstGeom>
          <a:noFill/>
          <a:ln>
            <a:noFill/>
          </a:ln>
        </p:spPr>
      </p:pic>
      <p:sp>
        <p:nvSpPr>
          <p:cNvPr id="96" name="Google Shape;96;p19"/>
          <p:cNvSpPr txBox="1"/>
          <p:nvPr/>
        </p:nvSpPr>
        <p:spPr>
          <a:xfrm>
            <a:off x="568127" y="1923245"/>
            <a:ext cx="1285800" cy="1062900"/>
          </a:xfrm>
          <a:prstGeom prst="rect">
            <a:avLst/>
          </a:prstGeom>
          <a:noFill/>
          <a:ln>
            <a:noFill/>
          </a:ln>
        </p:spPr>
        <p:txBody>
          <a:bodyPr spcFirstLastPara="1" wrap="square" lIns="91425" tIns="91425" rIns="91425" bIns="91425" anchor="ctr" anchorCtr="0">
            <a:noAutofit/>
          </a:bodyPr>
          <a:lstStyle/>
          <a:p>
            <a:pPr marL="0" lvl="0" indent="0" algn="l" rtl="0">
              <a:lnSpc>
                <a:spcPct val="115000"/>
              </a:lnSpc>
              <a:spcBef>
                <a:spcPts val="2700"/>
              </a:spcBef>
              <a:spcAft>
                <a:spcPts val="0"/>
              </a:spcAft>
              <a:buNone/>
            </a:pPr>
            <a:r>
              <a:rPr lang="en" sz="1250">
                <a:solidFill>
                  <a:srgbClr val="666666"/>
                </a:solidFill>
              </a:rPr>
              <a:t>COVID-19 positivity rates are highest in ZIP codes where a low share of residents have a bachelor’s degree.</a:t>
            </a:r>
            <a:endParaRPr sz="1250">
              <a:solidFill>
                <a:srgbClr val="666666"/>
              </a:solidFill>
            </a:endParaRPr>
          </a:p>
          <a:p>
            <a:pPr marL="0" lvl="0" indent="0" algn="l" rtl="0">
              <a:lnSpc>
                <a:spcPct val="120000"/>
              </a:lnSpc>
              <a:spcBef>
                <a:spcPts val="1400"/>
              </a:spcBef>
              <a:spcAft>
                <a:spcPts val="0"/>
              </a:spcAft>
              <a:buNone/>
            </a:pPr>
            <a:r>
              <a:rPr lang="en" sz="1250">
                <a:solidFill>
                  <a:srgbClr val="666666"/>
                </a:solidFill>
              </a:rPr>
              <a:t>Percent of population age 25+ with a bachelor’s degree by ZIP </a:t>
            </a:r>
            <a:r>
              <a:rPr lang="en" sz="1200">
                <a:solidFill>
                  <a:srgbClr val="666666"/>
                </a:solidFill>
              </a:rPr>
              <a:t>code</a:t>
            </a:r>
            <a:endParaRPr sz="1200">
              <a:solidFill>
                <a:srgbClr val="666666"/>
              </a:solidFill>
            </a:endParaRPr>
          </a:p>
          <a:p>
            <a:pPr marL="0" lvl="0" indent="0" algn="l" rtl="0">
              <a:lnSpc>
                <a:spcPct val="120000"/>
              </a:lnSpc>
              <a:spcBef>
                <a:spcPts val="2200"/>
              </a:spcBef>
              <a:spcAft>
                <a:spcPts val="2200"/>
              </a:spcAft>
              <a:buNone/>
            </a:pPr>
            <a:r>
              <a:rPr lang="en" sz="1200">
                <a:solidFill>
                  <a:srgbClr val="666666"/>
                </a:solidFill>
              </a:rPr>
              <a:t>Positive COVID-19 tests as a percent of all COVID-19 tests by ZIP code</a:t>
            </a:r>
            <a:endParaRPr sz="1200">
              <a:solidFill>
                <a:srgbClr val="666666"/>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CFE2F3"/>
        </a:solidFill>
        <a:effectLst/>
      </p:bgPr>
    </p:bg>
    <p:spTree>
      <p:nvGrpSpPr>
        <p:cNvPr id="1" name="Shape 100"/>
        <p:cNvGrpSpPr/>
        <p:nvPr/>
      </p:nvGrpSpPr>
      <p:grpSpPr>
        <a:xfrm>
          <a:off x="0" y="0"/>
          <a:ext cx="0" cy="0"/>
          <a:chOff x="0" y="0"/>
          <a:chExt cx="0" cy="0"/>
        </a:xfrm>
      </p:grpSpPr>
      <p:sp>
        <p:nvSpPr>
          <p:cNvPr id="101" name="Google Shape;101;p20"/>
          <p:cNvSpPr txBox="1"/>
          <p:nvPr/>
        </p:nvSpPr>
        <p:spPr>
          <a:xfrm>
            <a:off x="226350" y="173050"/>
            <a:ext cx="8533200" cy="492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000">
                <a:solidFill>
                  <a:srgbClr val="073763"/>
                </a:solidFill>
                <a:latin typeface="Roboto"/>
                <a:ea typeface="Roboto"/>
                <a:cs typeface="Roboto"/>
                <a:sym typeface="Roboto"/>
              </a:rPr>
              <a:t>Do we still have these problems today?</a:t>
            </a:r>
            <a:endParaRPr sz="2000">
              <a:solidFill>
                <a:srgbClr val="073763"/>
              </a:solidFill>
              <a:latin typeface="Roboto"/>
              <a:ea typeface="Roboto"/>
              <a:cs typeface="Roboto"/>
              <a:sym typeface="Roboto"/>
            </a:endParaRPr>
          </a:p>
        </p:txBody>
      </p:sp>
      <p:pic>
        <p:nvPicPr>
          <p:cNvPr id="102" name="Google Shape;102;p20"/>
          <p:cNvPicPr preferRelativeResize="0"/>
          <p:nvPr/>
        </p:nvPicPr>
        <p:blipFill>
          <a:blip r:embed="rId3">
            <a:alphaModFix/>
          </a:blip>
          <a:stretch>
            <a:fillRect/>
          </a:stretch>
        </p:blipFill>
        <p:spPr>
          <a:xfrm>
            <a:off x="298300" y="906450"/>
            <a:ext cx="4079525" cy="3823425"/>
          </a:xfrm>
          <a:prstGeom prst="rect">
            <a:avLst/>
          </a:prstGeom>
          <a:noFill/>
          <a:ln>
            <a:noFill/>
          </a:ln>
        </p:spPr>
      </p:pic>
      <p:sp>
        <p:nvSpPr>
          <p:cNvPr id="103" name="Google Shape;103;p20"/>
          <p:cNvSpPr txBox="1"/>
          <p:nvPr/>
        </p:nvSpPr>
        <p:spPr>
          <a:xfrm>
            <a:off x="4630950" y="980150"/>
            <a:ext cx="4307100" cy="1046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latin typeface="Roboto"/>
                <a:ea typeface="Roboto"/>
                <a:cs typeface="Roboto"/>
                <a:sym typeface="Roboto"/>
              </a:rPr>
              <a:t>Let’s look at our neighborhood and see where we fall in the class system </a:t>
            </a:r>
            <a:r>
              <a:rPr lang="en" u="sng">
                <a:solidFill>
                  <a:schemeClr val="hlink"/>
                </a:solidFill>
                <a:latin typeface="Roboto"/>
                <a:ea typeface="Roboto"/>
                <a:cs typeface="Roboto"/>
                <a:sym typeface="Roboto"/>
                <a:hlinkClick r:id="rId4"/>
              </a:rPr>
              <a:t>https://bestneighborhood.org/household-income-astoria-ny/</a:t>
            </a:r>
            <a:endParaRPr>
              <a:latin typeface="Roboto"/>
              <a:ea typeface="Roboto"/>
              <a:cs typeface="Roboto"/>
              <a:sym typeface="Roboto"/>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435</Words>
  <Application>Microsoft Office PowerPoint</Application>
  <PresentationFormat>On-screen Show (16:9)</PresentationFormat>
  <Paragraphs>44</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Trebuchet MS</vt:lpstr>
      <vt:lpstr>Roboto</vt:lpstr>
      <vt:lpstr>Simple Light</vt:lpstr>
      <vt:lpstr>PowerPoint Presentation</vt:lpstr>
      <vt:lpstr>Public Policy Analysis PPA</vt:lpstr>
      <vt:lpstr>PowerPoint Presentation</vt:lpstr>
      <vt:lpstr>PowerPoint Presentation</vt:lpstr>
      <vt:lpstr>Identify the Causes The causes would be the lack of equality due to existing power structures in England during the 1910s.   http://ariliablog.blogspot.com/2010/06/social-class-differentiation-and.html </vt:lpstr>
      <vt:lpstr>Evaluate an Existing Policy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Joseph Montecalvo</cp:lastModifiedBy>
  <cp:revision>1</cp:revision>
  <dcterms:modified xsi:type="dcterms:W3CDTF">2022-04-05T18:26:13Z</dcterms:modified>
</cp:coreProperties>
</file>