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Chivo Light"/>
      <p:regular r:id="rId17"/>
      <p:bold r:id="rId18"/>
      <p:italic r:id="rId19"/>
      <p:boldItalic r:id="rId20"/>
    </p:embeddedFont>
    <p:embeddedFont>
      <p:font typeface="Shadows Into Light Two"/>
      <p:regular r:id="rId21"/>
    </p:embeddedFont>
    <p:embeddedFont>
      <p:font typeface="Chiv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113576-938C-4F21-9772-DBEC82F24D15}">
  <a:tblStyle styleId="{8F113576-938C-4F21-9772-DBEC82F24D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ivoLight-boldItalic.fntdata"/><Relationship Id="rId22" Type="http://schemas.openxmlformats.org/officeDocument/2006/relationships/font" Target="fonts/Chivo-regular.fntdata"/><Relationship Id="rId21" Type="http://schemas.openxmlformats.org/officeDocument/2006/relationships/font" Target="fonts/ShadowsIntoLightTwo-regular.fntdata"/><Relationship Id="rId24" Type="http://schemas.openxmlformats.org/officeDocument/2006/relationships/font" Target="fonts/Chivo-italic.fntdata"/><Relationship Id="rId23" Type="http://schemas.openxmlformats.org/officeDocument/2006/relationships/font" Target="fonts/Chiv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Chiv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hivoLight-regular.fntdata"/><Relationship Id="rId16" Type="http://schemas.openxmlformats.org/officeDocument/2006/relationships/slide" Target="slides/slide9.xml"/><Relationship Id="rId19" Type="http://schemas.openxmlformats.org/officeDocument/2006/relationships/font" Target="fonts/ChivoLight-italic.fntdata"/><Relationship Id="rId18" Type="http://schemas.openxmlformats.org/officeDocument/2006/relationships/font" Target="fonts/Chivo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hools.nyc.gov/school-life/food/menu-nutrition-information" TargetMode="External"/><Relationship Id="rId3" Type="http://schemas.openxmlformats.org/officeDocument/2006/relationships/hyperlink" Target="https://youtu.be/12hgBtu_8N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imcoemuskokahealth.org/HealthUnit/Workplaces/Schools/School-Health-Well-Being/Creating-Your-Action-Plan/Promoting-Food-and-Nutrition-in-Schools#feb4b683-1f4c-4ce4-9a4b-87cbbeac13ba#f55cfce8-47ec-493e-9b66-c0625c769c1a#00c701f7-fb23-406b-a604-518ad0299706#3aa6ff97-b219-4d64-af1b-1928aabee8f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b660e4de2_0_4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bb660e4de2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bb660e4de2_0_10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bb660e4de2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bb660e4de2_0_7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bb660e4de2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bb660e4de2_0_10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bb660e4de2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bb660e4de2_0_10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bb660e4de2_0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bb660e4de2_0_1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bb660e4de2_0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bb660e4de2_0_1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bb660e4de2_0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NYC DOE: Menu Nutrition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Food Culture in Schools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bb660e4de2_0_1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bb660e4de2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bb660e4de2_0_1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bb660e4de2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Simcoe Muskoka District Health Unit- School and Child Care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-679074">
            <a:off x="7424169" y="1110641"/>
            <a:ext cx="265609" cy="34947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389031" y="-184381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2519519" y="9493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 rot="8336996">
            <a:off x="4243138" y="-22224"/>
            <a:ext cx="467049" cy="473000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3778801">
            <a:off x="8116057" y="3817380"/>
            <a:ext cx="580177" cy="58740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6668499">
            <a:off x="5293109" y="3771186"/>
            <a:ext cx="892234" cy="662795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 rot="-3835491">
            <a:off x="5235980" y="3951326"/>
            <a:ext cx="467040" cy="42328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 rot="-6648350">
            <a:off x="8451648" y="629713"/>
            <a:ext cx="922830" cy="75773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-2488733">
            <a:off x="6365042" y="2437342"/>
            <a:ext cx="993792" cy="73816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617181" y="4283744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4"/>
          <p:cNvSpPr/>
          <p:nvPr/>
        </p:nvSpPr>
        <p:spPr>
          <a:xfrm rot="-10736906">
            <a:off x="8409586" y="2375711"/>
            <a:ext cx="825227" cy="74778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9528265">
            <a:off x="8474418" y="2733034"/>
            <a:ext cx="419693" cy="42504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873523" y="349101"/>
            <a:ext cx="467067" cy="47817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760012" y="159538"/>
            <a:ext cx="971255" cy="1011985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3741321">
            <a:off x="5765601" y="-92132"/>
            <a:ext cx="547361" cy="560373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-267953" y="1365498"/>
            <a:ext cx="1131662" cy="1025467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331131" y="205118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10592599">
            <a:off x="3091737" y="4454947"/>
            <a:ext cx="1090400" cy="80998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-7924870">
            <a:off x="339964" y="3032930"/>
            <a:ext cx="841224" cy="62489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-1232320">
            <a:off x="908097" y="2912232"/>
            <a:ext cx="341366" cy="3494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5969070">
            <a:off x="976107" y="4357729"/>
            <a:ext cx="825137" cy="8356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1319022">
            <a:off x="-115268" y="1393270"/>
            <a:ext cx="747678" cy="1170967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2220874" y="-212399"/>
            <a:ext cx="1016948" cy="1039666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rot="-10076712">
            <a:off x="8276016" y="2450651"/>
            <a:ext cx="930331" cy="696680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rot="-9290225">
            <a:off x="5567287" y="240208"/>
            <a:ext cx="943922" cy="1037964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rot="831654">
            <a:off x="2857171" y="4159157"/>
            <a:ext cx="1190515" cy="106886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-1232584">
            <a:off x="956194" y="3077566"/>
            <a:ext cx="267636" cy="288754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rot="-2062504">
            <a:off x="499387" y="2832699"/>
            <a:ext cx="348730" cy="893729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734338" y="402317"/>
            <a:ext cx="556340" cy="424970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 rot="-7406387">
            <a:off x="1005078" y="4425379"/>
            <a:ext cx="609879" cy="937524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6461285" y="4408739"/>
            <a:ext cx="953706" cy="858029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 rot="3778908">
            <a:off x="8250490" y="3581090"/>
            <a:ext cx="405505" cy="713678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 rot="8336858">
            <a:off x="4172244" y="-119327"/>
            <a:ext cx="588749" cy="690936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 rot="-2801891">
            <a:off x="8349992" y="393255"/>
            <a:ext cx="742845" cy="1166149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6400478" y="2182183"/>
            <a:ext cx="872604" cy="95207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91" name="Google Shape;91;p14"/>
          <p:cNvSpPr/>
          <p:nvPr/>
        </p:nvSpPr>
        <p:spPr>
          <a:xfrm rot="-3835551">
            <a:off x="5103883" y="3888224"/>
            <a:ext cx="1036432" cy="603375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 rot="788743">
            <a:off x="7507728" y="1267182"/>
            <a:ext cx="341357" cy="3494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 rot="788424">
            <a:off x="7600966" y="1268367"/>
            <a:ext cx="222930" cy="24052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 rot="-3998065">
            <a:off x="7374395" y="1063551"/>
            <a:ext cx="267634" cy="28875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 rot="575490">
            <a:off x="8469081" y="3874407"/>
            <a:ext cx="345878" cy="608736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 rot="2523318">
            <a:off x="218693" y="-460740"/>
            <a:ext cx="5327395" cy="545403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5"/>
          <p:cNvSpPr/>
          <p:nvPr/>
        </p:nvSpPr>
        <p:spPr>
          <a:xfrm rot="6668499">
            <a:off x="5293109" y="3771186"/>
            <a:ext cx="892234" cy="662795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 rot="-3835491">
            <a:off x="5235980" y="3951326"/>
            <a:ext cx="467040" cy="42328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 rot="-6648350">
            <a:off x="8451648" y="629713"/>
            <a:ext cx="922830" cy="75773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 rot="-2488733">
            <a:off x="8249054" y="3830167"/>
            <a:ext cx="993792" cy="73816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 rot="-10736906">
            <a:off x="8409586" y="2375711"/>
            <a:ext cx="825227" cy="74778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 rot="-9528265">
            <a:off x="8474418" y="2733034"/>
            <a:ext cx="419693" cy="42504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rot="10491037">
            <a:off x="6391016" y="2371566"/>
            <a:ext cx="971233" cy="1011962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 rot="-7367623">
            <a:off x="6851320" y="3054382"/>
            <a:ext cx="547355" cy="56036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 rot="-10076712">
            <a:off x="8276016" y="2450651"/>
            <a:ext cx="930331" cy="696680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 rot="1200934">
            <a:off x="6601793" y="2246758"/>
            <a:ext cx="943967" cy="1038014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 rot="-2801891">
            <a:off x="8349992" y="393255"/>
            <a:ext cx="742845" cy="1166149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8284491" y="3575008"/>
            <a:ext cx="872604" cy="95207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2" name="Google Shape;112;p15"/>
          <p:cNvSpPr/>
          <p:nvPr/>
        </p:nvSpPr>
        <p:spPr>
          <a:xfrm rot="-3835551">
            <a:off x="5103883" y="3888224"/>
            <a:ext cx="1036432" cy="603375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6582643" y="4211269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6713131" y="449058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414486" y="4183251"/>
            <a:ext cx="1016948" cy="1039666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377098" y="1171526"/>
            <a:ext cx="467067" cy="47817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7237913" y="1224742"/>
            <a:ext cx="556340" cy="424970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-7924870">
            <a:off x="7177227" y="-141770"/>
            <a:ext cx="841224" cy="62489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rot="-1232320">
            <a:off x="7745360" y="-262468"/>
            <a:ext cx="341366" cy="3494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 rot="-1232584">
            <a:off x="7793456" y="-97134"/>
            <a:ext cx="267636" cy="288754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-2062504">
            <a:off x="7336649" y="-342001"/>
            <a:ext cx="348730" cy="893729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5668109" y="395336"/>
            <a:ext cx="1131662" cy="1025467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6267194" y="1081021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 rot="1319022">
            <a:off x="5820795" y="423107"/>
            <a:ext cx="747678" cy="1170967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 rot="-497398">
            <a:off x="4288489" y="588387"/>
            <a:ext cx="569648" cy="583189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128" name="Google Shape;128;p16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6"/>
          <p:cNvSpPr/>
          <p:nvPr/>
        </p:nvSpPr>
        <p:spPr>
          <a:xfrm rot="-6974255">
            <a:off x="8132622" y="3724110"/>
            <a:ext cx="213588" cy="281025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2579853" y="-136211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2684780" y="88390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rot="4358823">
            <a:off x="3941098" y="4889269"/>
            <a:ext cx="375550" cy="380336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 rot="1151692">
            <a:off x="8434472" y="4226868"/>
            <a:ext cx="357870" cy="362297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-10153158">
            <a:off x="4729339" y="4449252"/>
            <a:ext cx="717468" cy="5329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943073">
            <a:off x="4813520" y="4340916"/>
            <a:ext cx="375504" cy="34034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 rot="-6648331">
            <a:off x="8563948" y="1186838"/>
            <a:ext cx="742053" cy="60929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rot="2711984">
            <a:off x="4884709" y="-109436"/>
            <a:ext cx="799096" cy="59352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6790083" y="4541690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 rot="-5990705">
            <a:off x="8271773" y="2605766"/>
            <a:ext cx="663539" cy="6012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 rot="-4782675">
            <a:off x="8259070" y="2656361"/>
            <a:ext cx="337456" cy="34175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059765" y="251069"/>
            <a:ext cx="375578" cy="38450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7054212" y="316389"/>
            <a:ext cx="780996" cy="813747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 rot="3741390">
            <a:off x="7058695" y="114017"/>
            <a:ext cx="440145" cy="45060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-174209" y="985454"/>
            <a:ext cx="910004" cy="82460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307522" y="1536823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 rot="10592571">
            <a:off x="1931803" y="4671974"/>
            <a:ext cx="876846" cy="65135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 rot="-7924689">
            <a:off x="127751" y="2727519"/>
            <a:ext cx="676415" cy="50251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 rot="-1232342">
            <a:off x="584556" y="2630487"/>
            <a:ext cx="274505" cy="28103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5968943">
            <a:off x="379973" y="3976490"/>
            <a:ext cx="663471" cy="67193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2444636" y="-1587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 rot="-9290112">
            <a:off x="6899262" y="381262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1" name="Google Shape;161;p16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2" name="Google Shape;162;p16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3" name="Google Shape;163;p16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4" name="Google Shape;164;p16"/>
          <p:cNvSpPr/>
          <p:nvPr/>
        </p:nvSpPr>
        <p:spPr>
          <a:xfrm rot="5200625">
            <a:off x="50512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5" name="Google Shape;165;p16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6" name="Google Shape;166;p16"/>
          <p:cNvSpPr/>
          <p:nvPr/>
        </p:nvSpPr>
        <p:spPr>
          <a:xfrm rot="-5506349">
            <a:off x="8198666" y="3597357"/>
            <a:ext cx="274487" cy="28101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17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17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background">
  <p:cSld name="TITLE_AND_BODY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18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 txBox="1"/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1" name="Google Shape;231;p19"/>
          <p:cNvSpPr txBox="1"/>
          <p:nvPr>
            <p:ph idx="1" type="body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2" name="Google Shape;232;p19"/>
          <p:cNvSpPr txBox="1"/>
          <p:nvPr>
            <p:ph idx="2" type="body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3" name="Google Shape;23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"/>
          <p:cNvSpPr txBox="1"/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58" name="Google Shape;258;p20"/>
          <p:cNvSpPr txBox="1"/>
          <p:nvPr>
            <p:ph idx="2" type="body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59" name="Google Shape;259;p20"/>
          <p:cNvSpPr txBox="1"/>
          <p:nvPr>
            <p:ph idx="3" type="body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0" name="Google Shape;26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3" name="Google Shape;26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1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>
            <p:ph idx="1" type="body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87" name="Google Shape;28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22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"/>
          <p:cNvSpPr/>
          <p:nvPr/>
        </p:nvSpPr>
        <p:spPr>
          <a:xfrm>
            <a:off x="2422711" y="-353816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"/>
          <p:cNvSpPr/>
          <p:nvPr/>
        </p:nvSpPr>
        <p:spPr>
          <a:xfrm rot="-9290112">
            <a:off x="7123487" y="473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2"/>
          <p:cNvSpPr/>
          <p:nvPr/>
        </p:nvSpPr>
        <p:spPr>
          <a:xfrm rot="3192611">
            <a:off x="1743260" y="4434123"/>
            <a:ext cx="957223" cy="85940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2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2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"/>
          <p:cNvSpPr/>
          <p:nvPr/>
        </p:nvSpPr>
        <p:spPr>
          <a:xfrm>
            <a:off x="589320" y="190936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22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9" name="Google Shape;299;p22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0" name="Google Shape;300;p22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1" name="Google Shape;301;p22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2" name="Google Shape;302;p22"/>
          <p:cNvSpPr/>
          <p:nvPr/>
        </p:nvSpPr>
        <p:spPr>
          <a:xfrm rot="942660">
            <a:off x="4813976" y="45454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3" name="Google Shape;303;p22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23"/>
          <p:cNvSpPr/>
          <p:nvPr/>
        </p:nvSpPr>
        <p:spPr>
          <a:xfrm rot="-6974255">
            <a:off x="8132622" y="3724110"/>
            <a:ext cx="213588" cy="281025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2732253" y="-212411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2837180" y="12190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 rot="4358823">
            <a:off x="3941098" y="4889269"/>
            <a:ext cx="375550" cy="380336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"/>
          <p:cNvSpPr/>
          <p:nvPr/>
        </p:nvSpPr>
        <p:spPr>
          <a:xfrm rot="1151692">
            <a:off x="8434472" y="4226868"/>
            <a:ext cx="357870" cy="362297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3"/>
          <p:cNvSpPr/>
          <p:nvPr/>
        </p:nvSpPr>
        <p:spPr>
          <a:xfrm rot="-10153158">
            <a:off x="4729339" y="4449252"/>
            <a:ext cx="717468" cy="5329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3"/>
          <p:cNvSpPr/>
          <p:nvPr/>
        </p:nvSpPr>
        <p:spPr>
          <a:xfrm rot="943073">
            <a:off x="4813520" y="4340916"/>
            <a:ext cx="375504" cy="34034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3"/>
          <p:cNvSpPr/>
          <p:nvPr/>
        </p:nvSpPr>
        <p:spPr>
          <a:xfrm rot="-6648331">
            <a:off x="8563948" y="1186838"/>
            <a:ext cx="742053" cy="60929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 rot="2711984">
            <a:off x="4808509" y="-109436"/>
            <a:ext cx="799096" cy="59352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3"/>
          <p:cNvSpPr/>
          <p:nvPr/>
        </p:nvSpPr>
        <p:spPr>
          <a:xfrm>
            <a:off x="6790083" y="4541690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3"/>
          <p:cNvSpPr/>
          <p:nvPr/>
        </p:nvSpPr>
        <p:spPr>
          <a:xfrm rot="-5990705">
            <a:off x="8271773" y="2605766"/>
            <a:ext cx="663539" cy="6012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3"/>
          <p:cNvSpPr/>
          <p:nvPr/>
        </p:nvSpPr>
        <p:spPr>
          <a:xfrm rot="-4782675">
            <a:off x="8259070" y="2656361"/>
            <a:ext cx="337456" cy="34175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1059765" y="251069"/>
            <a:ext cx="375578" cy="38450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"/>
          <p:cNvSpPr/>
          <p:nvPr/>
        </p:nvSpPr>
        <p:spPr>
          <a:xfrm>
            <a:off x="7199212" y="126020"/>
            <a:ext cx="780996" cy="813747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"/>
          <p:cNvSpPr/>
          <p:nvPr/>
        </p:nvSpPr>
        <p:spPr>
          <a:xfrm rot="3741390">
            <a:off x="7203695" y="-76352"/>
            <a:ext cx="440145" cy="45060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-174209" y="985454"/>
            <a:ext cx="910004" cy="82460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307522" y="1536823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3"/>
          <p:cNvSpPr/>
          <p:nvPr/>
        </p:nvSpPr>
        <p:spPr>
          <a:xfrm rot="10592571">
            <a:off x="1931803" y="4671974"/>
            <a:ext cx="876846" cy="65135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3"/>
          <p:cNvSpPr/>
          <p:nvPr/>
        </p:nvSpPr>
        <p:spPr>
          <a:xfrm rot="-7924689">
            <a:off x="127751" y="2727519"/>
            <a:ext cx="676415" cy="50251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 rot="-1232342">
            <a:off x="584556" y="2630487"/>
            <a:ext cx="274505" cy="28103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"/>
          <p:cNvSpPr/>
          <p:nvPr/>
        </p:nvSpPr>
        <p:spPr>
          <a:xfrm rot="5968943">
            <a:off x="379973" y="3976490"/>
            <a:ext cx="663471" cy="67193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2597036" y="-2349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3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"/>
          <p:cNvSpPr/>
          <p:nvPr/>
        </p:nvSpPr>
        <p:spPr>
          <a:xfrm rot="-9290112">
            <a:off x="7044262" y="1908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3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3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38" name="Google Shape;338;p23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39" name="Google Shape;339;p23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0" name="Google Shape;340;p23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1" name="Google Shape;341;p23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2" name="Google Shape;342;p23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3" name="Google Shape;343;p23"/>
          <p:cNvSpPr/>
          <p:nvPr/>
        </p:nvSpPr>
        <p:spPr>
          <a:xfrm rot="-5506349">
            <a:off x="8198666" y="3597357"/>
            <a:ext cx="274487" cy="28101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3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 background 1">
  <p:cSld name="BLANK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24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2597036" y="-2349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"/>
          <p:cNvSpPr/>
          <p:nvPr/>
        </p:nvSpPr>
        <p:spPr>
          <a:xfrm rot="-9290112">
            <a:off x="7044262" y="1908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4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4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4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58" name="Google Shape;358;p24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59" name="Google Shape;359;p24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0" name="Google Shape;360;p24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1" name="Google Shape;361;p24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2" name="Google Shape;362;p24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3" name="Google Shape;363;p24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 background 2">
  <p:cSld name="BLANK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5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5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5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5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5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5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5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5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kaur24@schools.nyc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12hgBtu_8NE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www.schools.nyc.gov/school-life/food/menu-nutrition-informatio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4E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/>
          <p:nvPr>
            <p:ph type="ctrTitle"/>
          </p:nvPr>
        </p:nvSpPr>
        <p:spPr>
          <a:xfrm>
            <a:off x="1467000" y="1412400"/>
            <a:ext cx="5205000" cy="23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38761D"/>
                </a:solidFill>
              </a:rPr>
              <a:t>Nutrition</a:t>
            </a:r>
            <a:endParaRPr b="1" sz="57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Unhealthy school snack choices at CS111Q.</a:t>
            </a:r>
            <a:endParaRPr b="1"/>
          </a:p>
        </p:txBody>
      </p:sp>
      <p:sp>
        <p:nvSpPr>
          <p:cNvPr id="381" name="Google Shape;381;p26"/>
          <p:cNvSpPr txBox="1"/>
          <p:nvPr/>
        </p:nvSpPr>
        <p:spPr>
          <a:xfrm>
            <a:off x="1589050" y="3731100"/>
            <a:ext cx="521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By: Rabina Kaur</a:t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3"/>
              </a:rPr>
              <a:t>rkaur24@schools.nyc.gov</a:t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ED2D">
            <a:alpha val="73850"/>
          </a:srgbClr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The Six Steps of the PPA 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387" name="Google Shape;387;p27"/>
          <p:cNvSpPr txBox="1"/>
          <p:nvPr>
            <p:ph idx="1" type="body"/>
          </p:nvPr>
        </p:nvSpPr>
        <p:spPr>
          <a:xfrm>
            <a:off x="457200" y="1428750"/>
            <a:ext cx="64335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600"/>
              </a:spcBef>
              <a:spcAft>
                <a:spcPts val="0"/>
              </a:spcAft>
              <a:buSzPts val="2900"/>
              <a:buFont typeface="Chivo"/>
              <a:buAutoNum type="arabicPeriod"/>
            </a:pPr>
            <a:r>
              <a:rPr b="1" lang="en" sz="2900">
                <a:latin typeface="Chivo"/>
                <a:ea typeface="Chivo"/>
                <a:cs typeface="Chivo"/>
                <a:sym typeface="Chivo"/>
              </a:rPr>
              <a:t>Define the Problem</a:t>
            </a:r>
            <a:endParaRPr b="1" sz="2900">
              <a:latin typeface="Chivo"/>
              <a:ea typeface="Chivo"/>
              <a:cs typeface="Chivo"/>
              <a:sym typeface="Chiv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hivo"/>
              <a:buAutoNum type="arabicPeriod"/>
            </a:pPr>
            <a:r>
              <a:rPr b="1" lang="en" sz="2900">
                <a:latin typeface="Chivo"/>
                <a:ea typeface="Chivo"/>
                <a:cs typeface="Chivo"/>
                <a:sym typeface="Chivo"/>
              </a:rPr>
              <a:t>Gather the Evidence</a:t>
            </a:r>
            <a:endParaRPr b="1" sz="2900">
              <a:latin typeface="Chivo"/>
              <a:ea typeface="Chivo"/>
              <a:cs typeface="Chivo"/>
              <a:sym typeface="Chiv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hivo"/>
              <a:buAutoNum type="arabicPeriod"/>
            </a:pPr>
            <a:r>
              <a:rPr b="1" lang="en" sz="2900">
                <a:latin typeface="Chivo"/>
                <a:ea typeface="Chivo"/>
                <a:cs typeface="Chivo"/>
                <a:sym typeface="Chivo"/>
              </a:rPr>
              <a:t>Identify the Causes</a:t>
            </a:r>
            <a:endParaRPr b="1" sz="2900">
              <a:latin typeface="Chivo"/>
              <a:ea typeface="Chivo"/>
              <a:cs typeface="Chivo"/>
              <a:sym typeface="Chiv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hivo"/>
              <a:buAutoNum type="arabicPeriod"/>
            </a:pPr>
            <a:r>
              <a:rPr b="1" lang="en" sz="2900">
                <a:latin typeface="Chivo"/>
                <a:ea typeface="Chivo"/>
                <a:cs typeface="Chivo"/>
                <a:sym typeface="Chivo"/>
              </a:rPr>
              <a:t>Examine an Existing Policy</a:t>
            </a:r>
            <a:endParaRPr b="1" sz="2900">
              <a:latin typeface="Chivo"/>
              <a:ea typeface="Chivo"/>
              <a:cs typeface="Chivo"/>
              <a:sym typeface="Chiv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hivo"/>
              <a:buAutoNum type="arabicPeriod"/>
            </a:pPr>
            <a:r>
              <a:rPr b="1" lang="en" sz="2900">
                <a:latin typeface="Chivo"/>
                <a:ea typeface="Chivo"/>
                <a:cs typeface="Chivo"/>
                <a:sym typeface="Chivo"/>
              </a:rPr>
              <a:t>Develop New Policies</a:t>
            </a:r>
            <a:endParaRPr b="1" sz="2900">
              <a:latin typeface="Chivo"/>
              <a:ea typeface="Chivo"/>
              <a:cs typeface="Chivo"/>
              <a:sym typeface="Chiv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hivo"/>
              <a:buAutoNum type="arabicPeriod"/>
            </a:pPr>
            <a:r>
              <a:rPr b="1" lang="en" sz="2900">
                <a:latin typeface="Chivo"/>
                <a:ea typeface="Chivo"/>
                <a:cs typeface="Chivo"/>
                <a:sym typeface="Chivo"/>
              </a:rPr>
              <a:t>Select the Best Policy Solution</a:t>
            </a:r>
            <a:endParaRPr b="1" sz="29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88" name="Google Shape;38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4E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Warm Up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394" name="Google Shape;394;p28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hivo"/>
                <a:ea typeface="Chivo"/>
                <a:cs typeface="Chivo"/>
                <a:sym typeface="Chivo"/>
              </a:rPr>
              <a:t>What do you want to have for lunch today?</a:t>
            </a:r>
            <a:endParaRPr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5" name="Google Shape;39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6" name="Google Shape;3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438" y="2571750"/>
            <a:ext cx="3198969" cy="2448999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7" name="Google Shape;3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75" y="2571750"/>
            <a:ext cx="3252580" cy="24490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Step 1: Defining the Problem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403" name="Google Shape;403;p29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hivo"/>
                <a:ea typeface="Chivo"/>
                <a:cs typeface="Chivo"/>
                <a:sym typeface="Chivo"/>
              </a:rPr>
              <a:t>Students are making unhealthy food choices at CS 111Q. </a:t>
            </a:r>
            <a:endParaRPr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4" name="Google Shape;40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5" name="Google Shape;405;p29"/>
          <p:cNvPicPr preferRelativeResize="0"/>
          <p:nvPr/>
        </p:nvPicPr>
        <p:blipFill rotWithShape="1">
          <a:blip r:embed="rId3">
            <a:alphaModFix/>
          </a:blip>
          <a:srcRect b="0" l="21475" r="21560" t="0"/>
          <a:stretch/>
        </p:blipFill>
        <p:spPr>
          <a:xfrm>
            <a:off x="5780400" y="2062300"/>
            <a:ext cx="1711050" cy="3003949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4E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Step 2: Gather the Evidence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411" name="Google Shape;411;p30"/>
          <p:cNvSpPr txBox="1"/>
          <p:nvPr>
            <p:ph idx="1" type="body"/>
          </p:nvPr>
        </p:nvSpPr>
        <p:spPr>
          <a:xfrm>
            <a:off x="457200" y="1428750"/>
            <a:ext cx="63939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hivo"/>
              <a:buChar char="-"/>
            </a:pPr>
            <a:r>
              <a:rPr b="1" lang="en" sz="2000">
                <a:latin typeface="Chivo"/>
                <a:ea typeface="Chivo"/>
                <a:cs typeface="Chivo"/>
                <a:sym typeface="Chivo"/>
              </a:rPr>
              <a:t>The school offers free lunch to all students. </a:t>
            </a:r>
            <a:endParaRPr b="1" sz="2000">
              <a:latin typeface="Chivo"/>
              <a:ea typeface="Chivo"/>
              <a:cs typeface="Chivo"/>
              <a:sym typeface="Chiv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hivo"/>
              <a:ea typeface="Chivo"/>
              <a:cs typeface="Chivo"/>
              <a:sym typeface="Chiv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hivo"/>
              <a:buChar char="-"/>
            </a:pPr>
            <a:r>
              <a:rPr b="1" lang="en" sz="2000">
                <a:latin typeface="Chivo"/>
                <a:ea typeface="Chivo"/>
                <a:cs typeface="Chivo"/>
                <a:sym typeface="Chivo"/>
              </a:rPr>
              <a:t>Many students in the classroom choose to not eat the lunch and buy ice cream or something unhealthy (chips or candy) from the vending machine for $1-$1.50 every day.</a:t>
            </a:r>
            <a:endParaRPr b="1" sz="2000"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hivo"/>
              <a:ea typeface="Chivo"/>
              <a:cs typeface="Chivo"/>
              <a:sym typeface="Chiv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hivo"/>
              <a:buChar char="-"/>
            </a:pPr>
            <a:r>
              <a:rPr b="1" lang="en" sz="2000">
                <a:latin typeface="Chivo"/>
                <a:ea typeface="Chivo"/>
                <a:cs typeface="Chivo"/>
                <a:sym typeface="Chivo"/>
              </a:rPr>
              <a:t>There are two vending machines in the school. One machine has snacks and the other </a:t>
            </a:r>
            <a:r>
              <a:rPr b="1" lang="en" sz="2000">
                <a:latin typeface="Chivo"/>
                <a:ea typeface="Chivo"/>
                <a:cs typeface="Chivo"/>
                <a:sym typeface="Chivo"/>
              </a:rPr>
              <a:t>offers</a:t>
            </a:r>
            <a:r>
              <a:rPr b="1" lang="en" sz="2000">
                <a:latin typeface="Chivo"/>
                <a:ea typeface="Chivo"/>
                <a:cs typeface="Chivo"/>
                <a:sym typeface="Chivo"/>
              </a:rPr>
              <a:t> water.</a:t>
            </a:r>
            <a:endParaRPr b="1" sz="20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2" name="Google Shape;412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3" name="Google Shape;413;p30"/>
          <p:cNvPicPr preferRelativeResize="0"/>
          <p:nvPr/>
        </p:nvPicPr>
        <p:blipFill rotWithShape="1">
          <a:blip r:embed="rId3">
            <a:alphaModFix/>
          </a:blip>
          <a:srcRect b="0" l="18059" r="16246" t="0"/>
          <a:stretch/>
        </p:blipFill>
        <p:spPr>
          <a:xfrm>
            <a:off x="5616100" y="197313"/>
            <a:ext cx="1234951" cy="1331925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Step 3: Identify the Causes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419" name="Google Shape;419;p31"/>
          <p:cNvSpPr txBox="1"/>
          <p:nvPr>
            <p:ph idx="1" type="body"/>
          </p:nvPr>
        </p:nvSpPr>
        <p:spPr>
          <a:xfrm>
            <a:off x="457200" y="1291975"/>
            <a:ext cx="6542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Chivo"/>
              <a:buChar char="-"/>
            </a:pPr>
            <a:r>
              <a:rPr b="1" lang="en" sz="2200">
                <a:latin typeface="Chivo"/>
                <a:ea typeface="Chivo"/>
                <a:cs typeface="Chivo"/>
                <a:sym typeface="Chivo"/>
              </a:rPr>
              <a:t>Students are given the option to buy ice cream and snack from vending machines every day.</a:t>
            </a:r>
            <a:endParaRPr b="1" sz="2200">
              <a:latin typeface="Chivo"/>
              <a:ea typeface="Chivo"/>
              <a:cs typeface="Chivo"/>
              <a:sym typeface="Chiv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Chivo"/>
              <a:buChar char="-"/>
            </a:pPr>
            <a:r>
              <a:rPr b="1" lang="en" sz="2200">
                <a:latin typeface="Chivo"/>
                <a:ea typeface="Chivo"/>
                <a:cs typeface="Chivo"/>
                <a:sym typeface="Chivo"/>
              </a:rPr>
              <a:t>Bake sales and fundraisers also include unhealthy options.</a:t>
            </a:r>
            <a:endParaRPr b="1" sz="2200">
              <a:latin typeface="Chivo"/>
              <a:ea typeface="Chivo"/>
              <a:cs typeface="Chivo"/>
              <a:sym typeface="Chiv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Chivo"/>
              <a:buChar char="-"/>
            </a:pPr>
            <a:r>
              <a:rPr b="1" lang="en" sz="2200">
                <a:latin typeface="Chivo"/>
                <a:ea typeface="Chivo"/>
                <a:cs typeface="Chivo"/>
                <a:sym typeface="Chivo"/>
              </a:rPr>
              <a:t>Students don’t like what is served or offered in school lunch.</a:t>
            </a:r>
            <a:endParaRPr b="1" sz="2200">
              <a:latin typeface="Chivo"/>
              <a:ea typeface="Chivo"/>
              <a:cs typeface="Chivo"/>
              <a:sym typeface="Chiv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Chivo"/>
              <a:buChar char="-"/>
            </a:pPr>
            <a:r>
              <a:rPr b="1" lang="en" sz="2200">
                <a:latin typeface="Chivo"/>
                <a:ea typeface="Chivo"/>
                <a:cs typeface="Chivo"/>
                <a:sym typeface="Chivo"/>
              </a:rPr>
              <a:t>Students are not familiar with the options available in school lunch.</a:t>
            </a:r>
            <a:endParaRPr b="1" sz="2200">
              <a:latin typeface="Chivo"/>
              <a:ea typeface="Chivo"/>
              <a:cs typeface="Chivo"/>
              <a:sym typeface="Chiv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Chivo"/>
              <a:buChar char="-"/>
            </a:pPr>
            <a:r>
              <a:rPr b="1" lang="en" sz="1700">
                <a:latin typeface="Chivo"/>
                <a:ea typeface="Chivo"/>
                <a:cs typeface="Chivo"/>
                <a:sym typeface="Chivo"/>
              </a:rPr>
              <a:t>“I don’t know what that is”</a:t>
            </a:r>
            <a:endParaRPr b="1" sz="17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0" name="Google Shape;42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4E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"/>
          <p:cNvSpPr txBox="1"/>
          <p:nvPr>
            <p:ph type="title"/>
          </p:nvPr>
        </p:nvSpPr>
        <p:spPr>
          <a:xfrm>
            <a:off x="457200" y="434575"/>
            <a:ext cx="609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Step 4: Examine an Existing Policy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426" name="Google Shape;426;p32"/>
          <p:cNvSpPr txBox="1"/>
          <p:nvPr>
            <p:ph idx="1" type="body"/>
          </p:nvPr>
        </p:nvSpPr>
        <p:spPr>
          <a:xfrm>
            <a:off x="457200" y="1219513"/>
            <a:ext cx="6169500" cy="3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Chivo"/>
                <a:ea typeface="Chivo"/>
                <a:cs typeface="Chivo"/>
                <a:sym typeface="Chivo"/>
              </a:rPr>
              <a:t>Menu Nutritional Evaluations </a:t>
            </a:r>
            <a:endParaRPr b="1" sz="1600">
              <a:latin typeface="Chivo"/>
              <a:ea typeface="Chivo"/>
              <a:cs typeface="Chivo"/>
              <a:sym typeface="Chivo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“Our meals are evaluated through a USDA-certified nutritional database. We also provide an extensive nutrition evaluation taking into account calories, fat, sodium, total sugars, added sugars, protein, cholesterol, iron, calcium, Vitamin A, and Vitamin C.”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Chivo"/>
                <a:ea typeface="Chivo"/>
                <a:cs typeface="Chivo"/>
                <a:sym typeface="Chivo"/>
              </a:rPr>
              <a:t>Fruit and Vegetables </a:t>
            </a:r>
            <a:endParaRPr b="1" sz="1600">
              <a:latin typeface="Chivo"/>
              <a:ea typeface="Chivo"/>
              <a:cs typeface="Chivo"/>
              <a:sym typeface="Chivo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“Fresh fruits and vegetables are offered daily throughout our menu and salad bars. We serve a variety of vegetables from five different subgroups, ensuring our students receive a diverse nutrient profile (dark green, red-orange, beans-legumes, starchy, and others.)”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27" name="Google Shape;42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ood Culture in Schools" id="428" name="Google Shape;428;p32" title="Food Culture in School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00" y="2057938"/>
            <a:ext cx="2549375" cy="19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2"/>
          <p:cNvSpPr txBox="1"/>
          <p:nvPr/>
        </p:nvSpPr>
        <p:spPr>
          <a:xfrm>
            <a:off x="457200" y="4777300"/>
            <a:ext cx="524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Chivo Light"/>
                <a:ea typeface="Chivo Light"/>
                <a:cs typeface="Chivo Light"/>
                <a:sym typeface="Chivo Light"/>
              </a:rPr>
              <a:t>Source: </a:t>
            </a:r>
            <a:r>
              <a:rPr i="1" lang="en" sz="1000" u="sng">
                <a:solidFill>
                  <a:schemeClr val="hlink"/>
                </a:solidFill>
                <a:latin typeface="Chivo Light"/>
                <a:ea typeface="Chivo Light"/>
                <a:cs typeface="Chivo Light"/>
                <a:sym typeface="Chivo Light"/>
                <a:hlinkClick r:id="rId5"/>
              </a:rPr>
              <a:t>DOE Website,</a:t>
            </a:r>
            <a:r>
              <a:rPr i="1" lang="en" sz="1000">
                <a:latin typeface="Chivo Light"/>
                <a:ea typeface="Chivo Light"/>
                <a:cs typeface="Chivo Light"/>
                <a:sym typeface="Chivo Light"/>
              </a:rPr>
              <a:t> Menu Nutrition Information</a:t>
            </a:r>
            <a:endParaRPr i="1" sz="1000"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 txBox="1"/>
          <p:nvPr>
            <p:ph type="title"/>
          </p:nvPr>
        </p:nvSpPr>
        <p:spPr>
          <a:xfrm>
            <a:off x="457200" y="434575"/>
            <a:ext cx="6451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Step 5: Develop New Policy Solutions</a:t>
            </a:r>
            <a:endParaRPr b="1" sz="3400">
              <a:solidFill>
                <a:srgbClr val="38761D"/>
              </a:solidFill>
            </a:endParaRPr>
          </a:p>
        </p:txBody>
      </p:sp>
      <p:sp>
        <p:nvSpPr>
          <p:cNvPr id="435" name="Google Shape;435;p33"/>
          <p:cNvSpPr txBox="1"/>
          <p:nvPr>
            <p:ph idx="1" type="body"/>
          </p:nvPr>
        </p:nvSpPr>
        <p:spPr>
          <a:xfrm>
            <a:off x="457200" y="1428750"/>
            <a:ext cx="64515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600"/>
              <a:buFont typeface="Chivo"/>
              <a:buChar char="-"/>
            </a:pPr>
            <a:r>
              <a:rPr b="1" lang="en">
                <a:latin typeface="Chivo"/>
                <a:ea typeface="Chivo"/>
                <a:cs typeface="Chivo"/>
                <a:sym typeface="Chivo"/>
              </a:rPr>
              <a:t>Promote food and nutrition benefits in school.</a:t>
            </a:r>
            <a:endParaRPr b="1">
              <a:latin typeface="Chivo"/>
              <a:ea typeface="Chivo"/>
              <a:cs typeface="Chivo"/>
              <a:sym typeface="Chiv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600"/>
              <a:buFont typeface="Chivo"/>
              <a:buChar char="-"/>
            </a:pPr>
            <a:r>
              <a:rPr b="1" lang="en">
                <a:latin typeface="Chivo"/>
                <a:ea typeface="Chivo"/>
                <a:cs typeface="Chivo"/>
                <a:sym typeface="Chivo"/>
              </a:rPr>
              <a:t>Add more healthier options than unhealthy options in vending machines  </a:t>
            </a:r>
            <a:endParaRPr b="1">
              <a:latin typeface="Chivo"/>
              <a:ea typeface="Chivo"/>
              <a:cs typeface="Chivo"/>
              <a:sym typeface="Chiv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600"/>
              <a:buFont typeface="Chivo"/>
              <a:buChar char="-"/>
            </a:pPr>
            <a:r>
              <a:rPr b="1" lang="en">
                <a:latin typeface="Chivo"/>
                <a:ea typeface="Chivo"/>
                <a:cs typeface="Chivo"/>
                <a:sym typeface="Chivo"/>
              </a:rPr>
              <a:t>Involve students and families in changes to nutrition options.</a:t>
            </a:r>
            <a:endParaRPr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6" name="Google Shape;43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4E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/>
          <p:nvPr>
            <p:ph type="title"/>
          </p:nvPr>
        </p:nvSpPr>
        <p:spPr>
          <a:xfrm>
            <a:off x="466300" y="252500"/>
            <a:ext cx="7034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8761D"/>
                </a:solidFill>
              </a:rPr>
              <a:t>Step 6: Select the Best Policy Solution</a:t>
            </a:r>
            <a:endParaRPr b="1" sz="3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8761D"/>
                </a:solidFill>
              </a:rPr>
              <a:t>(Feasibility VS. Effectiveness)</a:t>
            </a:r>
            <a:endParaRPr b="1" sz="2100">
              <a:solidFill>
                <a:srgbClr val="38761D"/>
              </a:solidFill>
            </a:endParaRPr>
          </a:p>
        </p:txBody>
      </p:sp>
      <p:sp>
        <p:nvSpPr>
          <p:cNvPr id="442" name="Google Shape;44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3" name="Google Shape;443;p34"/>
          <p:cNvGraphicFramePr/>
          <p:nvPr/>
        </p:nvGraphicFramePr>
        <p:xfrm>
          <a:off x="981675" y="146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{8F113576-938C-4F21-9772-DBEC82F24D15}</a:tableStyleId>
              </a:tblPr>
              <a:tblGrid>
                <a:gridCol w="1001425"/>
                <a:gridCol w="1939100"/>
                <a:gridCol w="1814950"/>
                <a:gridCol w="3073725"/>
              </a:tblGrid>
              <a:tr h="50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High 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Medium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Low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2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High 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Promote healthy food and nutrition benefits in school.</a:t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01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Medium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Develop nutrition policies or school rules for vending machines, fundraising and special events.</a:t>
                      </a:r>
                      <a:endParaRPr b="1"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Involve students in planning and implementing changes to the snack options to ensure foods offered meet the nutrition guidelines.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Encourage families to pack healthy lunches to support healthy eating and nutritious food choices.</a:t>
                      </a:r>
                      <a:endParaRPr b="1"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4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Low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44" name="Google Shape;444;p34"/>
          <p:cNvSpPr txBox="1"/>
          <p:nvPr/>
        </p:nvSpPr>
        <p:spPr>
          <a:xfrm rot="-5400000">
            <a:off x="-458900" y="3002923"/>
            <a:ext cx="23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hivo"/>
                <a:ea typeface="Chivo"/>
                <a:cs typeface="Chivo"/>
                <a:sym typeface="Chivo"/>
              </a:rPr>
              <a:t>Effectiveness</a:t>
            </a:r>
            <a:endParaRPr b="1" sz="22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45" name="Google Shape;445;p34"/>
          <p:cNvSpPr txBox="1"/>
          <p:nvPr/>
        </p:nvSpPr>
        <p:spPr>
          <a:xfrm>
            <a:off x="3709475" y="940535"/>
            <a:ext cx="23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hivo"/>
                <a:ea typeface="Chivo"/>
                <a:cs typeface="Chivo"/>
                <a:sym typeface="Chivo"/>
              </a:rPr>
              <a:t>Feasibility</a:t>
            </a:r>
            <a:endParaRPr b="1" sz="2200"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