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0058400" cy="7772400"/>
  <p:notesSz cx="6858000" cy="9144000"/>
  <p:embeddedFontLst>
    <p:embeddedFont>
      <p:font typeface="Amatic SC" panose="00000500000000000000" pitchFamily="2" charset="-79"/>
      <p:regular r:id="rId21"/>
      <p:bold r:id="rId22"/>
    </p:embeddedFont>
    <p:embeddedFont>
      <p:font typeface="Archivo Black" panose="020B0604020202020204" charset="0"/>
      <p:regular r:id="rId23"/>
    </p:embeddedFont>
    <p:embeddedFont>
      <p:font typeface="Bubblegum Sans" panose="020B0604020202020204" charset="0"/>
      <p:regular r:id="rId24"/>
    </p:embeddedFont>
    <p:embeddedFont>
      <p:font typeface="Comic Sans MS" panose="030F0702030302020204" pitchFamily="66" charset="0"/>
      <p:regular r:id="rId25"/>
      <p:bold r:id="rId26"/>
      <p:italic r:id="rId27"/>
      <p:boldItalic r:id="rId28"/>
    </p:embeddedFont>
    <p:embeddedFont>
      <p:font typeface="Luckiest Guy" panose="020B0604020202020204" charset="0"/>
      <p:regular r:id="rId29"/>
    </p:embeddedFont>
    <p:embeddedFont>
      <p:font typeface="Montserrat" panose="00000500000000000000" pitchFamily="2" charset="0"/>
      <p:regular r:id="rId30"/>
      <p:bold r:id="rId31"/>
      <p:italic r:id="rId32"/>
      <p:boldItalic r:id="rId33"/>
    </p:embeddedFont>
    <p:embeddedFont>
      <p:font typeface="Oswald" panose="00000500000000000000" pitchFamily="2" charset="0"/>
      <p:regular r:id="rId34"/>
      <p:bold r:id="rId35"/>
    </p:embeddedFont>
    <p:embeddedFont>
      <p:font typeface="Playfair Display" panose="00000500000000000000" pitchFamily="2" charset="0"/>
      <p:regular r:id="rId36"/>
      <p:bold r:id="rId37"/>
      <p:italic r:id="rId38"/>
      <p:boldItalic r:id="rId39"/>
    </p:embeddedFont>
    <p:embeddedFont>
      <p:font typeface="Source Code Pro" panose="020B0509030403020204" pitchFamily="49"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747775"/>
          </p15:clr>
        </p15:guide>
        <p15:guide id="2" pos="3168">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 Montecalvo"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A7F42F-599E-4DEE-BCEC-6113BECBDA04}">
  <a:tblStyle styleId="{ACA7F42F-599E-4DEE-BCEC-6113BECBDA0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DFDA77A-1C5A-48EE-A9E4-8DF6FB5B884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1284" y="42"/>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viewProps" Target="viewProps.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aa53f31d88_1_251: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aa53f31d88_1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aa53f31d88_1_261: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aa53f31d88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aa53f31d88_1_310: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aa53f31d88_1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aa53f31d88_1_275: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aa53f31d88_1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aa53f31d88_1_111:notes"/>
          <p:cNvSpPr>
            <a:spLocks noGrp="1" noRot="1" noChangeAspect="1"/>
          </p:cNvSpPr>
          <p:nvPr>
            <p:ph type="sldImg" idx="2"/>
          </p:nvPr>
        </p:nvSpPr>
        <p:spPr>
          <a:xfrm>
            <a:off x="121053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aa53f31d88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aa53f31d88_1_116:notes"/>
          <p:cNvSpPr>
            <a:spLocks noGrp="1" noRot="1" noChangeAspect="1"/>
          </p:cNvSpPr>
          <p:nvPr>
            <p:ph type="sldImg" idx="2"/>
          </p:nvPr>
        </p:nvSpPr>
        <p:spPr>
          <a:xfrm>
            <a:off x="121053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aa53f31d88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aa53f31d88_1_12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aa53f31d88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aa53f31d88_1_13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aa53f31d88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Possibility for next class to either make something with single use plastic (Like a planter or other arts and crafts project), or also create a newsletter as a class to give to principal/school about reducing our footprint at NDMS.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a04bc32530_0_10: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a04bc3253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a04bc32530_0_44: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a04bc3253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a04bc32530_0_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a04bc3253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a04bc32530_0_51: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a04bc3253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a04bc32530_0_6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a04bc32530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a04bc32530_0_1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a04bc3253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aa53f31d88_1_19: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aa53f31d88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aa53f31d88_1_29: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aa53f31d88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42879" y="1125136"/>
            <a:ext cx="9372600" cy="3101700"/>
          </a:xfrm>
          <a:prstGeom prst="rect">
            <a:avLst/>
          </a:prstGeom>
        </p:spPr>
        <p:txBody>
          <a:bodyPr spcFirstLastPara="1" wrap="square" lIns="113100" tIns="113100" rIns="113100" bIns="113100" anchor="b" anchorCtr="0">
            <a:norm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11" name="Google Shape;11;p2"/>
          <p:cNvSpPr txBox="1">
            <a:spLocks noGrp="1"/>
          </p:cNvSpPr>
          <p:nvPr>
            <p:ph type="subTitle" idx="1"/>
          </p:nvPr>
        </p:nvSpPr>
        <p:spPr>
          <a:xfrm>
            <a:off x="342870" y="4282678"/>
            <a:ext cx="9372600" cy="1197600"/>
          </a:xfrm>
          <a:prstGeom prst="rect">
            <a:avLst/>
          </a:prstGeom>
        </p:spPr>
        <p:txBody>
          <a:bodyPr spcFirstLastPara="1" wrap="square" lIns="113100" tIns="113100" rIns="113100" bIns="113100" anchor="t"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a:endParaRPr/>
          </a:p>
        </p:txBody>
      </p:sp>
      <p:sp>
        <p:nvSpPr>
          <p:cNvPr id="12" name="Google Shape;12;p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42870" y="1671478"/>
            <a:ext cx="9372600" cy="2967000"/>
          </a:xfrm>
          <a:prstGeom prst="rect">
            <a:avLst/>
          </a:prstGeom>
        </p:spPr>
        <p:txBody>
          <a:bodyPr spcFirstLastPara="1" wrap="square" lIns="113100" tIns="113100" rIns="113100" bIns="113100" anchor="b" anchorCtr="0">
            <a:norm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a:spLocks noGrp="1"/>
          </p:cNvSpPr>
          <p:nvPr>
            <p:ph type="body" idx="1"/>
          </p:nvPr>
        </p:nvSpPr>
        <p:spPr>
          <a:xfrm>
            <a:off x="342870" y="4763362"/>
            <a:ext cx="9372600" cy="1965600"/>
          </a:xfrm>
          <a:prstGeom prst="rect">
            <a:avLst/>
          </a:prstGeom>
        </p:spPr>
        <p:txBody>
          <a:bodyPr spcFirstLastPara="1" wrap="square" lIns="113100" tIns="113100" rIns="113100" bIns="113100" anchor="t" anchorCtr="0">
            <a:normAutofit/>
          </a:bodyPr>
          <a:lstStyle>
            <a:lvl1pPr marL="457200" lvl="0" indent="-368300" algn="ctr">
              <a:spcBef>
                <a:spcPts val="0"/>
              </a:spcBef>
              <a:spcAft>
                <a:spcPts val="0"/>
              </a:spcAft>
              <a:buSzPts val="2200"/>
              <a:buChar char="●"/>
              <a:defRPr/>
            </a:lvl1pPr>
            <a:lvl2pPr marL="914400" lvl="1" indent="-336550" algn="ctr">
              <a:spcBef>
                <a:spcPts val="0"/>
              </a:spcBef>
              <a:spcAft>
                <a:spcPts val="0"/>
              </a:spcAft>
              <a:buSzPts val="1700"/>
              <a:buChar char="○"/>
              <a:defRPr/>
            </a:lvl2pPr>
            <a:lvl3pPr marL="1371600" lvl="2" indent="-336550" algn="ctr">
              <a:spcBef>
                <a:spcPts val="0"/>
              </a:spcBef>
              <a:spcAft>
                <a:spcPts val="0"/>
              </a:spcAft>
              <a:buSzPts val="1700"/>
              <a:buChar char="■"/>
              <a:defRPr/>
            </a:lvl3pPr>
            <a:lvl4pPr marL="1828800" lvl="3" indent="-336550" algn="ctr">
              <a:spcBef>
                <a:spcPts val="0"/>
              </a:spcBef>
              <a:spcAft>
                <a:spcPts val="0"/>
              </a:spcAft>
              <a:buSzPts val="1700"/>
              <a:buChar char="●"/>
              <a:defRPr/>
            </a:lvl4pPr>
            <a:lvl5pPr marL="2286000" lvl="4" indent="-336550" algn="ctr">
              <a:spcBef>
                <a:spcPts val="0"/>
              </a:spcBef>
              <a:spcAft>
                <a:spcPts val="0"/>
              </a:spcAft>
              <a:buSzPts val="1700"/>
              <a:buChar char="○"/>
              <a:defRPr/>
            </a:lvl5pPr>
            <a:lvl6pPr marL="2743200" lvl="5" indent="-336550" algn="ctr">
              <a:spcBef>
                <a:spcPts val="0"/>
              </a:spcBef>
              <a:spcAft>
                <a:spcPts val="0"/>
              </a:spcAft>
              <a:buSzPts val="1700"/>
              <a:buChar char="■"/>
              <a:defRPr/>
            </a:lvl6pPr>
            <a:lvl7pPr marL="3200400" lvl="6" indent="-336550" algn="ctr">
              <a:spcBef>
                <a:spcPts val="0"/>
              </a:spcBef>
              <a:spcAft>
                <a:spcPts val="0"/>
              </a:spcAft>
              <a:buSzPts val="1700"/>
              <a:buChar char="●"/>
              <a:defRPr/>
            </a:lvl7pPr>
            <a:lvl8pPr marL="3657600" lvl="7" indent="-336550" algn="ctr">
              <a:spcBef>
                <a:spcPts val="0"/>
              </a:spcBef>
              <a:spcAft>
                <a:spcPts val="0"/>
              </a:spcAft>
              <a:buSzPts val="1700"/>
              <a:buChar char="○"/>
              <a:defRPr/>
            </a:lvl8pPr>
            <a:lvl9pPr marL="4114800" lvl="8" indent="-336550" algn="ctr">
              <a:spcBef>
                <a:spcPts val="0"/>
              </a:spcBef>
              <a:spcAft>
                <a:spcPts val="0"/>
              </a:spcAft>
              <a:buSzPts val="1700"/>
              <a:buChar char="■"/>
              <a:defRPr/>
            </a:lvl9pPr>
          </a:lstStyle>
          <a:p>
            <a:endParaRPr/>
          </a:p>
        </p:txBody>
      </p:sp>
      <p:sp>
        <p:nvSpPr>
          <p:cNvPr id="47" name="Google Shape;47;p1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p:nvPr/>
        </p:nvSpPr>
        <p:spPr>
          <a:xfrm>
            <a:off x="4714875" y="0"/>
            <a:ext cx="79500" cy="7772400"/>
          </a:xfrm>
          <a:prstGeom prst="rect">
            <a:avLst/>
          </a:prstGeom>
          <a:solidFill>
            <a:schemeClr val="dk2"/>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56" name="Google Shape;56;p14"/>
          <p:cNvSpPr/>
          <p:nvPr/>
        </p:nvSpPr>
        <p:spPr>
          <a:xfrm>
            <a:off x="4794323" y="0"/>
            <a:ext cx="4238400" cy="7772400"/>
          </a:xfrm>
          <a:prstGeom prst="rect">
            <a:avLst/>
          </a:prstGeom>
          <a:solidFill>
            <a:schemeClr val="accent4"/>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ctrTitle"/>
          </p:nvPr>
        </p:nvSpPr>
        <p:spPr>
          <a:xfrm>
            <a:off x="378675" y="2121373"/>
            <a:ext cx="9301200" cy="3244200"/>
          </a:xfrm>
          <a:prstGeom prst="rect">
            <a:avLst/>
          </a:prstGeom>
          <a:solidFill>
            <a:srgbClr val="FFFFFF"/>
          </a:solidFill>
        </p:spPr>
        <p:txBody>
          <a:bodyPr spcFirstLastPara="1" wrap="square" lIns="113100" tIns="113100" rIns="113100" bIns="113100" anchor="ctr" anchorCtr="0">
            <a:normAutofit/>
          </a:bodyPr>
          <a:lstStyle>
            <a:lvl1pPr lvl="0" algn="ctr" rtl="0">
              <a:spcBef>
                <a:spcPts val="0"/>
              </a:spcBef>
              <a:spcAft>
                <a:spcPts val="0"/>
              </a:spcAft>
              <a:buSzPts val="8400"/>
              <a:buFont typeface="Playfair Display"/>
              <a:buNone/>
              <a:defRPr sz="8400" b="1">
                <a:latin typeface="Playfair Display"/>
                <a:ea typeface="Playfair Display"/>
                <a:cs typeface="Playfair Display"/>
                <a:sym typeface="Playfair Display"/>
              </a:defRPr>
            </a:lvl1pPr>
            <a:lvl2pPr lvl="1" algn="ctr" rtl="0">
              <a:spcBef>
                <a:spcPts val="0"/>
              </a:spcBef>
              <a:spcAft>
                <a:spcPts val="0"/>
              </a:spcAft>
              <a:buSzPts val="8400"/>
              <a:buFont typeface="Playfair Display"/>
              <a:buNone/>
              <a:defRPr sz="8400" b="1">
                <a:latin typeface="Playfair Display"/>
                <a:ea typeface="Playfair Display"/>
                <a:cs typeface="Playfair Display"/>
                <a:sym typeface="Playfair Display"/>
              </a:defRPr>
            </a:lvl2pPr>
            <a:lvl3pPr lvl="2" algn="ctr" rtl="0">
              <a:spcBef>
                <a:spcPts val="0"/>
              </a:spcBef>
              <a:spcAft>
                <a:spcPts val="0"/>
              </a:spcAft>
              <a:buSzPts val="8400"/>
              <a:buFont typeface="Playfair Display"/>
              <a:buNone/>
              <a:defRPr sz="8400" b="1">
                <a:latin typeface="Playfair Display"/>
                <a:ea typeface="Playfair Display"/>
                <a:cs typeface="Playfair Display"/>
                <a:sym typeface="Playfair Display"/>
              </a:defRPr>
            </a:lvl3pPr>
            <a:lvl4pPr lvl="3" algn="ctr" rtl="0">
              <a:spcBef>
                <a:spcPts val="0"/>
              </a:spcBef>
              <a:spcAft>
                <a:spcPts val="0"/>
              </a:spcAft>
              <a:buSzPts val="8400"/>
              <a:buFont typeface="Playfair Display"/>
              <a:buNone/>
              <a:defRPr sz="8400" b="1">
                <a:latin typeface="Playfair Display"/>
                <a:ea typeface="Playfair Display"/>
                <a:cs typeface="Playfair Display"/>
                <a:sym typeface="Playfair Display"/>
              </a:defRPr>
            </a:lvl4pPr>
            <a:lvl5pPr lvl="4" algn="ctr" rtl="0">
              <a:spcBef>
                <a:spcPts val="0"/>
              </a:spcBef>
              <a:spcAft>
                <a:spcPts val="0"/>
              </a:spcAft>
              <a:buSzPts val="8400"/>
              <a:buFont typeface="Playfair Display"/>
              <a:buNone/>
              <a:defRPr sz="8400" b="1">
                <a:latin typeface="Playfair Display"/>
                <a:ea typeface="Playfair Display"/>
                <a:cs typeface="Playfair Display"/>
                <a:sym typeface="Playfair Display"/>
              </a:defRPr>
            </a:lvl5pPr>
            <a:lvl6pPr lvl="5" algn="ctr" rtl="0">
              <a:spcBef>
                <a:spcPts val="0"/>
              </a:spcBef>
              <a:spcAft>
                <a:spcPts val="0"/>
              </a:spcAft>
              <a:buSzPts val="8400"/>
              <a:buFont typeface="Playfair Display"/>
              <a:buNone/>
              <a:defRPr sz="8400" b="1">
                <a:latin typeface="Playfair Display"/>
                <a:ea typeface="Playfair Display"/>
                <a:cs typeface="Playfair Display"/>
                <a:sym typeface="Playfair Display"/>
              </a:defRPr>
            </a:lvl6pPr>
            <a:lvl7pPr lvl="6" algn="ctr" rtl="0">
              <a:spcBef>
                <a:spcPts val="0"/>
              </a:spcBef>
              <a:spcAft>
                <a:spcPts val="0"/>
              </a:spcAft>
              <a:buSzPts val="8400"/>
              <a:buFont typeface="Playfair Display"/>
              <a:buNone/>
              <a:defRPr sz="8400" b="1">
                <a:latin typeface="Playfair Display"/>
                <a:ea typeface="Playfair Display"/>
                <a:cs typeface="Playfair Display"/>
                <a:sym typeface="Playfair Display"/>
              </a:defRPr>
            </a:lvl7pPr>
            <a:lvl8pPr lvl="7" algn="ctr" rtl="0">
              <a:spcBef>
                <a:spcPts val="0"/>
              </a:spcBef>
              <a:spcAft>
                <a:spcPts val="0"/>
              </a:spcAft>
              <a:buSzPts val="8400"/>
              <a:buFont typeface="Playfair Display"/>
              <a:buNone/>
              <a:defRPr sz="8400" b="1">
                <a:latin typeface="Playfair Display"/>
                <a:ea typeface="Playfair Display"/>
                <a:cs typeface="Playfair Display"/>
                <a:sym typeface="Playfair Display"/>
              </a:defRPr>
            </a:lvl8pPr>
            <a:lvl9pPr lvl="8" algn="ctr" rtl="0">
              <a:spcBef>
                <a:spcPts val="0"/>
              </a:spcBef>
              <a:spcAft>
                <a:spcPts val="0"/>
              </a:spcAft>
              <a:buSzPts val="8400"/>
              <a:buFont typeface="Playfair Display"/>
              <a:buNone/>
              <a:defRPr sz="8400" b="1">
                <a:latin typeface="Playfair Display"/>
                <a:ea typeface="Playfair Display"/>
                <a:cs typeface="Playfair Display"/>
                <a:sym typeface="Playfair Display"/>
              </a:defRPr>
            </a:lvl9pPr>
          </a:lstStyle>
          <a:p>
            <a:endParaRPr/>
          </a:p>
        </p:txBody>
      </p:sp>
      <p:sp>
        <p:nvSpPr>
          <p:cNvPr id="58" name="Google Shape;58;p14"/>
          <p:cNvSpPr txBox="1">
            <a:spLocks noGrp="1"/>
          </p:cNvSpPr>
          <p:nvPr>
            <p:ph type="subTitle" idx="1"/>
          </p:nvPr>
        </p:nvSpPr>
        <p:spPr>
          <a:xfrm>
            <a:off x="378675" y="5365427"/>
            <a:ext cx="5401200" cy="873000"/>
          </a:xfrm>
          <a:prstGeom prst="rect">
            <a:avLst/>
          </a:prstGeom>
          <a:solidFill>
            <a:schemeClr val="dk2"/>
          </a:solidFill>
        </p:spPr>
        <p:txBody>
          <a:bodyPr spcFirstLastPara="1" wrap="square" lIns="113100" tIns="113100" rIns="113100" bIns="113100" anchor="ctr" anchorCtr="0">
            <a:normAutofit/>
          </a:bodyPr>
          <a:lstStyle>
            <a:lvl1pPr lvl="0" rtl="0">
              <a:lnSpc>
                <a:spcPct val="100000"/>
              </a:lnSpc>
              <a:spcBef>
                <a:spcPts val="0"/>
              </a:spcBef>
              <a:spcAft>
                <a:spcPts val="0"/>
              </a:spcAft>
              <a:buClr>
                <a:schemeClr val="lt1"/>
              </a:buClr>
              <a:buSzPts val="3000"/>
              <a:buFont typeface="Montserrat"/>
              <a:buNone/>
              <a:defRPr sz="3000" b="1">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3000"/>
              <a:buFont typeface="Montserrat"/>
              <a:buNone/>
              <a:defRPr sz="3000" b="1">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3000"/>
              <a:buFont typeface="Montserrat"/>
              <a:buNone/>
              <a:defRPr sz="3000" b="1">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3000"/>
              <a:buFont typeface="Montserrat"/>
              <a:buNone/>
              <a:defRPr sz="3000" b="1">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3000"/>
              <a:buFont typeface="Montserrat"/>
              <a:buNone/>
              <a:defRPr sz="3000" b="1">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3000"/>
              <a:buFont typeface="Montserrat"/>
              <a:buNone/>
              <a:defRPr sz="3000" b="1">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3000"/>
              <a:buFont typeface="Montserrat"/>
              <a:buNone/>
              <a:defRPr sz="3000" b="1">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3000"/>
              <a:buFont typeface="Montserrat"/>
              <a:buNone/>
              <a:defRPr sz="3000" b="1">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3000"/>
              <a:buFont typeface="Montserrat"/>
              <a:buNone/>
              <a:defRPr sz="3000" b="1">
                <a:solidFill>
                  <a:schemeClr val="lt1"/>
                </a:solidFill>
                <a:latin typeface="Montserrat"/>
                <a:ea typeface="Montserrat"/>
                <a:cs typeface="Montserrat"/>
                <a:sym typeface="Montserrat"/>
              </a:defRPr>
            </a:lvl9pPr>
          </a:lstStyle>
          <a:p>
            <a:endParaRPr/>
          </a:p>
        </p:txBody>
      </p:sp>
      <p:sp>
        <p:nvSpPr>
          <p:cNvPr id="59" name="Google Shape;59;p14"/>
          <p:cNvSpPr txBox="1">
            <a:spLocks noGrp="1"/>
          </p:cNvSpPr>
          <p:nvPr>
            <p:ph type="sldNum" idx="12"/>
          </p:nvPr>
        </p:nvSpPr>
        <p:spPr>
          <a:xfrm>
            <a:off x="9347799" y="7085236"/>
            <a:ext cx="603600" cy="594900"/>
          </a:xfrm>
          <a:prstGeom prst="rect">
            <a:avLst/>
          </a:prstGeom>
        </p:spPr>
        <p:txBody>
          <a:bodyPr spcFirstLastPara="1" wrap="square" lIns="113100" tIns="113100" rIns="113100" bIns="1131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60"/>
        <p:cNvGrpSpPr/>
        <p:nvPr/>
      </p:nvGrpSpPr>
      <p:grpSpPr>
        <a:xfrm>
          <a:off x="0" y="0"/>
          <a:ext cx="0" cy="0"/>
          <a:chOff x="0" y="0"/>
          <a:chExt cx="0" cy="0"/>
        </a:xfrm>
      </p:grpSpPr>
      <p:sp>
        <p:nvSpPr>
          <p:cNvPr id="61" name="Google Shape;61;p15"/>
          <p:cNvSpPr/>
          <p:nvPr/>
        </p:nvSpPr>
        <p:spPr>
          <a:xfrm rot="5400000">
            <a:off x="4996890" y="984700"/>
            <a:ext cx="64500" cy="9301500"/>
          </a:xfrm>
          <a:prstGeom prst="rect">
            <a:avLst/>
          </a:prstGeom>
          <a:solidFill>
            <a:schemeClr val="dk2"/>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62" name="Google Shape;62;p15"/>
          <p:cNvSpPr txBox="1">
            <a:spLocks noGrp="1"/>
          </p:cNvSpPr>
          <p:nvPr>
            <p:ph type="title"/>
          </p:nvPr>
        </p:nvSpPr>
        <p:spPr>
          <a:xfrm>
            <a:off x="378675" y="2121373"/>
            <a:ext cx="9301200" cy="3244200"/>
          </a:xfrm>
          <a:prstGeom prst="rect">
            <a:avLst/>
          </a:prstGeom>
          <a:solidFill>
            <a:srgbClr val="FFFFFF"/>
          </a:solidFill>
        </p:spPr>
        <p:txBody>
          <a:bodyPr spcFirstLastPara="1" wrap="square" lIns="113100" tIns="113100" rIns="113100" bIns="113100" anchor="ctr" anchorCtr="0">
            <a:normAutofit/>
          </a:bodyPr>
          <a:lstStyle>
            <a:lvl1pPr lvl="0" algn="ctr" rtl="0">
              <a:spcBef>
                <a:spcPts val="0"/>
              </a:spcBef>
              <a:spcAft>
                <a:spcPts val="0"/>
              </a:spcAft>
              <a:buSzPts val="5900"/>
              <a:buFont typeface="Playfair Display"/>
              <a:buNone/>
              <a:defRPr sz="5900" b="1">
                <a:latin typeface="Playfair Display"/>
                <a:ea typeface="Playfair Display"/>
                <a:cs typeface="Playfair Display"/>
                <a:sym typeface="Playfair Display"/>
              </a:defRPr>
            </a:lvl1pPr>
            <a:lvl2pPr lvl="1" algn="ctr" rtl="0">
              <a:spcBef>
                <a:spcPts val="0"/>
              </a:spcBef>
              <a:spcAft>
                <a:spcPts val="0"/>
              </a:spcAft>
              <a:buSzPts val="5900"/>
              <a:buFont typeface="Playfair Display"/>
              <a:buNone/>
              <a:defRPr sz="5900" b="1">
                <a:latin typeface="Playfair Display"/>
                <a:ea typeface="Playfair Display"/>
                <a:cs typeface="Playfair Display"/>
                <a:sym typeface="Playfair Display"/>
              </a:defRPr>
            </a:lvl2pPr>
            <a:lvl3pPr lvl="2" algn="ctr" rtl="0">
              <a:spcBef>
                <a:spcPts val="0"/>
              </a:spcBef>
              <a:spcAft>
                <a:spcPts val="0"/>
              </a:spcAft>
              <a:buSzPts val="5900"/>
              <a:buFont typeface="Playfair Display"/>
              <a:buNone/>
              <a:defRPr sz="5900" b="1">
                <a:latin typeface="Playfair Display"/>
                <a:ea typeface="Playfair Display"/>
                <a:cs typeface="Playfair Display"/>
                <a:sym typeface="Playfair Display"/>
              </a:defRPr>
            </a:lvl3pPr>
            <a:lvl4pPr lvl="3" algn="ctr" rtl="0">
              <a:spcBef>
                <a:spcPts val="0"/>
              </a:spcBef>
              <a:spcAft>
                <a:spcPts val="0"/>
              </a:spcAft>
              <a:buSzPts val="5900"/>
              <a:buFont typeface="Playfair Display"/>
              <a:buNone/>
              <a:defRPr sz="5900" b="1">
                <a:latin typeface="Playfair Display"/>
                <a:ea typeface="Playfair Display"/>
                <a:cs typeface="Playfair Display"/>
                <a:sym typeface="Playfair Display"/>
              </a:defRPr>
            </a:lvl4pPr>
            <a:lvl5pPr lvl="4" algn="ctr" rtl="0">
              <a:spcBef>
                <a:spcPts val="0"/>
              </a:spcBef>
              <a:spcAft>
                <a:spcPts val="0"/>
              </a:spcAft>
              <a:buSzPts val="5900"/>
              <a:buFont typeface="Playfair Display"/>
              <a:buNone/>
              <a:defRPr sz="5900" b="1">
                <a:latin typeface="Playfair Display"/>
                <a:ea typeface="Playfair Display"/>
                <a:cs typeface="Playfair Display"/>
                <a:sym typeface="Playfair Display"/>
              </a:defRPr>
            </a:lvl5pPr>
            <a:lvl6pPr lvl="5" algn="ctr" rtl="0">
              <a:spcBef>
                <a:spcPts val="0"/>
              </a:spcBef>
              <a:spcAft>
                <a:spcPts val="0"/>
              </a:spcAft>
              <a:buSzPts val="5900"/>
              <a:buFont typeface="Playfair Display"/>
              <a:buNone/>
              <a:defRPr sz="5900" b="1">
                <a:latin typeface="Playfair Display"/>
                <a:ea typeface="Playfair Display"/>
                <a:cs typeface="Playfair Display"/>
                <a:sym typeface="Playfair Display"/>
              </a:defRPr>
            </a:lvl6pPr>
            <a:lvl7pPr lvl="6" algn="ctr" rtl="0">
              <a:spcBef>
                <a:spcPts val="0"/>
              </a:spcBef>
              <a:spcAft>
                <a:spcPts val="0"/>
              </a:spcAft>
              <a:buSzPts val="5900"/>
              <a:buFont typeface="Playfair Display"/>
              <a:buNone/>
              <a:defRPr sz="5900" b="1">
                <a:latin typeface="Playfair Display"/>
                <a:ea typeface="Playfair Display"/>
                <a:cs typeface="Playfair Display"/>
                <a:sym typeface="Playfair Display"/>
              </a:defRPr>
            </a:lvl7pPr>
            <a:lvl8pPr lvl="7" algn="ctr" rtl="0">
              <a:spcBef>
                <a:spcPts val="0"/>
              </a:spcBef>
              <a:spcAft>
                <a:spcPts val="0"/>
              </a:spcAft>
              <a:buSzPts val="5900"/>
              <a:buFont typeface="Playfair Display"/>
              <a:buNone/>
              <a:defRPr sz="5900" b="1">
                <a:latin typeface="Playfair Display"/>
                <a:ea typeface="Playfair Display"/>
                <a:cs typeface="Playfair Display"/>
                <a:sym typeface="Playfair Display"/>
              </a:defRPr>
            </a:lvl8pPr>
            <a:lvl9pPr lvl="8" algn="ctr" rtl="0">
              <a:spcBef>
                <a:spcPts val="0"/>
              </a:spcBef>
              <a:spcAft>
                <a:spcPts val="0"/>
              </a:spcAft>
              <a:buSzPts val="5900"/>
              <a:buFont typeface="Playfair Display"/>
              <a:buNone/>
              <a:defRPr sz="5900" b="1">
                <a:latin typeface="Playfair Display"/>
                <a:ea typeface="Playfair Display"/>
                <a:cs typeface="Playfair Display"/>
                <a:sym typeface="Playfair Display"/>
              </a:defRPr>
            </a:lvl9pPr>
          </a:lstStyle>
          <a:p>
            <a:endParaRPr/>
          </a:p>
        </p:txBody>
      </p:sp>
      <p:sp>
        <p:nvSpPr>
          <p:cNvPr id="63" name="Google Shape;63;p15"/>
          <p:cNvSpPr txBox="1">
            <a:spLocks noGrp="1"/>
          </p:cNvSpPr>
          <p:nvPr>
            <p:ph type="sldNum" idx="12"/>
          </p:nvPr>
        </p:nvSpPr>
        <p:spPr>
          <a:xfrm>
            <a:off x="9347799" y="7085236"/>
            <a:ext cx="603600" cy="594900"/>
          </a:xfrm>
          <a:prstGeom prst="rect">
            <a:avLst/>
          </a:prstGeom>
        </p:spPr>
        <p:txBody>
          <a:bodyPr spcFirstLastPara="1" wrap="square" lIns="113100" tIns="113100" rIns="113100" bIns="1131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6" name="Google Shape;66;p16"/>
          <p:cNvSpPr txBox="1">
            <a:spLocks noGrp="1"/>
          </p:cNvSpPr>
          <p:nvPr>
            <p:ph type="body" idx="1"/>
          </p:nvPr>
        </p:nvSpPr>
        <p:spPr>
          <a:xfrm>
            <a:off x="342870" y="1864824"/>
            <a:ext cx="9372600" cy="5039400"/>
          </a:xfrm>
          <a:prstGeom prst="rect">
            <a:avLst/>
          </a:prstGeom>
        </p:spPr>
        <p:txBody>
          <a:bodyPr spcFirstLastPara="1" wrap="square" lIns="113100" tIns="113100" rIns="113100" bIns="113100" anchor="t" anchorCtr="0">
            <a:normAutofit/>
          </a:bodyPr>
          <a:lstStyle>
            <a:lvl1pPr marL="457200" lvl="0" indent="-368300" rtl="0">
              <a:spcBef>
                <a:spcPts val="0"/>
              </a:spcBef>
              <a:spcAft>
                <a:spcPts val="0"/>
              </a:spcAft>
              <a:buSzPts val="2200"/>
              <a:buChar char="●"/>
              <a:defRPr/>
            </a:lvl1pPr>
            <a:lvl2pPr marL="914400" lvl="1" indent="-336550" rtl="0">
              <a:spcBef>
                <a:spcPts val="0"/>
              </a:spcBef>
              <a:spcAft>
                <a:spcPts val="0"/>
              </a:spcAft>
              <a:buSzPts val="1700"/>
              <a:buChar char="○"/>
              <a:defRPr/>
            </a:lvl2pPr>
            <a:lvl3pPr marL="1371600" lvl="2" indent="-336550" rtl="0">
              <a:spcBef>
                <a:spcPts val="0"/>
              </a:spcBef>
              <a:spcAft>
                <a:spcPts val="0"/>
              </a:spcAft>
              <a:buSzPts val="1700"/>
              <a:buChar char="■"/>
              <a:defRPr/>
            </a:lvl3pPr>
            <a:lvl4pPr marL="1828800" lvl="3" indent="-336550" rtl="0">
              <a:spcBef>
                <a:spcPts val="0"/>
              </a:spcBef>
              <a:spcAft>
                <a:spcPts val="0"/>
              </a:spcAft>
              <a:buSzPts val="1700"/>
              <a:buChar char="●"/>
              <a:defRPr/>
            </a:lvl4pPr>
            <a:lvl5pPr marL="2286000" lvl="4" indent="-336550" rtl="0">
              <a:spcBef>
                <a:spcPts val="0"/>
              </a:spcBef>
              <a:spcAft>
                <a:spcPts val="0"/>
              </a:spcAft>
              <a:buSzPts val="1700"/>
              <a:buChar char="○"/>
              <a:defRPr/>
            </a:lvl5pPr>
            <a:lvl6pPr marL="2743200" lvl="5" indent="-336550" rtl="0">
              <a:spcBef>
                <a:spcPts val="0"/>
              </a:spcBef>
              <a:spcAft>
                <a:spcPts val="0"/>
              </a:spcAft>
              <a:buSzPts val="1700"/>
              <a:buChar char="■"/>
              <a:defRPr/>
            </a:lvl6pPr>
            <a:lvl7pPr marL="3200400" lvl="6" indent="-336550" rtl="0">
              <a:spcBef>
                <a:spcPts val="0"/>
              </a:spcBef>
              <a:spcAft>
                <a:spcPts val="0"/>
              </a:spcAft>
              <a:buSzPts val="1700"/>
              <a:buChar char="●"/>
              <a:defRPr/>
            </a:lvl7pPr>
            <a:lvl8pPr marL="3657600" lvl="7" indent="-336550" rtl="0">
              <a:spcBef>
                <a:spcPts val="0"/>
              </a:spcBef>
              <a:spcAft>
                <a:spcPts val="0"/>
              </a:spcAft>
              <a:buSzPts val="1700"/>
              <a:buChar char="○"/>
              <a:defRPr/>
            </a:lvl8pPr>
            <a:lvl9pPr marL="4114800" lvl="8" indent="-336550" rtl="0">
              <a:spcBef>
                <a:spcPts val="0"/>
              </a:spcBef>
              <a:spcAft>
                <a:spcPts val="0"/>
              </a:spcAft>
              <a:buSzPts val="1700"/>
              <a:buChar char="■"/>
              <a:defRPr/>
            </a:lvl9pPr>
          </a:lstStyle>
          <a:p>
            <a:endParaRPr/>
          </a:p>
        </p:txBody>
      </p:sp>
      <p:sp>
        <p:nvSpPr>
          <p:cNvPr id="67" name="Google Shape;67;p16"/>
          <p:cNvSpPr txBox="1">
            <a:spLocks noGrp="1"/>
          </p:cNvSpPr>
          <p:nvPr>
            <p:ph type="sldNum" idx="12"/>
          </p:nvPr>
        </p:nvSpPr>
        <p:spPr>
          <a:xfrm>
            <a:off x="9347799" y="7085236"/>
            <a:ext cx="603600" cy="594900"/>
          </a:xfrm>
          <a:prstGeom prst="rect">
            <a:avLst/>
          </a:prstGeom>
        </p:spPr>
        <p:txBody>
          <a:bodyPr spcFirstLastPara="1" wrap="square" lIns="113100" tIns="113100" rIns="113100" bIns="1131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70" name="Google Shape;70;p17"/>
          <p:cNvSpPr txBox="1">
            <a:spLocks noGrp="1"/>
          </p:cNvSpPr>
          <p:nvPr>
            <p:ph type="body" idx="1"/>
          </p:nvPr>
        </p:nvSpPr>
        <p:spPr>
          <a:xfrm>
            <a:off x="342870" y="1864787"/>
            <a:ext cx="4399800" cy="5039400"/>
          </a:xfrm>
          <a:prstGeom prst="rect">
            <a:avLst/>
          </a:prstGeom>
        </p:spPr>
        <p:txBody>
          <a:bodyPr spcFirstLastPara="1" wrap="square" lIns="113100" tIns="113100" rIns="113100" bIns="113100" anchor="t" anchorCtr="0">
            <a:normAutofit/>
          </a:bodyPr>
          <a:lstStyle>
            <a:lvl1pPr marL="457200" lvl="0" indent="-336550" rtl="0">
              <a:spcBef>
                <a:spcPts val="0"/>
              </a:spcBef>
              <a:spcAft>
                <a:spcPts val="0"/>
              </a:spcAft>
              <a:buSzPts val="1700"/>
              <a:buChar char="●"/>
              <a:defRPr sz="1700"/>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endParaRPr/>
          </a:p>
        </p:txBody>
      </p:sp>
      <p:sp>
        <p:nvSpPr>
          <p:cNvPr id="71" name="Google Shape;71;p17"/>
          <p:cNvSpPr txBox="1">
            <a:spLocks noGrp="1"/>
          </p:cNvSpPr>
          <p:nvPr>
            <p:ph type="body" idx="2"/>
          </p:nvPr>
        </p:nvSpPr>
        <p:spPr>
          <a:xfrm>
            <a:off x="5315640" y="1864787"/>
            <a:ext cx="4399800" cy="5039400"/>
          </a:xfrm>
          <a:prstGeom prst="rect">
            <a:avLst/>
          </a:prstGeom>
        </p:spPr>
        <p:txBody>
          <a:bodyPr spcFirstLastPara="1" wrap="square" lIns="113100" tIns="113100" rIns="113100" bIns="113100" anchor="t" anchorCtr="0">
            <a:normAutofit/>
          </a:bodyPr>
          <a:lstStyle>
            <a:lvl1pPr marL="457200" lvl="0" indent="-336550" rtl="0">
              <a:spcBef>
                <a:spcPts val="0"/>
              </a:spcBef>
              <a:spcAft>
                <a:spcPts val="0"/>
              </a:spcAft>
              <a:buSzPts val="1700"/>
              <a:buChar char="●"/>
              <a:defRPr sz="1700"/>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endParaRPr/>
          </a:p>
        </p:txBody>
      </p:sp>
      <p:sp>
        <p:nvSpPr>
          <p:cNvPr id="72" name="Google Shape;72;p17"/>
          <p:cNvSpPr txBox="1">
            <a:spLocks noGrp="1"/>
          </p:cNvSpPr>
          <p:nvPr>
            <p:ph type="sldNum" idx="12"/>
          </p:nvPr>
        </p:nvSpPr>
        <p:spPr>
          <a:xfrm>
            <a:off x="9347799" y="7085236"/>
            <a:ext cx="603600" cy="594900"/>
          </a:xfrm>
          <a:prstGeom prst="rect">
            <a:avLst/>
          </a:prstGeom>
        </p:spPr>
        <p:txBody>
          <a:bodyPr spcFirstLastPara="1" wrap="square" lIns="113100" tIns="113100" rIns="113100" bIns="1131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75" name="Google Shape;75;p18"/>
          <p:cNvSpPr txBox="1">
            <a:spLocks noGrp="1"/>
          </p:cNvSpPr>
          <p:nvPr>
            <p:ph type="sldNum" idx="12"/>
          </p:nvPr>
        </p:nvSpPr>
        <p:spPr>
          <a:xfrm>
            <a:off x="9347799" y="7085236"/>
            <a:ext cx="603600" cy="594900"/>
          </a:xfrm>
          <a:prstGeom prst="rect">
            <a:avLst/>
          </a:prstGeom>
        </p:spPr>
        <p:txBody>
          <a:bodyPr spcFirstLastPara="1" wrap="square" lIns="113100" tIns="113100" rIns="113100" bIns="1131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42870" y="839573"/>
            <a:ext cx="3088800" cy="1141800"/>
          </a:xfrm>
          <a:prstGeom prst="rect">
            <a:avLst/>
          </a:prstGeom>
        </p:spPr>
        <p:txBody>
          <a:bodyPr spcFirstLastPara="1" wrap="square" lIns="113100" tIns="113100" rIns="113100" bIns="113100" anchor="b"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8" name="Google Shape;78;p19"/>
          <p:cNvSpPr txBox="1">
            <a:spLocks noGrp="1"/>
          </p:cNvSpPr>
          <p:nvPr>
            <p:ph type="body" idx="1"/>
          </p:nvPr>
        </p:nvSpPr>
        <p:spPr>
          <a:xfrm>
            <a:off x="342870" y="2099840"/>
            <a:ext cx="3088800" cy="4804500"/>
          </a:xfrm>
          <a:prstGeom prst="rect">
            <a:avLst/>
          </a:prstGeom>
        </p:spPr>
        <p:txBody>
          <a:bodyPr spcFirstLastPara="1" wrap="square" lIns="113100" tIns="113100" rIns="113100" bIns="113100" anchor="t" anchorCtr="0">
            <a:normAutofit/>
          </a:bodyPr>
          <a:lstStyle>
            <a:lvl1pPr marL="457200" lvl="0" indent="-323850" rtl="0">
              <a:spcBef>
                <a:spcPts val="0"/>
              </a:spcBef>
              <a:spcAft>
                <a:spcPts val="0"/>
              </a:spcAft>
              <a:buSzPts val="1500"/>
              <a:buChar char="●"/>
              <a:defRPr sz="1500"/>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endParaRPr/>
          </a:p>
        </p:txBody>
      </p:sp>
      <p:sp>
        <p:nvSpPr>
          <p:cNvPr id="79" name="Google Shape;79;p19"/>
          <p:cNvSpPr txBox="1">
            <a:spLocks noGrp="1"/>
          </p:cNvSpPr>
          <p:nvPr>
            <p:ph type="sldNum" idx="12"/>
          </p:nvPr>
        </p:nvSpPr>
        <p:spPr>
          <a:xfrm>
            <a:off x="9347799" y="7085236"/>
            <a:ext cx="603600" cy="594900"/>
          </a:xfrm>
          <a:prstGeom prst="rect">
            <a:avLst/>
          </a:prstGeom>
        </p:spPr>
        <p:txBody>
          <a:bodyPr spcFirstLastPara="1" wrap="square" lIns="113100" tIns="113100" rIns="113100" bIns="1131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539275" y="795373"/>
            <a:ext cx="6180600" cy="6181800"/>
          </a:xfrm>
          <a:prstGeom prst="rect">
            <a:avLst/>
          </a:prstGeom>
        </p:spPr>
        <p:txBody>
          <a:bodyPr spcFirstLastPara="1" wrap="square" lIns="113100" tIns="113100" rIns="113100" bIns="113100" anchor="ctr" anchorCtr="0">
            <a:normAutofit/>
          </a:bodyPr>
          <a:lstStyle>
            <a:lvl1pPr lvl="0" rtl="0">
              <a:spcBef>
                <a:spcPts val="0"/>
              </a:spcBef>
              <a:spcAft>
                <a:spcPts val="0"/>
              </a:spcAft>
              <a:buClr>
                <a:schemeClr val="lt1"/>
              </a:buClr>
              <a:buSzPts val="6700"/>
              <a:buFont typeface="Playfair Display"/>
              <a:buNone/>
              <a:defRPr sz="67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6700"/>
              <a:buFont typeface="Playfair Display"/>
              <a:buNone/>
              <a:defRPr sz="67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6700"/>
              <a:buFont typeface="Playfair Display"/>
              <a:buNone/>
              <a:defRPr sz="67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6700"/>
              <a:buFont typeface="Playfair Display"/>
              <a:buNone/>
              <a:defRPr sz="67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6700"/>
              <a:buFont typeface="Playfair Display"/>
              <a:buNone/>
              <a:defRPr sz="67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6700"/>
              <a:buFont typeface="Playfair Display"/>
              <a:buNone/>
              <a:defRPr sz="67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6700"/>
              <a:buFont typeface="Playfair Display"/>
              <a:buNone/>
              <a:defRPr sz="67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6700"/>
              <a:buFont typeface="Playfair Display"/>
              <a:buNone/>
              <a:defRPr sz="67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6700"/>
              <a:buFont typeface="Playfair Display"/>
              <a:buNone/>
              <a:defRPr sz="6700">
                <a:solidFill>
                  <a:schemeClr val="lt1"/>
                </a:solidFill>
                <a:latin typeface="Playfair Display"/>
                <a:ea typeface="Playfair Display"/>
                <a:cs typeface="Playfair Display"/>
                <a:sym typeface="Playfair Display"/>
              </a:defRPr>
            </a:lvl9pPr>
          </a:lstStyle>
          <a:p>
            <a:endParaRPr/>
          </a:p>
        </p:txBody>
      </p:sp>
      <p:sp>
        <p:nvSpPr>
          <p:cNvPr id="82" name="Google Shape;82;p20"/>
          <p:cNvSpPr txBox="1">
            <a:spLocks noGrp="1"/>
          </p:cNvSpPr>
          <p:nvPr>
            <p:ph type="sldNum" idx="12"/>
          </p:nvPr>
        </p:nvSpPr>
        <p:spPr>
          <a:xfrm>
            <a:off x="9347799" y="7085236"/>
            <a:ext cx="603600" cy="594900"/>
          </a:xfrm>
          <a:prstGeom prst="rect">
            <a:avLst/>
          </a:prstGeom>
        </p:spPr>
        <p:txBody>
          <a:bodyPr spcFirstLastPara="1" wrap="square" lIns="113100" tIns="113100" rIns="113100" bIns="1131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21"/>
          <p:cNvSpPr/>
          <p:nvPr/>
        </p:nvSpPr>
        <p:spPr>
          <a:xfrm>
            <a:off x="5029200" y="-113"/>
            <a:ext cx="5029200" cy="7772400"/>
          </a:xfrm>
          <a:prstGeom prst="rect">
            <a:avLst/>
          </a:prstGeom>
          <a:solidFill>
            <a:schemeClr val="dk1"/>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cxnSp>
        <p:nvCxnSpPr>
          <p:cNvPr id="85" name="Google Shape;85;p21"/>
          <p:cNvCxnSpPr/>
          <p:nvPr/>
        </p:nvCxnSpPr>
        <p:spPr>
          <a:xfrm>
            <a:off x="5532643" y="6793200"/>
            <a:ext cx="515100" cy="0"/>
          </a:xfrm>
          <a:prstGeom prst="straightConnector1">
            <a:avLst/>
          </a:prstGeom>
          <a:noFill/>
          <a:ln w="19050" cap="flat" cmpd="sng">
            <a:solidFill>
              <a:schemeClr val="dk2"/>
            </a:solidFill>
            <a:prstDash val="solid"/>
            <a:round/>
            <a:headEnd type="none" w="sm" len="sm"/>
            <a:tailEnd type="none" w="sm" len="sm"/>
          </a:ln>
        </p:spPr>
      </p:cxnSp>
      <p:sp>
        <p:nvSpPr>
          <p:cNvPr id="86" name="Google Shape;86;p21"/>
          <p:cNvSpPr txBox="1">
            <a:spLocks noGrp="1"/>
          </p:cNvSpPr>
          <p:nvPr>
            <p:ph type="title"/>
          </p:nvPr>
        </p:nvSpPr>
        <p:spPr>
          <a:xfrm>
            <a:off x="292050" y="1634531"/>
            <a:ext cx="4449600" cy="2699100"/>
          </a:xfrm>
          <a:prstGeom prst="rect">
            <a:avLst/>
          </a:prstGeom>
        </p:spPr>
        <p:txBody>
          <a:bodyPr spcFirstLastPara="1" wrap="square" lIns="113100" tIns="113100" rIns="113100" bIns="113100"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7" name="Google Shape;87;p21"/>
          <p:cNvSpPr txBox="1">
            <a:spLocks noGrp="1"/>
          </p:cNvSpPr>
          <p:nvPr>
            <p:ph type="subTitle" idx="1"/>
          </p:nvPr>
        </p:nvSpPr>
        <p:spPr>
          <a:xfrm>
            <a:off x="292050" y="4414561"/>
            <a:ext cx="4449600" cy="2033100"/>
          </a:xfrm>
          <a:prstGeom prst="rect">
            <a:avLst/>
          </a:prstGeom>
        </p:spPr>
        <p:txBody>
          <a:bodyPr spcFirstLastPara="1" wrap="square" lIns="113100" tIns="113100" rIns="113100" bIns="113100" anchor="t" anchorCtr="0">
            <a:normAutofit/>
          </a:bodyPr>
          <a:lstStyle>
            <a:lvl1pPr lvl="0" algn="ctr" rtl="0">
              <a:lnSpc>
                <a:spcPct val="100000"/>
              </a:lnSpc>
              <a:spcBef>
                <a:spcPts val="0"/>
              </a:spcBef>
              <a:spcAft>
                <a:spcPts val="0"/>
              </a:spcAft>
              <a:buSzPts val="2600"/>
              <a:buNone/>
              <a:defRPr sz="2600"/>
            </a:lvl1pPr>
            <a:lvl2pPr lvl="1" algn="ctr" rtl="0">
              <a:lnSpc>
                <a:spcPct val="100000"/>
              </a:lnSpc>
              <a:spcBef>
                <a:spcPts val="0"/>
              </a:spcBef>
              <a:spcAft>
                <a:spcPts val="0"/>
              </a:spcAft>
              <a:buSzPts val="2600"/>
              <a:buNone/>
              <a:defRPr sz="2600"/>
            </a:lvl2pPr>
            <a:lvl3pPr lvl="2" algn="ctr" rtl="0">
              <a:lnSpc>
                <a:spcPct val="100000"/>
              </a:lnSpc>
              <a:spcBef>
                <a:spcPts val="0"/>
              </a:spcBef>
              <a:spcAft>
                <a:spcPts val="0"/>
              </a:spcAft>
              <a:buSzPts val="2600"/>
              <a:buNone/>
              <a:defRPr sz="2600"/>
            </a:lvl3pPr>
            <a:lvl4pPr lvl="3" algn="ctr" rtl="0">
              <a:lnSpc>
                <a:spcPct val="100000"/>
              </a:lnSpc>
              <a:spcBef>
                <a:spcPts val="0"/>
              </a:spcBef>
              <a:spcAft>
                <a:spcPts val="0"/>
              </a:spcAft>
              <a:buSzPts val="2600"/>
              <a:buNone/>
              <a:defRPr sz="2600"/>
            </a:lvl4pPr>
            <a:lvl5pPr lvl="4" algn="ctr" rtl="0">
              <a:lnSpc>
                <a:spcPct val="100000"/>
              </a:lnSpc>
              <a:spcBef>
                <a:spcPts val="0"/>
              </a:spcBef>
              <a:spcAft>
                <a:spcPts val="0"/>
              </a:spcAft>
              <a:buSzPts val="2600"/>
              <a:buNone/>
              <a:defRPr sz="2600"/>
            </a:lvl5pPr>
            <a:lvl6pPr lvl="5" algn="ctr" rtl="0">
              <a:lnSpc>
                <a:spcPct val="100000"/>
              </a:lnSpc>
              <a:spcBef>
                <a:spcPts val="0"/>
              </a:spcBef>
              <a:spcAft>
                <a:spcPts val="0"/>
              </a:spcAft>
              <a:buSzPts val="2600"/>
              <a:buNone/>
              <a:defRPr sz="2600"/>
            </a:lvl6pPr>
            <a:lvl7pPr lvl="6" algn="ctr" rtl="0">
              <a:lnSpc>
                <a:spcPct val="100000"/>
              </a:lnSpc>
              <a:spcBef>
                <a:spcPts val="0"/>
              </a:spcBef>
              <a:spcAft>
                <a:spcPts val="0"/>
              </a:spcAft>
              <a:buSzPts val="2600"/>
              <a:buNone/>
              <a:defRPr sz="2600"/>
            </a:lvl7pPr>
            <a:lvl8pPr lvl="7" algn="ctr" rtl="0">
              <a:lnSpc>
                <a:spcPct val="100000"/>
              </a:lnSpc>
              <a:spcBef>
                <a:spcPts val="0"/>
              </a:spcBef>
              <a:spcAft>
                <a:spcPts val="0"/>
              </a:spcAft>
              <a:buSzPts val="2600"/>
              <a:buNone/>
              <a:defRPr sz="2600"/>
            </a:lvl8pPr>
            <a:lvl9pPr lvl="8" algn="ctr" rtl="0">
              <a:lnSpc>
                <a:spcPct val="100000"/>
              </a:lnSpc>
              <a:spcBef>
                <a:spcPts val="0"/>
              </a:spcBef>
              <a:spcAft>
                <a:spcPts val="0"/>
              </a:spcAft>
              <a:buSzPts val="2600"/>
              <a:buNone/>
              <a:defRPr sz="2600"/>
            </a:lvl9pPr>
          </a:lstStyle>
          <a:p>
            <a:endParaRPr/>
          </a:p>
        </p:txBody>
      </p:sp>
      <p:sp>
        <p:nvSpPr>
          <p:cNvPr id="88" name="Google Shape;88;p21"/>
          <p:cNvSpPr txBox="1">
            <a:spLocks noGrp="1"/>
          </p:cNvSpPr>
          <p:nvPr>
            <p:ph type="body" idx="2"/>
          </p:nvPr>
        </p:nvSpPr>
        <p:spPr>
          <a:xfrm>
            <a:off x="5433450" y="1094347"/>
            <a:ext cx="4220700" cy="5583600"/>
          </a:xfrm>
          <a:prstGeom prst="rect">
            <a:avLst/>
          </a:prstGeom>
        </p:spPr>
        <p:txBody>
          <a:bodyPr spcFirstLastPara="1" wrap="square" lIns="113100" tIns="113100" rIns="113100" bIns="113100" anchor="ctr" anchorCtr="0">
            <a:normAutofit/>
          </a:bodyPr>
          <a:lstStyle>
            <a:lvl1pPr marL="457200" lvl="0" indent="-368300" rtl="0">
              <a:spcBef>
                <a:spcPts val="0"/>
              </a:spcBef>
              <a:spcAft>
                <a:spcPts val="0"/>
              </a:spcAft>
              <a:buSzPts val="2200"/>
              <a:buChar char="●"/>
              <a:defRPr>
                <a:highlight>
                  <a:schemeClr val="lt1"/>
                </a:highlight>
              </a:defRPr>
            </a:lvl1pPr>
            <a:lvl2pPr marL="914400" lvl="1" indent="-336550" rtl="0">
              <a:spcBef>
                <a:spcPts val="0"/>
              </a:spcBef>
              <a:spcAft>
                <a:spcPts val="0"/>
              </a:spcAft>
              <a:buSzPts val="1700"/>
              <a:buChar char="○"/>
              <a:defRPr>
                <a:highlight>
                  <a:schemeClr val="lt1"/>
                </a:highlight>
              </a:defRPr>
            </a:lvl2pPr>
            <a:lvl3pPr marL="1371600" lvl="2" indent="-336550" rtl="0">
              <a:spcBef>
                <a:spcPts val="0"/>
              </a:spcBef>
              <a:spcAft>
                <a:spcPts val="0"/>
              </a:spcAft>
              <a:buSzPts val="1700"/>
              <a:buChar char="■"/>
              <a:defRPr>
                <a:highlight>
                  <a:schemeClr val="lt1"/>
                </a:highlight>
              </a:defRPr>
            </a:lvl3pPr>
            <a:lvl4pPr marL="1828800" lvl="3" indent="-336550" rtl="0">
              <a:spcBef>
                <a:spcPts val="0"/>
              </a:spcBef>
              <a:spcAft>
                <a:spcPts val="0"/>
              </a:spcAft>
              <a:buSzPts val="1700"/>
              <a:buChar char="●"/>
              <a:defRPr>
                <a:highlight>
                  <a:schemeClr val="lt1"/>
                </a:highlight>
              </a:defRPr>
            </a:lvl4pPr>
            <a:lvl5pPr marL="2286000" lvl="4" indent="-336550" rtl="0">
              <a:spcBef>
                <a:spcPts val="0"/>
              </a:spcBef>
              <a:spcAft>
                <a:spcPts val="0"/>
              </a:spcAft>
              <a:buSzPts val="1700"/>
              <a:buChar char="○"/>
              <a:defRPr>
                <a:highlight>
                  <a:schemeClr val="lt1"/>
                </a:highlight>
              </a:defRPr>
            </a:lvl5pPr>
            <a:lvl6pPr marL="2743200" lvl="5" indent="-336550" rtl="0">
              <a:spcBef>
                <a:spcPts val="0"/>
              </a:spcBef>
              <a:spcAft>
                <a:spcPts val="0"/>
              </a:spcAft>
              <a:buSzPts val="1700"/>
              <a:buChar char="■"/>
              <a:defRPr>
                <a:highlight>
                  <a:schemeClr val="lt1"/>
                </a:highlight>
              </a:defRPr>
            </a:lvl6pPr>
            <a:lvl7pPr marL="3200400" lvl="6" indent="-336550" rtl="0">
              <a:spcBef>
                <a:spcPts val="0"/>
              </a:spcBef>
              <a:spcAft>
                <a:spcPts val="0"/>
              </a:spcAft>
              <a:buSzPts val="1700"/>
              <a:buChar char="●"/>
              <a:defRPr>
                <a:highlight>
                  <a:schemeClr val="lt1"/>
                </a:highlight>
              </a:defRPr>
            </a:lvl7pPr>
            <a:lvl8pPr marL="3657600" lvl="7" indent="-336550" rtl="0">
              <a:spcBef>
                <a:spcPts val="0"/>
              </a:spcBef>
              <a:spcAft>
                <a:spcPts val="0"/>
              </a:spcAft>
              <a:buSzPts val="1700"/>
              <a:buChar char="○"/>
              <a:defRPr>
                <a:highlight>
                  <a:schemeClr val="lt1"/>
                </a:highlight>
              </a:defRPr>
            </a:lvl8pPr>
            <a:lvl9pPr marL="4114800" lvl="8" indent="-336550" rtl="0">
              <a:spcBef>
                <a:spcPts val="0"/>
              </a:spcBef>
              <a:spcAft>
                <a:spcPts val="0"/>
              </a:spcAft>
              <a:buSzPts val="1700"/>
              <a:buChar char="■"/>
              <a:defRPr>
                <a:highlight>
                  <a:schemeClr val="lt1"/>
                </a:highlight>
              </a:defRPr>
            </a:lvl9pPr>
          </a:lstStyle>
          <a:p>
            <a:endParaRPr/>
          </a:p>
        </p:txBody>
      </p:sp>
      <p:sp>
        <p:nvSpPr>
          <p:cNvPr id="89" name="Google Shape;89;p21"/>
          <p:cNvSpPr txBox="1">
            <a:spLocks noGrp="1"/>
          </p:cNvSpPr>
          <p:nvPr>
            <p:ph type="sldNum" idx="12"/>
          </p:nvPr>
        </p:nvSpPr>
        <p:spPr>
          <a:xfrm>
            <a:off x="9347799" y="7085236"/>
            <a:ext cx="603600" cy="594900"/>
          </a:xfrm>
          <a:prstGeom prst="rect">
            <a:avLst/>
          </a:prstGeom>
        </p:spPr>
        <p:txBody>
          <a:bodyPr spcFirstLastPara="1" wrap="square" lIns="113100" tIns="113100" rIns="113100" bIns="1131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42870" y="3250173"/>
            <a:ext cx="9372600" cy="1272000"/>
          </a:xfrm>
          <a:prstGeom prst="rect">
            <a:avLst/>
          </a:prstGeom>
        </p:spPr>
        <p:txBody>
          <a:bodyPr spcFirstLastPara="1" wrap="square" lIns="113100" tIns="113100" rIns="113100" bIns="113100" anchor="ctr" anchorCtr="0">
            <a:norm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a:endParaRPr/>
          </a:p>
        </p:txBody>
      </p:sp>
      <p:sp>
        <p:nvSpPr>
          <p:cNvPr id="15" name="Google Shape;15;p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22"/>
          <p:cNvSpPr txBox="1">
            <a:spLocks noGrp="1"/>
          </p:cNvSpPr>
          <p:nvPr>
            <p:ph type="body" idx="1"/>
          </p:nvPr>
        </p:nvSpPr>
        <p:spPr>
          <a:xfrm>
            <a:off x="342870" y="6392869"/>
            <a:ext cx="6598800" cy="914400"/>
          </a:xfrm>
          <a:prstGeom prst="rect">
            <a:avLst/>
          </a:prstGeom>
        </p:spPr>
        <p:txBody>
          <a:bodyPr spcFirstLastPara="1" wrap="square" lIns="113100" tIns="113100" rIns="113100" bIns="113100" anchor="ctr" anchorCtr="0">
            <a:normAutofit/>
          </a:bodyPr>
          <a:lstStyle>
            <a:lvl1pPr marL="457200" lvl="0" indent="-228600" rtl="0">
              <a:lnSpc>
                <a:spcPct val="100000"/>
              </a:lnSpc>
              <a:spcBef>
                <a:spcPts val="0"/>
              </a:spcBef>
              <a:spcAft>
                <a:spcPts val="0"/>
              </a:spcAft>
              <a:buSzPts val="2200"/>
              <a:buNone/>
              <a:defRPr>
                <a:highlight>
                  <a:schemeClr val="dk1"/>
                </a:highlight>
              </a:defRPr>
            </a:lvl1pPr>
          </a:lstStyle>
          <a:p>
            <a:endParaRPr/>
          </a:p>
        </p:txBody>
      </p:sp>
      <p:sp>
        <p:nvSpPr>
          <p:cNvPr id="92" name="Google Shape;92;p22"/>
          <p:cNvSpPr txBox="1">
            <a:spLocks noGrp="1"/>
          </p:cNvSpPr>
          <p:nvPr>
            <p:ph type="sldNum" idx="12"/>
          </p:nvPr>
        </p:nvSpPr>
        <p:spPr>
          <a:xfrm>
            <a:off x="9347799" y="7085236"/>
            <a:ext cx="603600" cy="594900"/>
          </a:xfrm>
          <a:prstGeom prst="rect">
            <a:avLst/>
          </a:prstGeom>
        </p:spPr>
        <p:txBody>
          <a:bodyPr spcFirstLastPara="1" wrap="square" lIns="113100" tIns="113100" rIns="113100" bIns="1131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3"/>
          <p:cNvSpPr txBox="1">
            <a:spLocks noGrp="1"/>
          </p:cNvSpPr>
          <p:nvPr>
            <p:ph type="title" hasCustomPrompt="1"/>
          </p:nvPr>
        </p:nvSpPr>
        <p:spPr>
          <a:xfrm>
            <a:off x="342870" y="1510998"/>
            <a:ext cx="9372600" cy="3243000"/>
          </a:xfrm>
          <a:prstGeom prst="rect">
            <a:avLst/>
          </a:prstGeom>
        </p:spPr>
        <p:txBody>
          <a:bodyPr spcFirstLastPara="1" wrap="square" lIns="113100" tIns="113100" rIns="113100" bIns="113100" anchor="b" anchorCtr="0">
            <a:normAutofit/>
          </a:bodyPr>
          <a:lstStyle>
            <a:lvl1pPr lvl="0" algn="ctr" rtl="0">
              <a:spcBef>
                <a:spcPts val="0"/>
              </a:spcBef>
              <a:spcAft>
                <a:spcPts val="0"/>
              </a:spcAft>
              <a:buSzPts val="17300"/>
              <a:buFont typeface="Montserrat"/>
              <a:buNone/>
              <a:defRPr sz="17300">
                <a:latin typeface="Montserrat"/>
                <a:ea typeface="Montserrat"/>
                <a:cs typeface="Montserrat"/>
                <a:sym typeface="Montserrat"/>
              </a:defRPr>
            </a:lvl1pPr>
            <a:lvl2pPr lvl="1" algn="ctr" rtl="0">
              <a:spcBef>
                <a:spcPts val="0"/>
              </a:spcBef>
              <a:spcAft>
                <a:spcPts val="0"/>
              </a:spcAft>
              <a:buSzPts val="17300"/>
              <a:buFont typeface="Montserrat"/>
              <a:buNone/>
              <a:defRPr sz="17300">
                <a:latin typeface="Montserrat"/>
                <a:ea typeface="Montserrat"/>
                <a:cs typeface="Montserrat"/>
                <a:sym typeface="Montserrat"/>
              </a:defRPr>
            </a:lvl2pPr>
            <a:lvl3pPr lvl="2" algn="ctr" rtl="0">
              <a:spcBef>
                <a:spcPts val="0"/>
              </a:spcBef>
              <a:spcAft>
                <a:spcPts val="0"/>
              </a:spcAft>
              <a:buSzPts val="17300"/>
              <a:buFont typeface="Montserrat"/>
              <a:buNone/>
              <a:defRPr sz="17300">
                <a:latin typeface="Montserrat"/>
                <a:ea typeface="Montserrat"/>
                <a:cs typeface="Montserrat"/>
                <a:sym typeface="Montserrat"/>
              </a:defRPr>
            </a:lvl3pPr>
            <a:lvl4pPr lvl="3" algn="ctr" rtl="0">
              <a:spcBef>
                <a:spcPts val="0"/>
              </a:spcBef>
              <a:spcAft>
                <a:spcPts val="0"/>
              </a:spcAft>
              <a:buSzPts val="17300"/>
              <a:buFont typeface="Montserrat"/>
              <a:buNone/>
              <a:defRPr sz="17300">
                <a:latin typeface="Montserrat"/>
                <a:ea typeface="Montserrat"/>
                <a:cs typeface="Montserrat"/>
                <a:sym typeface="Montserrat"/>
              </a:defRPr>
            </a:lvl4pPr>
            <a:lvl5pPr lvl="4" algn="ctr" rtl="0">
              <a:spcBef>
                <a:spcPts val="0"/>
              </a:spcBef>
              <a:spcAft>
                <a:spcPts val="0"/>
              </a:spcAft>
              <a:buSzPts val="17300"/>
              <a:buFont typeface="Montserrat"/>
              <a:buNone/>
              <a:defRPr sz="17300">
                <a:latin typeface="Montserrat"/>
                <a:ea typeface="Montserrat"/>
                <a:cs typeface="Montserrat"/>
                <a:sym typeface="Montserrat"/>
              </a:defRPr>
            </a:lvl5pPr>
            <a:lvl6pPr lvl="5" algn="ctr" rtl="0">
              <a:spcBef>
                <a:spcPts val="0"/>
              </a:spcBef>
              <a:spcAft>
                <a:spcPts val="0"/>
              </a:spcAft>
              <a:buSzPts val="17300"/>
              <a:buFont typeface="Montserrat"/>
              <a:buNone/>
              <a:defRPr sz="17300">
                <a:latin typeface="Montserrat"/>
                <a:ea typeface="Montserrat"/>
                <a:cs typeface="Montserrat"/>
                <a:sym typeface="Montserrat"/>
              </a:defRPr>
            </a:lvl6pPr>
            <a:lvl7pPr lvl="6" algn="ctr" rtl="0">
              <a:spcBef>
                <a:spcPts val="0"/>
              </a:spcBef>
              <a:spcAft>
                <a:spcPts val="0"/>
              </a:spcAft>
              <a:buSzPts val="17300"/>
              <a:buFont typeface="Montserrat"/>
              <a:buNone/>
              <a:defRPr sz="17300">
                <a:latin typeface="Montserrat"/>
                <a:ea typeface="Montserrat"/>
                <a:cs typeface="Montserrat"/>
                <a:sym typeface="Montserrat"/>
              </a:defRPr>
            </a:lvl7pPr>
            <a:lvl8pPr lvl="7" algn="ctr" rtl="0">
              <a:spcBef>
                <a:spcPts val="0"/>
              </a:spcBef>
              <a:spcAft>
                <a:spcPts val="0"/>
              </a:spcAft>
              <a:buSzPts val="17300"/>
              <a:buFont typeface="Montserrat"/>
              <a:buNone/>
              <a:defRPr sz="17300">
                <a:latin typeface="Montserrat"/>
                <a:ea typeface="Montserrat"/>
                <a:cs typeface="Montserrat"/>
                <a:sym typeface="Montserrat"/>
              </a:defRPr>
            </a:lvl8pPr>
            <a:lvl9pPr lvl="8" algn="ctr" rtl="0">
              <a:spcBef>
                <a:spcPts val="0"/>
              </a:spcBef>
              <a:spcAft>
                <a:spcPts val="0"/>
              </a:spcAft>
              <a:buSzPts val="17300"/>
              <a:buFont typeface="Montserrat"/>
              <a:buNone/>
              <a:defRPr sz="17300">
                <a:latin typeface="Montserrat"/>
                <a:ea typeface="Montserrat"/>
                <a:cs typeface="Montserrat"/>
                <a:sym typeface="Montserrat"/>
              </a:defRPr>
            </a:lvl9pPr>
          </a:lstStyle>
          <a:p>
            <a:r>
              <a:t>xx%</a:t>
            </a:r>
          </a:p>
        </p:txBody>
      </p:sp>
      <p:sp>
        <p:nvSpPr>
          <p:cNvPr id="95" name="Google Shape;95;p23"/>
          <p:cNvSpPr txBox="1">
            <a:spLocks noGrp="1"/>
          </p:cNvSpPr>
          <p:nvPr>
            <p:ph type="body" idx="1"/>
          </p:nvPr>
        </p:nvSpPr>
        <p:spPr>
          <a:xfrm>
            <a:off x="342870" y="4878509"/>
            <a:ext cx="9372600" cy="1965600"/>
          </a:xfrm>
          <a:prstGeom prst="rect">
            <a:avLst/>
          </a:prstGeom>
        </p:spPr>
        <p:txBody>
          <a:bodyPr spcFirstLastPara="1" wrap="square" lIns="113100" tIns="113100" rIns="113100" bIns="113100" anchor="t" anchorCtr="0">
            <a:normAutofit/>
          </a:bodyPr>
          <a:lstStyle>
            <a:lvl1pPr marL="457200" lvl="0" indent="-368300" algn="ctr" rtl="0">
              <a:spcBef>
                <a:spcPts val="0"/>
              </a:spcBef>
              <a:spcAft>
                <a:spcPts val="0"/>
              </a:spcAft>
              <a:buSzPts val="2200"/>
              <a:buChar char="●"/>
              <a:defRPr>
                <a:highlight>
                  <a:schemeClr val="dk1"/>
                </a:highlight>
              </a:defRPr>
            </a:lvl1pPr>
            <a:lvl2pPr marL="914400" lvl="1" indent="-336550" algn="ctr" rtl="0">
              <a:spcBef>
                <a:spcPts val="0"/>
              </a:spcBef>
              <a:spcAft>
                <a:spcPts val="0"/>
              </a:spcAft>
              <a:buSzPts val="1700"/>
              <a:buChar char="○"/>
              <a:defRPr>
                <a:highlight>
                  <a:schemeClr val="dk1"/>
                </a:highlight>
              </a:defRPr>
            </a:lvl2pPr>
            <a:lvl3pPr marL="1371600" lvl="2" indent="-336550" algn="ctr" rtl="0">
              <a:spcBef>
                <a:spcPts val="0"/>
              </a:spcBef>
              <a:spcAft>
                <a:spcPts val="0"/>
              </a:spcAft>
              <a:buSzPts val="1700"/>
              <a:buChar char="■"/>
              <a:defRPr>
                <a:highlight>
                  <a:schemeClr val="dk1"/>
                </a:highlight>
              </a:defRPr>
            </a:lvl3pPr>
            <a:lvl4pPr marL="1828800" lvl="3" indent="-336550" algn="ctr" rtl="0">
              <a:spcBef>
                <a:spcPts val="0"/>
              </a:spcBef>
              <a:spcAft>
                <a:spcPts val="0"/>
              </a:spcAft>
              <a:buSzPts val="1700"/>
              <a:buChar char="●"/>
              <a:defRPr>
                <a:highlight>
                  <a:schemeClr val="dk1"/>
                </a:highlight>
              </a:defRPr>
            </a:lvl4pPr>
            <a:lvl5pPr marL="2286000" lvl="4" indent="-336550" algn="ctr" rtl="0">
              <a:spcBef>
                <a:spcPts val="0"/>
              </a:spcBef>
              <a:spcAft>
                <a:spcPts val="0"/>
              </a:spcAft>
              <a:buSzPts val="1700"/>
              <a:buChar char="○"/>
              <a:defRPr>
                <a:highlight>
                  <a:schemeClr val="dk1"/>
                </a:highlight>
              </a:defRPr>
            </a:lvl5pPr>
            <a:lvl6pPr marL="2743200" lvl="5" indent="-336550" algn="ctr" rtl="0">
              <a:spcBef>
                <a:spcPts val="0"/>
              </a:spcBef>
              <a:spcAft>
                <a:spcPts val="0"/>
              </a:spcAft>
              <a:buSzPts val="1700"/>
              <a:buChar char="■"/>
              <a:defRPr>
                <a:highlight>
                  <a:schemeClr val="dk1"/>
                </a:highlight>
              </a:defRPr>
            </a:lvl6pPr>
            <a:lvl7pPr marL="3200400" lvl="6" indent="-336550" algn="ctr" rtl="0">
              <a:spcBef>
                <a:spcPts val="0"/>
              </a:spcBef>
              <a:spcAft>
                <a:spcPts val="0"/>
              </a:spcAft>
              <a:buSzPts val="1700"/>
              <a:buChar char="●"/>
              <a:defRPr>
                <a:highlight>
                  <a:schemeClr val="dk1"/>
                </a:highlight>
              </a:defRPr>
            </a:lvl7pPr>
            <a:lvl8pPr marL="3657600" lvl="7" indent="-336550" algn="ctr" rtl="0">
              <a:spcBef>
                <a:spcPts val="0"/>
              </a:spcBef>
              <a:spcAft>
                <a:spcPts val="0"/>
              </a:spcAft>
              <a:buSzPts val="1700"/>
              <a:buChar char="○"/>
              <a:defRPr>
                <a:highlight>
                  <a:schemeClr val="dk1"/>
                </a:highlight>
              </a:defRPr>
            </a:lvl8pPr>
            <a:lvl9pPr marL="4114800" lvl="8" indent="-336550" algn="ctr" rtl="0">
              <a:spcBef>
                <a:spcPts val="0"/>
              </a:spcBef>
              <a:spcAft>
                <a:spcPts val="0"/>
              </a:spcAft>
              <a:buSzPts val="1700"/>
              <a:buChar char="■"/>
              <a:defRPr>
                <a:highlight>
                  <a:schemeClr val="dk1"/>
                </a:highlight>
              </a:defRPr>
            </a:lvl9pPr>
          </a:lstStyle>
          <a:p>
            <a:endParaRPr/>
          </a:p>
        </p:txBody>
      </p:sp>
      <p:sp>
        <p:nvSpPr>
          <p:cNvPr id="96" name="Google Shape;96;p23"/>
          <p:cNvSpPr txBox="1">
            <a:spLocks noGrp="1"/>
          </p:cNvSpPr>
          <p:nvPr>
            <p:ph type="sldNum" idx="12"/>
          </p:nvPr>
        </p:nvSpPr>
        <p:spPr>
          <a:xfrm>
            <a:off x="9347799" y="7085236"/>
            <a:ext cx="603600" cy="594900"/>
          </a:xfrm>
          <a:prstGeom prst="rect">
            <a:avLst/>
          </a:prstGeom>
        </p:spPr>
        <p:txBody>
          <a:bodyPr spcFirstLastPara="1" wrap="square" lIns="113100" tIns="113100" rIns="113100" bIns="1131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4"/>
          <p:cNvSpPr txBox="1">
            <a:spLocks noGrp="1"/>
          </p:cNvSpPr>
          <p:nvPr>
            <p:ph type="sldNum" idx="12"/>
          </p:nvPr>
        </p:nvSpPr>
        <p:spPr>
          <a:xfrm>
            <a:off x="9347799" y="7085236"/>
            <a:ext cx="603600" cy="594900"/>
          </a:xfrm>
          <a:prstGeom prst="rect">
            <a:avLst/>
          </a:prstGeom>
        </p:spPr>
        <p:txBody>
          <a:bodyPr spcFirstLastPara="1" wrap="square" lIns="113100" tIns="113100" rIns="113100" bIns="1131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Google Shape;18;p4"/>
          <p:cNvSpPr txBox="1">
            <a:spLocks noGrp="1"/>
          </p:cNvSpPr>
          <p:nvPr>
            <p:ph type="body" idx="1"/>
          </p:nvPr>
        </p:nvSpPr>
        <p:spPr>
          <a:xfrm>
            <a:off x="342870" y="1741518"/>
            <a:ext cx="9372600" cy="5162700"/>
          </a:xfrm>
          <a:prstGeom prst="rect">
            <a:avLst/>
          </a:prstGeom>
        </p:spPr>
        <p:txBody>
          <a:bodyPr spcFirstLastPara="1" wrap="square" lIns="113100" tIns="113100" rIns="113100" bIns="113100" anchor="t" anchorCtr="0">
            <a:normAutofit/>
          </a:bodyPr>
          <a:lstStyle>
            <a:lvl1pPr marL="457200" lvl="0" indent="-368300">
              <a:spcBef>
                <a:spcPts val="0"/>
              </a:spcBef>
              <a:spcAft>
                <a:spcPts val="0"/>
              </a:spcAft>
              <a:buSzPts val="22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19" name="Google Shape;19;p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2" name="Google Shape;22;p5"/>
          <p:cNvSpPr txBox="1">
            <a:spLocks noGrp="1"/>
          </p:cNvSpPr>
          <p:nvPr>
            <p:ph type="body" idx="1"/>
          </p:nvPr>
        </p:nvSpPr>
        <p:spPr>
          <a:xfrm>
            <a:off x="342870" y="1741518"/>
            <a:ext cx="4399800" cy="5162700"/>
          </a:xfrm>
          <a:prstGeom prst="rect">
            <a:avLst/>
          </a:prstGeom>
        </p:spPr>
        <p:txBody>
          <a:bodyPr spcFirstLastPara="1" wrap="square" lIns="113100" tIns="113100" rIns="113100" bIns="113100" anchor="t" anchorCtr="0">
            <a:normAutofit/>
          </a:bodyPr>
          <a:lstStyle>
            <a:lvl1pPr marL="457200" lvl="0" indent="-336550">
              <a:spcBef>
                <a:spcPts val="0"/>
              </a:spcBef>
              <a:spcAft>
                <a:spcPts val="0"/>
              </a:spcAft>
              <a:buSzPts val="1700"/>
              <a:buChar char="●"/>
              <a:defRPr sz="17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3" name="Google Shape;23;p5"/>
          <p:cNvSpPr txBox="1">
            <a:spLocks noGrp="1"/>
          </p:cNvSpPr>
          <p:nvPr>
            <p:ph type="body" idx="2"/>
          </p:nvPr>
        </p:nvSpPr>
        <p:spPr>
          <a:xfrm>
            <a:off x="5315640" y="1741518"/>
            <a:ext cx="4399800" cy="5162700"/>
          </a:xfrm>
          <a:prstGeom prst="rect">
            <a:avLst/>
          </a:prstGeom>
        </p:spPr>
        <p:txBody>
          <a:bodyPr spcFirstLastPara="1" wrap="square" lIns="113100" tIns="113100" rIns="113100" bIns="113100" anchor="t" anchorCtr="0">
            <a:normAutofit/>
          </a:bodyPr>
          <a:lstStyle>
            <a:lvl1pPr marL="457200" lvl="0" indent="-336550">
              <a:spcBef>
                <a:spcPts val="0"/>
              </a:spcBef>
              <a:spcAft>
                <a:spcPts val="0"/>
              </a:spcAft>
              <a:buSzPts val="1700"/>
              <a:buChar char="●"/>
              <a:defRPr sz="17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4" name="Google Shape;24;p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42870" y="839573"/>
            <a:ext cx="3088800" cy="1141800"/>
          </a:xfrm>
          <a:prstGeom prst="rect">
            <a:avLst/>
          </a:prstGeom>
        </p:spPr>
        <p:txBody>
          <a:bodyPr spcFirstLastPara="1" wrap="square" lIns="113100" tIns="113100" rIns="113100" bIns="113100"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 name="Google Shape;30;p7"/>
          <p:cNvSpPr txBox="1">
            <a:spLocks noGrp="1"/>
          </p:cNvSpPr>
          <p:nvPr>
            <p:ph type="body" idx="1"/>
          </p:nvPr>
        </p:nvSpPr>
        <p:spPr>
          <a:xfrm>
            <a:off x="342870" y="2099840"/>
            <a:ext cx="3088800" cy="4804500"/>
          </a:xfrm>
          <a:prstGeom prst="rect">
            <a:avLst/>
          </a:prstGeom>
        </p:spPr>
        <p:txBody>
          <a:bodyPr spcFirstLastPara="1" wrap="square" lIns="113100" tIns="113100" rIns="113100" bIns="113100" anchor="t" anchorCtr="0">
            <a:normAutofit/>
          </a:bodyPr>
          <a:lstStyle>
            <a:lvl1pPr marL="457200" lvl="0" indent="-323850">
              <a:spcBef>
                <a:spcPts val="0"/>
              </a:spcBef>
              <a:spcAft>
                <a:spcPts val="0"/>
              </a:spcAft>
              <a:buSzPts val="1500"/>
              <a:buChar char="●"/>
              <a:defRPr sz="15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31" name="Google Shape;31;p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39275" y="680227"/>
            <a:ext cx="7004700" cy="6181800"/>
          </a:xfrm>
          <a:prstGeom prst="rect">
            <a:avLst/>
          </a:prstGeom>
        </p:spPr>
        <p:txBody>
          <a:bodyPr spcFirstLastPara="1" wrap="square" lIns="113100" tIns="113100" rIns="113100" bIns="113100" anchor="ctr" anchorCtr="0">
            <a:norm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a:endParaRPr/>
          </a:p>
        </p:txBody>
      </p:sp>
      <p:sp>
        <p:nvSpPr>
          <p:cNvPr id="34" name="Google Shape;34;p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92050" y="1863464"/>
            <a:ext cx="4449600" cy="2239800"/>
          </a:xfrm>
          <a:prstGeom prst="rect">
            <a:avLst/>
          </a:prstGeom>
        </p:spPr>
        <p:txBody>
          <a:bodyPr spcFirstLastPara="1" wrap="square" lIns="113100" tIns="113100" rIns="113100" bIns="113100"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8" name="Google Shape;38;p9"/>
          <p:cNvSpPr txBox="1">
            <a:spLocks noGrp="1"/>
          </p:cNvSpPr>
          <p:nvPr>
            <p:ph type="subTitle" idx="1"/>
          </p:nvPr>
        </p:nvSpPr>
        <p:spPr>
          <a:xfrm>
            <a:off x="292050" y="4235758"/>
            <a:ext cx="4449600" cy="1866300"/>
          </a:xfrm>
          <a:prstGeom prst="rect">
            <a:avLst/>
          </a:prstGeom>
        </p:spPr>
        <p:txBody>
          <a:bodyPr spcFirstLastPara="1" wrap="square" lIns="113100" tIns="113100" rIns="113100" bIns="113100" anchor="t" anchorCtr="0">
            <a:norm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a:endParaRPr/>
          </a:p>
        </p:txBody>
      </p:sp>
      <p:sp>
        <p:nvSpPr>
          <p:cNvPr id="39" name="Google Shape;39;p9"/>
          <p:cNvSpPr txBox="1">
            <a:spLocks noGrp="1"/>
          </p:cNvSpPr>
          <p:nvPr>
            <p:ph type="body" idx="2"/>
          </p:nvPr>
        </p:nvSpPr>
        <p:spPr>
          <a:xfrm>
            <a:off x="5433450" y="1094158"/>
            <a:ext cx="4220700" cy="5583600"/>
          </a:xfrm>
          <a:prstGeom prst="rect">
            <a:avLst/>
          </a:prstGeom>
        </p:spPr>
        <p:txBody>
          <a:bodyPr spcFirstLastPara="1" wrap="square" lIns="113100" tIns="113100" rIns="113100" bIns="113100" anchor="ctr" anchorCtr="0">
            <a:normAutofit/>
          </a:bodyPr>
          <a:lstStyle>
            <a:lvl1pPr marL="457200" lvl="0" indent="-368300">
              <a:spcBef>
                <a:spcPts val="0"/>
              </a:spcBef>
              <a:spcAft>
                <a:spcPts val="0"/>
              </a:spcAft>
              <a:buSzPts val="22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40" name="Google Shape;40;p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42870" y="6392869"/>
            <a:ext cx="6598800" cy="914400"/>
          </a:xfrm>
          <a:prstGeom prst="rect">
            <a:avLst/>
          </a:prstGeom>
        </p:spPr>
        <p:txBody>
          <a:bodyPr spcFirstLastPara="1" wrap="square" lIns="113100" tIns="113100" rIns="113100" bIns="113100" anchor="ctr" anchorCtr="0">
            <a:normAutofit/>
          </a:bodyPr>
          <a:lstStyle>
            <a:lvl1pPr marL="457200" lvl="0" indent="-228600">
              <a:lnSpc>
                <a:spcPct val="100000"/>
              </a:lnSpc>
              <a:spcBef>
                <a:spcPts val="0"/>
              </a:spcBef>
              <a:spcAft>
                <a:spcPts val="0"/>
              </a:spcAft>
              <a:buSzPts val="2200"/>
              <a:buNone/>
              <a:defRPr/>
            </a:lvl1pPr>
          </a:lstStyle>
          <a:p>
            <a:endParaRPr/>
          </a:p>
        </p:txBody>
      </p:sp>
      <p:sp>
        <p:nvSpPr>
          <p:cNvPr id="43" name="Google Shape;43;p1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rm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342870" y="1741518"/>
            <a:ext cx="9372600" cy="5162700"/>
          </a:xfrm>
          <a:prstGeom prst="rect">
            <a:avLst/>
          </a:prstGeom>
          <a:noFill/>
          <a:ln>
            <a:noFill/>
          </a:ln>
        </p:spPr>
        <p:txBody>
          <a:bodyPr spcFirstLastPara="1" wrap="square" lIns="113100" tIns="113100" rIns="113100" bIns="113100" anchor="t" anchorCtr="0">
            <a:normAutofit/>
          </a:bodyPr>
          <a:lstStyle>
            <a:lvl1pPr marL="457200" lvl="0" indent="-368300">
              <a:lnSpc>
                <a:spcPct val="115000"/>
              </a:lnSpc>
              <a:spcBef>
                <a:spcPts val="0"/>
              </a:spcBef>
              <a:spcAft>
                <a:spcPts val="0"/>
              </a:spcAft>
              <a:buClr>
                <a:schemeClr val="dk2"/>
              </a:buClr>
              <a:buSzPts val="2200"/>
              <a:buChar char="●"/>
              <a:defRPr sz="2200">
                <a:solidFill>
                  <a:schemeClr val="dk2"/>
                </a:solidFill>
              </a:defRPr>
            </a:lvl1pPr>
            <a:lvl2pPr marL="914400" lvl="1" indent="-336550">
              <a:lnSpc>
                <a:spcPct val="115000"/>
              </a:lnSpc>
              <a:spcBef>
                <a:spcPts val="0"/>
              </a:spcBef>
              <a:spcAft>
                <a:spcPts val="0"/>
              </a:spcAft>
              <a:buClr>
                <a:schemeClr val="dk2"/>
              </a:buClr>
              <a:buSzPts val="1700"/>
              <a:buChar char="○"/>
              <a:defRPr sz="1700">
                <a:solidFill>
                  <a:schemeClr val="dk2"/>
                </a:solidFill>
              </a:defRPr>
            </a:lvl2pPr>
            <a:lvl3pPr marL="1371600" lvl="2" indent="-336550">
              <a:lnSpc>
                <a:spcPct val="115000"/>
              </a:lnSpc>
              <a:spcBef>
                <a:spcPts val="0"/>
              </a:spcBef>
              <a:spcAft>
                <a:spcPts val="0"/>
              </a:spcAft>
              <a:buClr>
                <a:schemeClr val="dk2"/>
              </a:buClr>
              <a:buSzPts val="1700"/>
              <a:buChar char="■"/>
              <a:defRPr sz="1700">
                <a:solidFill>
                  <a:schemeClr val="dk2"/>
                </a:solidFill>
              </a:defRPr>
            </a:lvl3pPr>
            <a:lvl4pPr marL="1828800" lvl="3" indent="-336550">
              <a:lnSpc>
                <a:spcPct val="115000"/>
              </a:lnSpc>
              <a:spcBef>
                <a:spcPts val="0"/>
              </a:spcBef>
              <a:spcAft>
                <a:spcPts val="0"/>
              </a:spcAft>
              <a:buClr>
                <a:schemeClr val="dk2"/>
              </a:buClr>
              <a:buSzPts val="1700"/>
              <a:buChar char="●"/>
              <a:defRPr sz="1700">
                <a:solidFill>
                  <a:schemeClr val="dk2"/>
                </a:solidFill>
              </a:defRPr>
            </a:lvl4pPr>
            <a:lvl5pPr marL="2286000" lvl="4" indent="-336550">
              <a:lnSpc>
                <a:spcPct val="115000"/>
              </a:lnSpc>
              <a:spcBef>
                <a:spcPts val="0"/>
              </a:spcBef>
              <a:spcAft>
                <a:spcPts val="0"/>
              </a:spcAft>
              <a:buClr>
                <a:schemeClr val="dk2"/>
              </a:buClr>
              <a:buSzPts val="1700"/>
              <a:buChar char="○"/>
              <a:defRPr sz="1700">
                <a:solidFill>
                  <a:schemeClr val="dk2"/>
                </a:solidFill>
              </a:defRPr>
            </a:lvl5pPr>
            <a:lvl6pPr marL="2743200" lvl="5" indent="-336550">
              <a:lnSpc>
                <a:spcPct val="115000"/>
              </a:lnSpc>
              <a:spcBef>
                <a:spcPts val="0"/>
              </a:spcBef>
              <a:spcAft>
                <a:spcPts val="0"/>
              </a:spcAft>
              <a:buClr>
                <a:schemeClr val="dk2"/>
              </a:buClr>
              <a:buSzPts val="1700"/>
              <a:buChar char="■"/>
              <a:defRPr sz="1700">
                <a:solidFill>
                  <a:schemeClr val="dk2"/>
                </a:solidFill>
              </a:defRPr>
            </a:lvl6pPr>
            <a:lvl7pPr marL="3200400" lvl="6" indent="-336550">
              <a:lnSpc>
                <a:spcPct val="115000"/>
              </a:lnSpc>
              <a:spcBef>
                <a:spcPts val="0"/>
              </a:spcBef>
              <a:spcAft>
                <a:spcPts val="0"/>
              </a:spcAft>
              <a:buClr>
                <a:schemeClr val="dk2"/>
              </a:buClr>
              <a:buSzPts val="1700"/>
              <a:buChar char="●"/>
              <a:defRPr sz="1700">
                <a:solidFill>
                  <a:schemeClr val="dk2"/>
                </a:solidFill>
              </a:defRPr>
            </a:lvl7pPr>
            <a:lvl8pPr marL="3657600" lvl="7" indent="-336550">
              <a:lnSpc>
                <a:spcPct val="115000"/>
              </a:lnSpc>
              <a:spcBef>
                <a:spcPts val="0"/>
              </a:spcBef>
              <a:spcAft>
                <a:spcPts val="0"/>
              </a:spcAft>
              <a:buClr>
                <a:schemeClr val="dk2"/>
              </a:buClr>
              <a:buSzPts val="1700"/>
              <a:buChar char="○"/>
              <a:defRPr sz="1700">
                <a:solidFill>
                  <a:schemeClr val="dk2"/>
                </a:solidFill>
              </a:defRPr>
            </a:lvl8pPr>
            <a:lvl9pPr marL="4114800" lvl="8" indent="-336550">
              <a:lnSpc>
                <a:spcPct val="115000"/>
              </a:lnSpc>
              <a:spcBef>
                <a:spcPts val="0"/>
              </a:spcBef>
              <a:spcAft>
                <a:spcPts val="0"/>
              </a:spcAft>
              <a:buClr>
                <a:schemeClr val="dk2"/>
              </a:buClr>
              <a:buSzPts val="1700"/>
              <a:buChar char="■"/>
              <a:defRPr sz="1700">
                <a:solidFill>
                  <a:schemeClr val="dk2"/>
                </a:solidFill>
              </a:defRPr>
            </a:lvl9pPr>
          </a:lstStyle>
          <a:p>
            <a:endParaRPr/>
          </a:p>
        </p:txBody>
      </p:sp>
      <p:sp>
        <p:nvSpPr>
          <p:cNvPr id="8" name="Google Shape;8;p1"/>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rm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rmAutofit/>
          </a:bodyPr>
          <a:lstStyle>
            <a:lvl1pPr lvl="0" rtl="0">
              <a:spcBef>
                <a:spcPts val="0"/>
              </a:spcBef>
              <a:spcAft>
                <a:spcPts val="0"/>
              </a:spcAft>
              <a:buClr>
                <a:schemeClr val="dk2"/>
              </a:buClr>
              <a:buSzPts val="3700"/>
              <a:buFont typeface="Oswald"/>
              <a:buNone/>
              <a:defRPr sz="37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700"/>
              <a:buFont typeface="Oswald"/>
              <a:buNone/>
              <a:defRPr sz="37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700"/>
              <a:buFont typeface="Oswald"/>
              <a:buNone/>
              <a:defRPr sz="37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700"/>
              <a:buFont typeface="Oswald"/>
              <a:buNone/>
              <a:defRPr sz="37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700"/>
              <a:buFont typeface="Oswald"/>
              <a:buNone/>
              <a:defRPr sz="37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700"/>
              <a:buFont typeface="Oswald"/>
              <a:buNone/>
              <a:defRPr sz="37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700"/>
              <a:buFont typeface="Oswald"/>
              <a:buNone/>
              <a:defRPr sz="37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700"/>
              <a:buFont typeface="Oswald"/>
              <a:buNone/>
              <a:defRPr sz="37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700"/>
              <a:buFont typeface="Oswald"/>
              <a:buNone/>
              <a:defRPr sz="3700">
                <a:solidFill>
                  <a:schemeClr val="dk2"/>
                </a:solidFill>
                <a:highlight>
                  <a:schemeClr val="dk1"/>
                </a:highlight>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342870" y="1864824"/>
            <a:ext cx="9372600" cy="5039400"/>
          </a:xfrm>
          <a:prstGeom prst="rect">
            <a:avLst/>
          </a:prstGeom>
          <a:noFill/>
          <a:ln>
            <a:noFill/>
          </a:ln>
        </p:spPr>
        <p:txBody>
          <a:bodyPr spcFirstLastPara="1" wrap="square" lIns="113100" tIns="113100" rIns="113100" bIns="113100" anchor="t" anchorCtr="0">
            <a:normAutofit/>
          </a:bodyPr>
          <a:lstStyle>
            <a:lvl1pPr marL="457200" lvl="0" indent="-368300" rtl="0">
              <a:lnSpc>
                <a:spcPct val="115000"/>
              </a:lnSpc>
              <a:spcBef>
                <a:spcPts val="0"/>
              </a:spcBef>
              <a:spcAft>
                <a:spcPts val="0"/>
              </a:spcAft>
              <a:buClr>
                <a:schemeClr val="dk2"/>
              </a:buClr>
              <a:buSzPts val="2200"/>
              <a:buFont typeface="Playfair Display"/>
              <a:buChar char="●"/>
              <a:defRPr sz="2200">
                <a:solidFill>
                  <a:schemeClr val="dk2"/>
                </a:solidFill>
                <a:latin typeface="Playfair Display"/>
                <a:ea typeface="Playfair Display"/>
                <a:cs typeface="Playfair Display"/>
                <a:sym typeface="Playfair Display"/>
              </a:defRPr>
            </a:lvl1pPr>
            <a:lvl2pPr marL="914400" lvl="1" indent="-336550" rtl="0">
              <a:lnSpc>
                <a:spcPct val="115000"/>
              </a:lnSpc>
              <a:spcBef>
                <a:spcPts val="0"/>
              </a:spcBef>
              <a:spcAft>
                <a:spcPts val="0"/>
              </a:spcAft>
              <a:buClr>
                <a:schemeClr val="dk2"/>
              </a:buClr>
              <a:buSzPts val="1700"/>
              <a:buFont typeface="Playfair Display"/>
              <a:buChar char="○"/>
              <a:defRPr sz="1700">
                <a:solidFill>
                  <a:schemeClr val="dk2"/>
                </a:solidFill>
                <a:latin typeface="Playfair Display"/>
                <a:ea typeface="Playfair Display"/>
                <a:cs typeface="Playfair Display"/>
                <a:sym typeface="Playfair Display"/>
              </a:defRPr>
            </a:lvl2pPr>
            <a:lvl3pPr marL="1371600" lvl="2" indent="-336550" rtl="0">
              <a:lnSpc>
                <a:spcPct val="115000"/>
              </a:lnSpc>
              <a:spcBef>
                <a:spcPts val="0"/>
              </a:spcBef>
              <a:spcAft>
                <a:spcPts val="0"/>
              </a:spcAft>
              <a:buClr>
                <a:schemeClr val="dk2"/>
              </a:buClr>
              <a:buSzPts val="1700"/>
              <a:buFont typeface="Playfair Display"/>
              <a:buChar char="■"/>
              <a:defRPr sz="1700">
                <a:solidFill>
                  <a:schemeClr val="dk2"/>
                </a:solidFill>
                <a:latin typeface="Playfair Display"/>
                <a:ea typeface="Playfair Display"/>
                <a:cs typeface="Playfair Display"/>
                <a:sym typeface="Playfair Display"/>
              </a:defRPr>
            </a:lvl3pPr>
            <a:lvl4pPr marL="1828800" lvl="3" indent="-336550" rtl="0">
              <a:lnSpc>
                <a:spcPct val="115000"/>
              </a:lnSpc>
              <a:spcBef>
                <a:spcPts val="0"/>
              </a:spcBef>
              <a:spcAft>
                <a:spcPts val="0"/>
              </a:spcAft>
              <a:buClr>
                <a:schemeClr val="dk2"/>
              </a:buClr>
              <a:buSzPts val="1700"/>
              <a:buFont typeface="Playfair Display"/>
              <a:buChar char="●"/>
              <a:defRPr sz="1700">
                <a:solidFill>
                  <a:schemeClr val="dk2"/>
                </a:solidFill>
                <a:latin typeface="Playfair Display"/>
                <a:ea typeface="Playfair Display"/>
                <a:cs typeface="Playfair Display"/>
                <a:sym typeface="Playfair Display"/>
              </a:defRPr>
            </a:lvl4pPr>
            <a:lvl5pPr marL="2286000" lvl="4" indent="-336550" rtl="0">
              <a:lnSpc>
                <a:spcPct val="115000"/>
              </a:lnSpc>
              <a:spcBef>
                <a:spcPts val="0"/>
              </a:spcBef>
              <a:spcAft>
                <a:spcPts val="0"/>
              </a:spcAft>
              <a:buClr>
                <a:schemeClr val="dk2"/>
              </a:buClr>
              <a:buSzPts val="1700"/>
              <a:buFont typeface="Playfair Display"/>
              <a:buChar char="○"/>
              <a:defRPr sz="1700">
                <a:solidFill>
                  <a:schemeClr val="dk2"/>
                </a:solidFill>
                <a:latin typeface="Playfair Display"/>
                <a:ea typeface="Playfair Display"/>
                <a:cs typeface="Playfair Display"/>
                <a:sym typeface="Playfair Display"/>
              </a:defRPr>
            </a:lvl5pPr>
            <a:lvl6pPr marL="2743200" lvl="5" indent="-336550" rtl="0">
              <a:lnSpc>
                <a:spcPct val="115000"/>
              </a:lnSpc>
              <a:spcBef>
                <a:spcPts val="0"/>
              </a:spcBef>
              <a:spcAft>
                <a:spcPts val="0"/>
              </a:spcAft>
              <a:buClr>
                <a:schemeClr val="dk2"/>
              </a:buClr>
              <a:buSzPts val="1700"/>
              <a:buFont typeface="Playfair Display"/>
              <a:buChar char="■"/>
              <a:defRPr sz="1700">
                <a:solidFill>
                  <a:schemeClr val="dk2"/>
                </a:solidFill>
                <a:latin typeface="Playfair Display"/>
                <a:ea typeface="Playfair Display"/>
                <a:cs typeface="Playfair Display"/>
                <a:sym typeface="Playfair Display"/>
              </a:defRPr>
            </a:lvl6pPr>
            <a:lvl7pPr marL="3200400" lvl="6" indent="-336550" rtl="0">
              <a:lnSpc>
                <a:spcPct val="115000"/>
              </a:lnSpc>
              <a:spcBef>
                <a:spcPts val="0"/>
              </a:spcBef>
              <a:spcAft>
                <a:spcPts val="0"/>
              </a:spcAft>
              <a:buClr>
                <a:schemeClr val="dk2"/>
              </a:buClr>
              <a:buSzPts val="1700"/>
              <a:buFont typeface="Playfair Display"/>
              <a:buChar char="●"/>
              <a:defRPr sz="1700">
                <a:solidFill>
                  <a:schemeClr val="dk2"/>
                </a:solidFill>
                <a:latin typeface="Playfair Display"/>
                <a:ea typeface="Playfair Display"/>
                <a:cs typeface="Playfair Display"/>
                <a:sym typeface="Playfair Display"/>
              </a:defRPr>
            </a:lvl7pPr>
            <a:lvl8pPr marL="3657600" lvl="7" indent="-336550" rtl="0">
              <a:lnSpc>
                <a:spcPct val="115000"/>
              </a:lnSpc>
              <a:spcBef>
                <a:spcPts val="0"/>
              </a:spcBef>
              <a:spcAft>
                <a:spcPts val="0"/>
              </a:spcAft>
              <a:buClr>
                <a:schemeClr val="dk2"/>
              </a:buClr>
              <a:buSzPts val="1700"/>
              <a:buFont typeface="Playfair Display"/>
              <a:buChar char="○"/>
              <a:defRPr sz="1700">
                <a:solidFill>
                  <a:schemeClr val="dk2"/>
                </a:solidFill>
                <a:latin typeface="Playfair Display"/>
                <a:ea typeface="Playfair Display"/>
                <a:cs typeface="Playfair Display"/>
                <a:sym typeface="Playfair Display"/>
              </a:defRPr>
            </a:lvl8pPr>
            <a:lvl9pPr marL="4114800" lvl="8" indent="-336550" rtl="0">
              <a:lnSpc>
                <a:spcPct val="115000"/>
              </a:lnSpc>
              <a:spcBef>
                <a:spcPts val="0"/>
              </a:spcBef>
              <a:spcAft>
                <a:spcPts val="0"/>
              </a:spcAft>
              <a:buClr>
                <a:schemeClr val="dk2"/>
              </a:buClr>
              <a:buSzPts val="1700"/>
              <a:buFont typeface="Playfair Display"/>
              <a:buChar char="■"/>
              <a:defRPr sz="1700">
                <a:solidFill>
                  <a:schemeClr val="dk2"/>
                </a:solidFill>
                <a:latin typeface="Playfair Display"/>
                <a:ea typeface="Playfair Display"/>
                <a:cs typeface="Playfair Display"/>
                <a:sym typeface="Playfair Display"/>
              </a:defRPr>
            </a:lvl9pPr>
          </a:lstStyle>
          <a:p>
            <a:endParaRPr/>
          </a:p>
        </p:txBody>
      </p:sp>
      <p:sp>
        <p:nvSpPr>
          <p:cNvPr id="53" name="Google Shape;53;p13"/>
          <p:cNvSpPr txBox="1">
            <a:spLocks noGrp="1"/>
          </p:cNvSpPr>
          <p:nvPr>
            <p:ph type="sldNum" idx="12"/>
          </p:nvPr>
        </p:nvSpPr>
        <p:spPr>
          <a:xfrm>
            <a:off x="9347799" y="7085236"/>
            <a:ext cx="603600" cy="594900"/>
          </a:xfrm>
          <a:prstGeom prst="rect">
            <a:avLst/>
          </a:prstGeom>
          <a:noFill/>
          <a:ln>
            <a:noFill/>
          </a:ln>
        </p:spPr>
        <p:txBody>
          <a:bodyPr spcFirstLastPara="1" wrap="square" lIns="113100" tIns="113100" rIns="113100" bIns="113100" anchor="ctr" anchorCtr="0">
            <a:normAutofit/>
          </a:bodyPr>
          <a:lstStyle>
            <a:lvl1pPr lvl="0" algn="r" rtl="0">
              <a:buNone/>
              <a:defRPr sz="1200">
                <a:solidFill>
                  <a:schemeClr val="dk2"/>
                </a:solidFill>
                <a:latin typeface="Playfair Display"/>
                <a:ea typeface="Playfair Display"/>
                <a:cs typeface="Playfair Display"/>
                <a:sym typeface="Playfair Display"/>
              </a:defRPr>
            </a:lvl1pPr>
            <a:lvl2pPr lvl="1" algn="r" rtl="0">
              <a:buNone/>
              <a:defRPr sz="1200">
                <a:solidFill>
                  <a:schemeClr val="dk2"/>
                </a:solidFill>
                <a:latin typeface="Playfair Display"/>
                <a:ea typeface="Playfair Display"/>
                <a:cs typeface="Playfair Display"/>
                <a:sym typeface="Playfair Display"/>
              </a:defRPr>
            </a:lvl2pPr>
            <a:lvl3pPr lvl="2" algn="r" rtl="0">
              <a:buNone/>
              <a:defRPr sz="1200">
                <a:solidFill>
                  <a:schemeClr val="dk2"/>
                </a:solidFill>
                <a:latin typeface="Playfair Display"/>
                <a:ea typeface="Playfair Display"/>
                <a:cs typeface="Playfair Display"/>
                <a:sym typeface="Playfair Display"/>
              </a:defRPr>
            </a:lvl3pPr>
            <a:lvl4pPr lvl="3" algn="r" rtl="0">
              <a:buNone/>
              <a:defRPr sz="1200">
                <a:solidFill>
                  <a:schemeClr val="dk2"/>
                </a:solidFill>
                <a:latin typeface="Playfair Display"/>
                <a:ea typeface="Playfair Display"/>
                <a:cs typeface="Playfair Display"/>
                <a:sym typeface="Playfair Display"/>
              </a:defRPr>
            </a:lvl4pPr>
            <a:lvl5pPr lvl="4" algn="r" rtl="0">
              <a:buNone/>
              <a:defRPr sz="1200">
                <a:solidFill>
                  <a:schemeClr val="dk2"/>
                </a:solidFill>
                <a:latin typeface="Playfair Display"/>
                <a:ea typeface="Playfair Display"/>
                <a:cs typeface="Playfair Display"/>
                <a:sym typeface="Playfair Display"/>
              </a:defRPr>
            </a:lvl5pPr>
            <a:lvl6pPr lvl="5" algn="r" rtl="0">
              <a:buNone/>
              <a:defRPr sz="1200">
                <a:solidFill>
                  <a:schemeClr val="dk2"/>
                </a:solidFill>
                <a:latin typeface="Playfair Display"/>
                <a:ea typeface="Playfair Display"/>
                <a:cs typeface="Playfair Display"/>
                <a:sym typeface="Playfair Display"/>
              </a:defRPr>
            </a:lvl6pPr>
            <a:lvl7pPr lvl="6" algn="r" rtl="0">
              <a:buNone/>
              <a:defRPr sz="1200">
                <a:solidFill>
                  <a:schemeClr val="dk2"/>
                </a:solidFill>
                <a:latin typeface="Playfair Display"/>
                <a:ea typeface="Playfair Display"/>
                <a:cs typeface="Playfair Display"/>
                <a:sym typeface="Playfair Display"/>
              </a:defRPr>
            </a:lvl7pPr>
            <a:lvl8pPr lvl="7" algn="r" rtl="0">
              <a:buNone/>
              <a:defRPr sz="1200">
                <a:solidFill>
                  <a:schemeClr val="dk2"/>
                </a:solidFill>
                <a:latin typeface="Playfair Display"/>
                <a:ea typeface="Playfair Display"/>
                <a:cs typeface="Playfair Display"/>
                <a:sym typeface="Playfair Display"/>
              </a:defRPr>
            </a:lvl8pPr>
            <a:lvl9pPr lvl="8" algn="r" rtl="0">
              <a:buNone/>
              <a:defRPr sz="12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earthreminder.com/causes-and-effects-of-deforestation/" TargetMode="External"/><Relationship Id="rId5" Type="http://schemas.openxmlformats.org/officeDocument/2006/relationships/hyperlink" Target="https://www.earthreminder.com/afforestation-advantages-disadvantages/"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earthreminder.com/types-of-environmental-pollution/" TargetMode="External"/><Relationship Id="rId5" Type="http://schemas.openxmlformats.org/officeDocument/2006/relationships/hyperlink" Target="https://www.earthreminder.com/greenhouse-gases-effect-on-global-warming/" TargetMode="External"/><Relationship Id="rId4" Type="http://schemas.openxmlformats.org/officeDocument/2006/relationships/hyperlink" Target="https://www.earthreminder.com/energy-saving-tip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nyc.gov/office-of-the-mayor/news/209-19/action-global-warming-nyc-s-green-new-deal#/0"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hyperlink" Target="http://www.youtube.com/watch?v=G9t__9Tmwv4"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hyperlink" Target="https://www.earthreminder.com/fossil-fuels-types-uses-pros-cons/"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hyperlink" Target="https://www.arcadia.com/community-solar/" TargetMode="External"/><Relationship Id="rId4" Type="http://schemas.openxmlformats.org/officeDocument/2006/relationships/hyperlink" Target="https://blog.arcadia.com/led-vs-regular-lightbulbs-do-they-really-make-a-difference/"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2.gif"/><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slide" Target="slide3.xml"/><Relationship Id="rId10" Type="http://schemas.openxmlformats.org/officeDocument/2006/relationships/slide" Target="slide16.xml"/><Relationship Id="rId4" Type="http://schemas.openxmlformats.org/officeDocument/2006/relationships/image" Target="../media/image1.gif"/><Relationship Id="rId9"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gif"/></Relationships>
</file>

<file path=ppt/slides/_rels/slide4.xml.rels><?xml version="1.0" encoding="UTF-8" standalone="yes"?>
<Relationships xmlns="http://schemas.openxmlformats.org/package/2006/relationships"><Relationship Id="rId3" Type="http://schemas.openxmlformats.org/officeDocument/2006/relationships/hyperlink" Target="https://www.ipcc.ch/"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hyperlink" Target="https://www.dec.ny.gov/energy/125801.html" TargetMode="External"/><Relationship Id="rId4" Type="http://schemas.openxmlformats.org/officeDocument/2006/relationships/hyperlink" Target="https://www.dec.ny.gov/energy/50399.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dec.ny.gov/environmental-protection/climate-change/effects-impacts#Sea"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hyperlink" Target="https://www.dec.ny.gov/regulations/119069.htm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gif"/></Relationships>
</file>

<file path=ppt/slides/_rels/slide8.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hyperlink" Target="https://climatesmart.ny.gov/" TargetMode="External"/><Relationship Id="rId7"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dec.ny.gov/environmental-protection/climate-change/new-york-response" TargetMode="External"/><Relationship Id="rId5" Type="http://schemas.openxmlformats.org/officeDocument/2006/relationships/hyperlink" Target="https://climate.ny.gov/" TargetMode="External"/><Relationship Id="rId4" Type="http://schemas.openxmlformats.org/officeDocument/2006/relationships/hyperlink" Target="https://dec.ny.gov/energy/109181.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arcadia.com/community-solar/"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blog.arcadia.com/led-vs-regular-lightbulbs-do-they-really-make-a-difference/" TargetMode="External"/><Relationship Id="rId5" Type="http://schemas.openxmlformats.org/officeDocument/2006/relationships/hyperlink" Target="https://www.earthreminder.com/fossil-fuels-types-uses-pros-cons/"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102"/>
        <p:cNvGrpSpPr/>
        <p:nvPr/>
      </p:nvGrpSpPr>
      <p:grpSpPr>
        <a:xfrm>
          <a:off x="0" y="0"/>
          <a:ext cx="0" cy="0"/>
          <a:chOff x="0" y="0"/>
          <a:chExt cx="0" cy="0"/>
        </a:xfrm>
      </p:grpSpPr>
      <p:sp>
        <p:nvSpPr>
          <p:cNvPr id="103" name="Google Shape;103;p25"/>
          <p:cNvSpPr txBox="1">
            <a:spLocks noGrp="1"/>
          </p:cNvSpPr>
          <p:nvPr>
            <p:ph type="ctrTitle"/>
          </p:nvPr>
        </p:nvSpPr>
        <p:spPr>
          <a:xfrm>
            <a:off x="342879" y="1095586"/>
            <a:ext cx="9372600" cy="3101700"/>
          </a:xfrm>
          <a:prstGeom prst="rect">
            <a:avLst/>
          </a:prstGeom>
          <a:solidFill>
            <a:srgbClr val="D9EAD3"/>
          </a:solidFill>
          <a:ln w="76200" cap="flat" cmpd="sng">
            <a:solidFill>
              <a:srgbClr val="000000"/>
            </a:solidFill>
            <a:prstDash val="solid"/>
            <a:round/>
            <a:headEnd type="none" w="sm" len="sm"/>
            <a:tailEnd type="none" w="sm" len="sm"/>
          </a:ln>
        </p:spPr>
        <p:txBody>
          <a:bodyPr spcFirstLastPara="1" wrap="square" lIns="113100" tIns="113100" rIns="113100" bIns="113100" anchor="b" anchorCtr="0">
            <a:normAutofit/>
          </a:bodyPr>
          <a:lstStyle/>
          <a:p>
            <a:pPr marL="0" lvl="0" indent="0" algn="ctr" rtl="0">
              <a:spcBef>
                <a:spcPts val="0"/>
              </a:spcBef>
              <a:spcAft>
                <a:spcPts val="0"/>
              </a:spcAft>
              <a:buNone/>
            </a:pPr>
            <a:r>
              <a:rPr lang="en" sz="6500">
                <a:latin typeface="Luckiest Guy"/>
                <a:ea typeface="Luckiest Guy"/>
                <a:cs typeface="Luckiest Guy"/>
                <a:sym typeface="Luckiest Guy"/>
              </a:rPr>
              <a:t>Global Warming and Climate Change</a:t>
            </a:r>
            <a:endParaRPr sz="6500">
              <a:latin typeface="Luckiest Guy"/>
              <a:ea typeface="Luckiest Guy"/>
              <a:cs typeface="Luckiest Guy"/>
              <a:sym typeface="Luckiest Guy"/>
            </a:endParaRPr>
          </a:p>
        </p:txBody>
      </p:sp>
      <p:sp>
        <p:nvSpPr>
          <p:cNvPr id="104" name="Google Shape;104;p25"/>
          <p:cNvSpPr txBox="1">
            <a:spLocks noGrp="1"/>
          </p:cNvSpPr>
          <p:nvPr>
            <p:ph type="subTitle" idx="1"/>
          </p:nvPr>
        </p:nvSpPr>
        <p:spPr>
          <a:xfrm>
            <a:off x="3413375" y="4359825"/>
            <a:ext cx="4905900" cy="782400"/>
          </a:xfrm>
          <a:prstGeom prst="rect">
            <a:avLst/>
          </a:prstGeom>
          <a:solidFill>
            <a:srgbClr val="D0E0E3"/>
          </a:solidFill>
          <a:ln w="28575" cap="flat" cmpd="sng">
            <a:solidFill>
              <a:srgbClr val="000000"/>
            </a:solidFill>
            <a:prstDash val="solid"/>
            <a:round/>
            <a:headEnd type="none" w="sm" len="sm"/>
            <a:tailEnd type="none" w="sm" len="sm"/>
          </a:ln>
        </p:spPr>
        <p:txBody>
          <a:bodyPr spcFirstLastPara="1" wrap="square" lIns="113100" tIns="113100" rIns="113100" bIns="113100" anchor="t" anchorCtr="0">
            <a:normAutofit/>
          </a:bodyPr>
          <a:lstStyle/>
          <a:p>
            <a:pPr marL="0" lvl="0" indent="0" algn="ctr" rtl="0">
              <a:spcBef>
                <a:spcPts val="0"/>
              </a:spcBef>
              <a:spcAft>
                <a:spcPts val="0"/>
              </a:spcAft>
              <a:buNone/>
            </a:pPr>
            <a:r>
              <a:rPr lang="en">
                <a:latin typeface="Archivo Black"/>
                <a:ea typeface="Archivo Black"/>
                <a:cs typeface="Archivo Black"/>
                <a:sym typeface="Archivo Black"/>
              </a:rPr>
              <a:t>M.George 92Q</a:t>
            </a:r>
            <a:endParaRPr>
              <a:latin typeface="Archivo Black"/>
              <a:ea typeface="Archivo Black"/>
              <a:cs typeface="Archivo Black"/>
              <a:sym typeface="Archivo Black"/>
            </a:endParaRPr>
          </a:p>
        </p:txBody>
      </p:sp>
      <p:pic>
        <p:nvPicPr>
          <p:cNvPr id="105" name="Google Shape;105;p25"/>
          <p:cNvPicPr preferRelativeResize="0"/>
          <p:nvPr/>
        </p:nvPicPr>
        <p:blipFill>
          <a:blip r:embed="rId3">
            <a:alphaModFix/>
          </a:blip>
          <a:stretch>
            <a:fillRect/>
          </a:stretch>
        </p:blipFill>
        <p:spPr>
          <a:xfrm>
            <a:off x="152400" y="5632678"/>
            <a:ext cx="3008100" cy="1987200"/>
          </a:xfrm>
          <a:prstGeom prst="flowChartDecision">
            <a:avLst/>
          </a:prstGeom>
          <a:noFill/>
          <a:ln>
            <a:noFill/>
          </a:ln>
        </p:spPr>
      </p:pic>
      <p:pic>
        <p:nvPicPr>
          <p:cNvPr id="106" name="Google Shape;106;p25"/>
          <p:cNvPicPr preferRelativeResize="0"/>
          <p:nvPr/>
        </p:nvPicPr>
        <p:blipFill>
          <a:blip r:embed="rId4">
            <a:alphaModFix/>
          </a:blip>
          <a:stretch>
            <a:fillRect/>
          </a:stretch>
        </p:blipFill>
        <p:spPr>
          <a:xfrm>
            <a:off x="3312965" y="5632678"/>
            <a:ext cx="1987323" cy="1987323"/>
          </a:xfrm>
          <a:prstGeom prst="rect">
            <a:avLst/>
          </a:prstGeom>
          <a:noFill/>
          <a:ln>
            <a:noFill/>
          </a:ln>
        </p:spPr>
      </p:pic>
      <p:pic>
        <p:nvPicPr>
          <p:cNvPr id="107" name="Google Shape;107;p25"/>
          <p:cNvPicPr preferRelativeResize="0"/>
          <p:nvPr/>
        </p:nvPicPr>
        <p:blipFill>
          <a:blip r:embed="rId5">
            <a:alphaModFix/>
          </a:blip>
          <a:stretch>
            <a:fillRect/>
          </a:stretch>
        </p:blipFill>
        <p:spPr>
          <a:xfrm>
            <a:off x="5541351" y="5408400"/>
            <a:ext cx="3962400" cy="2211600"/>
          </a:xfrm>
          <a:prstGeom prst="ellipse">
            <a:avLst/>
          </a:prstGeom>
          <a:noFill/>
          <a:ln w="76200" cap="flat" cmpd="sng">
            <a:solidFill>
              <a:schemeClr val="dk2"/>
            </a:solidFill>
            <a:prstDash val="solid"/>
            <a:round/>
            <a:headEnd type="none" w="sm" len="sm"/>
            <a:tailEnd type="none" w="sm" len="sm"/>
          </a:ln>
        </p:spPr>
      </p:pic>
      <p:pic>
        <p:nvPicPr>
          <p:cNvPr id="108" name="Google Shape;108;p25"/>
          <p:cNvPicPr preferRelativeResize="0"/>
          <p:nvPr/>
        </p:nvPicPr>
        <p:blipFill>
          <a:blip r:embed="rId6">
            <a:alphaModFix/>
          </a:blip>
          <a:stretch>
            <a:fillRect/>
          </a:stretch>
        </p:blipFill>
        <p:spPr>
          <a:xfrm>
            <a:off x="8351150" y="1095575"/>
            <a:ext cx="1152600" cy="1152600"/>
          </a:xfrm>
          <a:prstGeom prst="flowChartAlternateProcess">
            <a:avLst/>
          </a:prstGeom>
          <a:noFill/>
          <a:ln w="28575" cap="flat" cmpd="sng">
            <a:solidFill>
              <a:schemeClr val="dk2"/>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185"/>
        <p:cNvGrpSpPr/>
        <p:nvPr/>
      </p:nvGrpSpPr>
      <p:grpSpPr>
        <a:xfrm>
          <a:off x="0" y="0"/>
          <a:ext cx="0" cy="0"/>
          <a:chOff x="0" y="0"/>
          <a:chExt cx="0" cy="0"/>
        </a:xfrm>
      </p:grpSpPr>
      <p:sp>
        <p:nvSpPr>
          <p:cNvPr id="186" name="Google Shape;186;p34"/>
          <p:cNvSpPr txBox="1">
            <a:spLocks noGrp="1"/>
          </p:cNvSpPr>
          <p:nvPr>
            <p:ph type="title"/>
          </p:nvPr>
        </p:nvSpPr>
        <p:spPr>
          <a:xfrm>
            <a:off x="0" y="0"/>
            <a:ext cx="5457600" cy="3065400"/>
          </a:xfrm>
          <a:prstGeom prst="rect">
            <a:avLst/>
          </a:prstGeom>
          <a:solidFill>
            <a:srgbClr val="FFFF00"/>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9200">
                <a:latin typeface="Amatic SC"/>
                <a:ea typeface="Amatic SC"/>
                <a:cs typeface="Amatic SC"/>
                <a:sym typeface="Amatic SC"/>
              </a:rPr>
              <a:t>5. </a:t>
            </a:r>
            <a:r>
              <a:rPr lang="en" sz="9900">
                <a:latin typeface="Amatic SC"/>
                <a:ea typeface="Amatic SC"/>
                <a:cs typeface="Amatic SC"/>
                <a:sym typeface="Amatic SC"/>
              </a:rPr>
              <a:t>Develop New Solutions</a:t>
            </a:r>
            <a:endParaRPr sz="9900">
              <a:latin typeface="Amatic SC"/>
              <a:ea typeface="Amatic SC"/>
              <a:cs typeface="Amatic SC"/>
              <a:sym typeface="Amatic SC"/>
            </a:endParaRPr>
          </a:p>
        </p:txBody>
      </p:sp>
      <p:sp>
        <p:nvSpPr>
          <p:cNvPr id="187" name="Google Shape;187;p34"/>
          <p:cNvSpPr/>
          <p:nvPr/>
        </p:nvSpPr>
        <p:spPr>
          <a:xfrm>
            <a:off x="0" y="3077700"/>
            <a:ext cx="10058400" cy="46947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77272"/>
              </a:lnSpc>
              <a:spcBef>
                <a:spcPts val="0"/>
              </a:spcBef>
              <a:spcAft>
                <a:spcPts val="1900"/>
              </a:spcAft>
              <a:buNone/>
            </a:pPr>
            <a:endParaRPr sz="1150">
              <a:solidFill>
                <a:srgbClr val="2C2F34"/>
              </a:solidFill>
            </a:endParaRPr>
          </a:p>
        </p:txBody>
      </p:sp>
      <p:pic>
        <p:nvPicPr>
          <p:cNvPr id="188" name="Google Shape;188;p34"/>
          <p:cNvPicPr preferRelativeResize="0"/>
          <p:nvPr/>
        </p:nvPicPr>
        <p:blipFill>
          <a:blip r:embed="rId3">
            <a:alphaModFix/>
          </a:blip>
          <a:stretch>
            <a:fillRect/>
          </a:stretch>
        </p:blipFill>
        <p:spPr>
          <a:xfrm>
            <a:off x="5457575" y="0"/>
            <a:ext cx="4600824" cy="3065299"/>
          </a:xfrm>
          <a:prstGeom prst="rect">
            <a:avLst/>
          </a:prstGeom>
          <a:noFill/>
          <a:ln w="38100" cap="flat" cmpd="sng">
            <a:solidFill>
              <a:schemeClr val="dk2"/>
            </a:solidFill>
            <a:prstDash val="solid"/>
            <a:round/>
            <a:headEnd type="none" w="sm" len="sm"/>
            <a:tailEnd type="none" w="sm" len="sm"/>
          </a:ln>
        </p:spPr>
      </p:pic>
      <p:sp>
        <p:nvSpPr>
          <p:cNvPr id="189" name="Google Shape;189;p34"/>
          <p:cNvSpPr txBox="1"/>
          <p:nvPr/>
        </p:nvSpPr>
        <p:spPr>
          <a:xfrm>
            <a:off x="0" y="7372200"/>
            <a:ext cx="1005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Source: https://www.earthreminder.com/ways-to-stop-climate-change/</a:t>
            </a:r>
            <a:endParaRPr/>
          </a:p>
        </p:txBody>
      </p:sp>
      <p:pic>
        <p:nvPicPr>
          <p:cNvPr id="190" name="Google Shape;190;p34"/>
          <p:cNvPicPr preferRelativeResize="0"/>
          <p:nvPr/>
        </p:nvPicPr>
        <p:blipFill rotWithShape="1">
          <a:blip r:embed="rId4">
            <a:alphaModFix/>
          </a:blip>
          <a:srcRect t="28543" r="73785" b="10152"/>
          <a:stretch/>
        </p:blipFill>
        <p:spPr>
          <a:xfrm rot="2">
            <a:off x="89650" y="3200913"/>
            <a:ext cx="1455375" cy="2844024"/>
          </a:xfrm>
          <a:prstGeom prst="rect">
            <a:avLst/>
          </a:prstGeom>
          <a:noFill/>
          <a:ln w="38100" cap="flat" cmpd="sng">
            <a:solidFill>
              <a:schemeClr val="dk2"/>
            </a:solidFill>
            <a:prstDash val="solid"/>
            <a:round/>
            <a:headEnd type="none" w="sm" len="sm"/>
            <a:tailEnd type="none" w="sm" len="sm"/>
          </a:ln>
        </p:spPr>
      </p:pic>
      <p:sp>
        <p:nvSpPr>
          <p:cNvPr id="191" name="Google Shape;191;p34"/>
          <p:cNvSpPr txBox="1"/>
          <p:nvPr/>
        </p:nvSpPr>
        <p:spPr>
          <a:xfrm>
            <a:off x="1545025" y="3186450"/>
            <a:ext cx="8513400" cy="4054200"/>
          </a:xfrm>
          <a:prstGeom prst="rect">
            <a:avLst/>
          </a:prstGeom>
          <a:solidFill>
            <a:srgbClr val="D9D2E9"/>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647700" lvl="0" indent="-327025" algn="l" rtl="0">
              <a:lnSpc>
                <a:spcPct val="163043"/>
              </a:lnSpc>
              <a:spcBef>
                <a:spcPts val="0"/>
              </a:spcBef>
              <a:spcAft>
                <a:spcPts val="0"/>
              </a:spcAft>
              <a:buClr>
                <a:srgbClr val="2C2F34"/>
              </a:buClr>
              <a:buSzPts val="1550"/>
              <a:buChar char="●"/>
            </a:pPr>
            <a:r>
              <a:rPr lang="en" sz="1700" b="1">
                <a:solidFill>
                  <a:srgbClr val="2C2F34"/>
                </a:solidFill>
              </a:rPr>
              <a:t>Stop Deforestation</a:t>
            </a:r>
            <a:endParaRPr sz="1700" b="1">
              <a:solidFill>
                <a:srgbClr val="2C2F34"/>
              </a:solidFill>
            </a:endParaRPr>
          </a:p>
          <a:p>
            <a:pPr marL="0" lvl="0" indent="0" algn="l" rtl="0">
              <a:lnSpc>
                <a:spcPct val="177272"/>
              </a:lnSpc>
              <a:spcBef>
                <a:spcPts val="1900"/>
              </a:spcBef>
              <a:spcAft>
                <a:spcPts val="1900"/>
              </a:spcAft>
              <a:buNone/>
            </a:pPr>
            <a:r>
              <a:rPr lang="en" sz="1550">
                <a:solidFill>
                  <a:srgbClr val="2C2F34"/>
                </a:solidFill>
              </a:rPr>
              <a:t>We all are very well aware of the </a:t>
            </a:r>
            <a:r>
              <a:rPr lang="en" sz="1550">
                <a:solidFill>
                  <a:srgbClr val="EA3225"/>
                </a:solidFill>
                <a:uFill>
                  <a:noFill/>
                </a:uFill>
                <a:hlinkClick r:id="rId5">
                  <a:extLst>
                    <a:ext uri="{A12FA001-AC4F-418D-AE19-62706E023703}">
                      <ahyp:hlinkClr xmlns:ahyp="http://schemas.microsoft.com/office/drawing/2018/hyperlinkcolor" val="tx"/>
                    </a:ext>
                  </a:extLst>
                </a:hlinkClick>
              </a:rPr>
              <a:t>importance of plants and trees</a:t>
            </a:r>
            <a:r>
              <a:rPr lang="en" sz="1550">
                <a:solidFill>
                  <a:srgbClr val="2C2F34"/>
                </a:solidFill>
              </a:rPr>
              <a:t> for the environment. We cannot deny the importance of trees in climate regulation on the planet. Trees help in balancing the amount of carbon dioxide in the atmosphere to make our planet a healthy place to survive.  Unfortunately, we are losing our natural treasure just to fulfill our selfish demand such as industrialization, urbanization, agricultural needs, etc. We all should work together to plant more trees and by stopping the </a:t>
            </a:r>
            <a:r>
              <a:rPr lang="en" sz="1550">
                <a:solidFill>
                  <a:srgbClr val="EA3225"/>
                </a:solidFill>
                <a:uFill>
                  <a:noFill/>
                </a:uFill>
                <a:hlinkClick r:id="rId6">
                  <a:extLst>
                    <a:ext uri="{A12FA001-AC4F-418D-AE19-62706E023703}">
                      <ahyp:hlinkClr xmlns:ahyp="http://schemas.microsoft.com/office/drawing/2018/hyperlinkcolor" val="tx"/>
                    </a:ext>
                  </a:extLst>
                </a:hlinkClick>
              </a:rPr>
              <a:t>cutting down of trees</a:t>
            </a:r>
            <a:r>
              <a:rPr lang="en" sz="1550">
                <a:solidFill>
                  <a:srgbClr val="2C2F34"/>
                </a:solidFill>
              </a:rPr>
              <a:t>. </a:t>
            </a:r>
            <a:r>
              <a:rPr lang="en" sz="1550" b="1" i="1" u="sng">
                <a:solidFill>
                  <a:srgbClr val="2C2F34"/>
                </a:solidFill>
              </a:rPr>
              <a:t>If we can grow more trees, it will help to balance the amount of carbon dioxide in the environment and thus helps to stop climate change.</a:t>
            </a:r>
            <a:endParaRPr sz="1550" b="1" i="1" u="sng">
              <a:solidFill>
                <a:srgbClr val="2C2F34"/>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195"/>
        <p:cNvGrpSpPr/>
        <p:nvPr/>
      </p:nvGrpSpPr>
      <p:grpSpPr>
        <a:xfrm>
          <a:off x="0" y="0"/>
          <a:ext cx="0" cy="0"/>
          <a:chOff x="0" y="0"/>
          <a:chExt cx="0" cy="0"/>
        </a:xfrm>
      </p:grpSpPr>
      <p:sp>
        <p:nvSpPr>
          <p:cNvPr id="196" name="Google Shape;196;p35"/>
          <p:cNvSpPr txBox="1">
            <a:spLocks noGrp="1"/>
          </p:cNvSpPr>
          <p:nvPr>
            <p:ph type="title"/>
          </p:nvPr>
        </p:nvSpPr>
        <p:spPr>
          <a:xfrm>
            <a:off x="0" y="0"/>
            <a:ext cx="5457600" cy="3065400"/>
          </a:xfrm>
          <a:prstGeom prst="rect">
            <a:avLst/>
          </a:prstGeom>
          <a:solidFill>
            <a:srgbClr val="FFFF00"/>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9200">
                <a:latin typeface="Amatic SC"/>
                <a:ea typeface="Amatic SC"/>
                <a:cs typeface="Amatic SC"/>
                <a:sym typeface="Amatic SC"/>
              </a:rPr>
              <a:t>5. </a:t>
            </a:r>
            <a:r>
              <a:rPr lang="en" sz="9900">
                <a:latin typeface="Amatic SC"/>
                <a:ea typeface="Amatic SC"/>
                <a:cs typeface="Amatic SC"/>
                <a:sym typeface="Amatic SC"/>
              </a:rPr>
              <a:t>Develop New Solutions</a:t>
            </a:r>
            <a:endParaRPr sz="9900">
              <a:latin typeface="Amatic SC"/>
              <a:ea typeface="Amatic SC"/>
              <a:cs typeface="Amatic SC"/>
              <a:sym typeface="Amatic SC"/>
            </a:endParaRPr>
          </a:p>
        </p:txBody>
      </p:sp>
      <p:sp>
        <p:nvSpPr>
          <p:cNvPr id="197" name="Google Shape;197;p35"/>
          <p:cNvSpPr/>
          <p:nvPr/>
        </p:nvSpPr>
        <p:spPr>
          <a:xfrm>
            <a:off x="0" y="3077700"/>
            <a:ext cx="10058400" cy="46947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77272"/>
              </a:lnSpc>
              <a:spcBef>
                <a:spcPts val="0"/>
              </a:spcBef>
              <a:spcAft>
                <a:spcPts val="1900"/>
              </a:spcAft>
              <a:buNone/>
            </a:pPr>
            <a:endParaRPr sz="1150">
              <a:solidFill>
                <a:srgbClr val="2C2F34"/>
              </a:solidFill>
            </a:endParaRPr>
          </a:p>
        </p:txBody>
      </p:sp>
      <p:pic>
        <p:nvPicPr>
          <p:cNvPr id="198" name="Google Shape;198;p35"/>
          <p:cNvPicPr preferRelativeResize="0"/>
          <p:nvPr/>
        </p:nvPicPr>
        <p:blipFill>
          <a:blip r:embed="rId3">
            <a:alphaModFix/>
          </a:blip>
          <a:stretch>
            <a:fillRect/>
          </a:stretch>
        </p:blipFill>
        <p:spPr>
          <a:xfrm>
            <a:off x="5457575" y="0"/>
            <a:ext cx="4600824" cy="3065299"/>
          </a:xfrm>
          <a:prstGeom prst="rect">
            <a:avLst/>
          </a:prstGeom>
          <a:noFill/>
          <a:ln w="38100" cap="flat" cmpd="sng">
            <a:solidFill>
              <a:schemeClr val="dk2"/>
            </a:solidFill>
            <a:prstDash val="solid"/>
            <a:round/>
            <a:headEnd type="none" w="sm" len="sm"/>
            <a:tailEnd type="none" w="sm" len="sm"/>
          </a:ln>
        </p:spPr>
      </p:pic>
      <p:sp>
        <p:nvSpPr>
          <p:cNvPr id="199" name="Google Shape;199;p35"/>
          <p:cNvSpPr txBox="1"/>
          <p:nvPr/>
        </p:nvSpPr>
        <p:spPr>
          <a:xfrm>
            <a:off x="0" y="7372200"/>
            <a:ext cx="1005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Source: https://www.earthreminder.com/ways-to-stop-climate-change/</a:t>
            </a:r>
            <a:endParaRPr/>
          </a:p>
        </p:txBody>
      </p:sp>
      <p:sp>
        <p:nvSpPr>
          <p:cNvPr id="200" name="Google Shape;200;p35"/>
          <p:cNvSpPr txBox="1"/>
          <p:nvPr/>
        </p:nvSpPr>
        <p:spPr>
          <a:xfrm>
            <a:off x="1542800" y="3202450"/>
            <a:ext cx="8515500" cy="4293300"/>
          </a:xfrm>
          <a:prstGeom prst="rect">
            <a:avLst/>
          </a:prstGeom>
          <a:solidFill>
            <a:srgbClr val="F4CCCC"/>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63043"/>
              </a:lnSpc>
              <a:spcBef>
                <a:spcPts val="0"/>
              </a:spcBef>
              <a:spcAft>
                <a:spcPts val="0"/>
              </a:spcAft>
              <a:buNone/>
            </a:pPr>
            <a:r>
              <a:rPr lang="en" sz="800" b="1" i="1" u="sng">
                <a:solidFill>
                  <a:srgbClr val="2C2F34"/>
                </a:solidFill>
              </a:rPr>
              <a:t>Save Energy </a:t>
            </a:r>
            <a:r>
              <a:rPr lang="en" sz="800" b="1" i="1">
                <a:solidFill>
                  <a:srgbClr val="2C2F34"/>
                </a:solidFill>
              </a:rPr>
              <a:t>We all are facing the problem of climate change across the world. Excessive pollution is undoubtedly one of the main reasons for climate change. We can control pollution somehow by </a:t>
            </a:r>
            <a:r>
              <a:rPr lang="en" sz="800" b="1" i="1">
                <a:solidFill>
                  <a:srgbClr val="EA3225"/>
                </a:solidFill>
                <a:uFill>
                  <a:noFill/>
                </a:uFill>
                <a:hlinkClick r:id="rId4">
                  <a:extLst>
                    <a:ext uri="{A12FA001-AC4F-418D-AE19-62706E023703}">
                      <ahyp:hlinkClr xmlns:ahyp="http://schemas.microsoft.com/office/drawing/2018/hyperlinkcolor" val="tx"/>
                    </a:ext>
                  </a:extLst>
                </a:hlinkClick>
              </a:rPr>
              <a:t>saving energy</a:t>
            </a:r>
            <a:r>
              <a:rPr lang="en" sz="800" b="1" i="1">
                <a:solidFill>
                  <a:srgbClr val="2C2F34"/>
                </a:solidFill>
              </a:rPr>
              <a:t>. Everyone can contribute by accepting a few small changes in their daily lifestyle.</a:t>
            </a:r>
            <a:endParaRPr sz="800" b="1" i="1">
              <a:solidFill>
                <a:srgbClr val="2C2F34"/>
              </a:solidFill>
            </a:endParaRPr>
          </a:p>
          <a:p>
            <a:pPr marL="0" lvl="0" indent="0" algn="l" rtl="0">
              <a:lnSpc>
                <a:spcPct val="163043"/>
              </a:lnSpc>
              <a:spcBef>
                <a:spcPts val="1900"/>
              </a:spcBef>
              <a:spcAft>
                <a:spcPts val="0"/>
              </a:spcAft>
              <a:buNone/>
            </a:pPr>
            <a:r>
              <a:rPr lang="en" sz="800" b="1" i="1">
                <a:solidFill>
                  <a:srgbClr val="2C2F34"/>
                </a:solidFill>
              </a:rPr>
              <a:t>Recycle the Waste Manufacturing industries release a much amount of carbon dioxide in the atmosphere. These manufacturing industries are engaged with the production of various goods of our daily uses; hence it is unavoidable. However, we can go for an alternative solution which is recycling. Recycling is a process that is eco-friendly and cost-effective as well. Recycling is a process that remakes the waste into another recyclable material by preventing the </a:t>
            </a:r>
            <a:r>
              <a:rPr lang="en" sz="800" b="1" i="1">
                <a:solidFill>
                  <a:srgbClr val="EA3225"/>
                </a:solidFill>
                <a:uFill>
                  <a:noFill/>
                </a:uFill>
                <a:hlinkClick r:id="rId5">
                  <a:extLst>
                    <a:ext uri="{A12FA001-AC4F-418D-AE19-62706E023703}">
                      <ahyp:hlinkClr xmlns:ahyp="http://schemas.microsoft.com/office/drawing/2018/hyperlinkcolor" val="tx"/>
                    </a:ext>
                  </a:extLst>
                </a:hlinkClick>
              </a:rPr>
              <a:t>emission of greenhouse gases</a:t>
            </a:r>
            <a:r>
              <a:rPr lang="en" sz="800" b="1" i="1">
                <a:solidFill>
                  <a:srgbClr val="2C2F34"/>
                </a:solidFill>
              </a:rPr>
              <a:t>. Go to the recycling center available in your city and contribute to stop climate change.</a:t>
            </a:r>
            <a:endParaRPr sz="800" b="1" i="1">
              <a:solidFill>
                <a:srgbClr val="2C2F34"/>
              </a:solidFill>
            </a:endParaRPr>
          </a:p>
          <a:p>
            <a:pPr marL="0" lvl="0" indent="0" algn="l" rtl="0">
              <a:lnSpc>
                <a:spcPct val="163043"/>
              </a:lnSpc>
              <a:spcBef>
                <a:spcPts val="1900"/>
              </a:spcBef>
              <a:spcAft>
                <a:spcPts val="0"/>
              </a:spcAft>
              <a:buNone/>
            </a:pPr>
            <a:r>
              <a:rPr lang="en" sz="800" b="1" i="1">
                <a:solidFill>
                  <a:srgbClr val="2C2F34"/>
                </a:solidFill>
              </a:rPr>
              <a:t>Control the Population Growth The world’s population is increasing at an alarming rate every year which is pressuring more loads on our planet. Population growth is a big challenge for us in terms of food, water, shelter, etc. It is not only becoming a big issue for the biodiversity of our planet but climate change as well. Population growth is affecting the climate in various means-</a:t>
            </a:r>
            <a:endParaRPr sz="800" b="1" i="1">
              <a:solidFill>
                <a:srgbClr val="2C2F34"/>
              </a:solidFill>
            </a:endParaRPr>
          </a:p>
          <a:p>
            <a:pPr marL="647700" lvl="0" indent="-279400" algn="l" rtl="0">
              <a:lnSpc>
                <a:spcPct val="115000"/>
              </a:lnSpc>
              <a:spcBef>
                <a:spcPts val="1900"/>
              </a:spcBef>
              <a:spcAft>
                <a:spcPts val="0"/>
              </a:spcAft>
              <a:buClr>
                <a:srgbClr val="2C2F34"/>
              </a:buClr>
              <a:buSzPts val="800"/>
              <a:buAutoNum type="arabicPeriod"/>
            </a:pPr>
            <a:r>
              <a:rPr lang="en" sz="800" b="1" i="1">
                <a:solidFill>
                  <a:srgbClr val="2C2F34"/>
                </a:solidFill>
              </a:rPr>
              <a:t>It is </a:t>
            </a:r>
            <a:r>
              <a:rPr lang="en" sz="800" b="1" i="1">
                <a:solidFill>
                  <a:srgbClr val="EA3225"/>
                </a:solidFill>
                <a:uFill>
                  <a:noFill/>
                </a:uFill>
                <a:hlinkClick r:id="rId6">
                  <a:extLst>
                    <a:ext uri="{A12FA001-AC4F-418D-AE19-62706E023703}">
                      <ahyp:hlinkClr xmlns:ahyp="http://schemas.microsoft.com/office/drawing/2018/hyperlinkcolor" val="tx"/>
                    </a:ext>
                  </a:extLst>
                </a:hlinkClick>
              </a:rPr>
              <a:t>polluting the planet</a:t>
            </a:r>
            <a:r>
              <a:rPr lang="en" sz="800" b="1" i="1">
                <a:solidFill>
                  <a:srgbClr val="2C2F34"/>
                </a:solidFill>
              </a:rPr>
              <a:t> with more use of vehicles.</a:t>
            </a:r>
            <a:endParaRPr sz="800" b="1" i="1">
              <a:solidFill>
                <a:srgbClr val="2C2F34"/>
              </a:solidFill>
            </a:endParaRPr>
          </a:p>
          <a:p>
            <a:pPr marL="647700" lvl="0" indent="-279400" algn="l" rtl="0">
              <a:lnSpc>
                <a:spcPct val="115000"/>
              </a:lnSpc>
              <a:spcBef>
                <a:spcPts val="0"/>
              </a:spcBef>
              <a:spcAft>
                <a:spcPts val="0"/>
              </a:spcAft>
              <a:buClr>
                <a:srgbClr val="2C2F34"/>
              </a:buClr>
              <a:buSzPts val="800"/>
              <a:buAutoNum type="arabicPeriod"/>
            </a:pPr>
            <a:r>
              <a:rPr lang="en" sz="800" b="1" i="1">
                <a:solidFill>
                  <a:srgbClr val="2C2F34"/>
                </a:solidFill>
              </a:rPr>
              <a:t>Emitting more greenhouse gases with the use of fossil fuels.</a:t>
            </a:r>
            <a:endParaRPr sz="800" b="1" i="1">
              <a:solidFill>
                <a:srgbClr val="2C2F34"/>
              </a:solidFill>
            </a:endParaRPr>
          </a:p>
          <a:p>
            <a:pPr marL="647700" lvl="0" indent="-279400" algn="l" rtl="0">
              <a:lnSpc>
                <a:spcPct val="115000"/>
              </a:lnSpc>
              <a:spcBef>
                <a:spcPts val="0"/>
              </a:spcBef>
              <a:spcAft>
                <a:spcPts val="0"/>
              </a:spcAft>
              <a:buClr>
                <a:srgbClr val="2C2F34"/>
              </a:buClr>
              <a:buSzPts val="800"/>
              <a:buAutoNum type="arabicPeriod"/>
            </a:pPr>
            <a:r>
              <a:rPr lang="en" sz="800" b="1" i="1">
                <a:solidFill>
                  <a:srgbClr val="2C2F34"/>
                </a:solidFill>
              </a:rPr>
              <a:t>More trees are cutting down to fulfill the needs of the growing population.</a:t>
            </a:r>
            <a:endParaRPr sz="800" b="1" i="1">
              <a:solidFill>
                <a:srgbClr val="2C2F34"/>
              </a:solidFill>
            </a:endParaRPr>
          </a:p>
          <a:p>
            <a:pPr marL="647700" lvl="0" indent="-279400" algn="l" rtl="0">
              <a:lnSpc>
                <a:spcPct val="115000"/>
              </a:lnSpc>
              <a:spcBef>
                <a:spcPts val="0"/>
              </a:spcBef>
              <a:spcAft>
                <a:spcPts val="0"/>
              </a:spcAft>
              <a:buClr>
                <a:srgbClr val="2C2F34"/>
              </a:buClr>
              <a:buSzPts val="800"/>
              <a:buAutoNum type="arabicPeriod"/>
            </a:pPr>
            <a:r>
              <a:rPr lang="en" sz="800" b="1" i="1">
                <a:solidFill>
                  <a:srgbClr val="2C2F34"/>
                </a:solidFill>
              </a:rPr>
              <a:t>Excessive energy is getting waste due to population growth.</a:t>
            </a:r>
            <a:endParaRPr sz="800" b="1" i="1">
              <a:solidFill>
                <a:srgbClr val="2C2F34"/>
              </a:solidFill>
            </a:endParaRPr>
          </a:p>
          <a:p>
            <a:pPr marL="647700" lvl="0" indent="-279400" algn="l" rtl="0">
              <a:lnSpc>
                <a:spcPct val="163043"/>
              </a:lnSpc>
              <a:spcBef>
                <a:spcPts val="0"/>
              </a:spcBef>
              <a:spcAft>
                <a:spcPts val="0"/>
              </a:spcAft>
              <a:buClr>
                <a:srgbClr val="2C2F34"/>
              </a:buClr>
              <a:buSzPts val="800"/>
              <a:buChar char="●"/>
            </a:pPr>
            <a:r>
              <a:rPr lang="en" sz="800" b="1" i="1">
                <a:solidFill>
                  <a:srgbClr val="2C2F34"/>
                </a:solidFill>
              </a:rPr>
              <a:t>Minimize the Wastage of Water</a:t>
            </a:r>
            <a:endParaRPr sz="800" b="1" i="1">
              <a:solidFill>
                <a:srgbClr val="2C2F34"/>
              </a:solidFill>
            </a:endParaRPr>
          </a:p>
          <a:p>
            <a:pPr marL="0" lvl="0" indent="0" algn="l" rtl="0">
              <a:lnSpc>
                <a:spcPct val="177272"/>
              </a:lnSpc>
              <a:spcBef>
                <a:spcPts val="1900"/>
              </a:spcBef>
              <a:spcAft>
                <a:spcPts val="1900"/>
              </a:spcAft>
              <a:buNone/>
            </a:pPr>
            <a:r>
              <a:rPr lang="en" sz="800" b="1" i="1">
                <a:solidFill>
                  <a:srgbClr val="2C2F34"/>
                </a:solidFill>
              </a:rPr>
              <a:t>It requires a lot of energy to supply and heat water. We can minimize the amount of carbon pollution in the environment by saving water. Hence, try to take a relatively short bath, do not forget to turn off the tap when not in use (especially while brushing teeth), preferable buy water-sense labeled installations &amp; applinces. These small changes can make big differences to stop climate change.</a:t>
            </a:r>
            <a:endParaRPr sz="800" b="1" i="1">
              <a:solidFill>
                <a:srgbClr val="2C2F34"/>
              </a:solidFill>
            </a:endParaRPr>
          </a:p>
        </p:txBody>
      </p:sp>
      <p:pic>
        <p:nvPicPr>
          <p:cNvPr id="201" name="Google Shape;201;p35"/>
          <p:cNvPicPr preferRelativeResize="0"/>
          <p:nvPr/>
        </p:nvPicPr>
        <p:blipFill rotWithShape="1">
          <a:blip r:embed="rId7">
            <a:alphaModFix/>
          </a:blip>
          <a:srcRect l="27034" t="29458" r="47977"/>
          <a:stretch/>
        </p:blipFill>
        <p:spPr>
          <a:xfrm>
            <a:off x="0" y="3291975"/>
            <a:ext cx="1411125" cy="3134050"/>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205"/>
        <p:cNvGrpSpPr/>
        <p:nvPr/>
      </p:nvGrpSpPr>
      <p:grpSpPr>
        <a:xfrm>
          <a:off x="0" y="0"/>
          <a:ext cx="0" cy="0"/>
          <a:chOff x="0" y="0"/>
          <a:chExt cx="0" cy="0"/>
        </a:xfrm>
      </p:grpSpPr>
      <p:sp>
        <p:nvSpPr>
          <p:cNvPr id="206" name="Google Shape;206;p36"/>
          <p:cNvSpPr txBox="1">
            <a:spLocks noGrp="1"/>
          </p:cNvSpPr>
          <p:nvPr>
            <p:ph type="title"/>
          </p:nvPr>
        </p:nvSpPr>
        <p:spPr>
          <a:xfrm>
            <a:off x="0" y="0"/>
            <a:ext cx="5457600" cy="3065400"/>
          </a:xfrm>
          <a:prstGeom prst="rect">
            <a:avLst/>
          </a:prstGeom>
          <a:solidFill>
            <a:srgbClr val="FFFF00"/>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9200">
                <a:latin typeface="Amatic SC"/>
                <a:ea typeface="Amatic SC"/>
                <a:cs typeface="Amatic SC"/>
                <a:sym typeface="Amatic SC"/>
              </a:rPr>
              <a:t>5. </a:t>
            </a:r>
            <a:r>
              <a:rPr lang="en" sz="2900" b="1">
                <a:solidFill>
                  <a:srgbClr val="333333"/>
                </a:solidFill>
              </a:rPr>
              <a:t>Action on Global Warming: NYC's Green New Deal</a:t>
            </a:r>
            <a:endParaRPr sz="2900" b="1">
              <a:solidFill>
                <a:srgbClr val="333333"/>
              </a:solidFill>
            </a:endParaRPr>
          </a:p>
          <a:p>
            <a:pPr marL="0" lvl="0" indent="0" algn="l" rtl="0">
              <a:lnSpc>
                <a:spcPct val="137500"/>
              </a:lnSpc>
              <a:spcBef>
                <a:spcPts val="0"/>
              </a:spcBef>
              <a:spcAft>
                <a:spcPts val="0"/>
              </a:spcAft>
              <a:buNone/>
            </a:pPr>
            <a:r>
              <a:rPr lang="en" sz="1200" b="1">
                <a:solidFill>
                  <a:srgbClr val="333333"/>
                </a:solidFill>
              </a:rPr>
              <a:t>Apri</a:t>
            </a:r>
            <a:r>
              <a:rPr lang="en" sz="1100" u="sng">
                <a:solidFill>
                  <a:schemeClr val="hlink"/>
                </a:solidFill>
                <a:hlinkClick r:id="rId3"/>
              </a:rPr>
              <a:t>action-global-warming-nyc-s-green-new-deal</a:t>
            </a:r>
            <a:r>
              <a:rPr lang="en" sz="1200" b="1">
                <a:solidFill>
                  <a:srgbClr val="333333"/>
                </a:solidFill>
              </a:rPr>
              <a:t>              l</a:t>
            </a:r>
            <a:endParaRPr sz="1200" b="1">
              <a:solidFill>
                <a:srgbClr val="333333"/>
              </a:solidFill>
            </a:endParaRPr>
          </a:p>
          <a:p>
            <a:pPr marL="0" lvl="0" indent="0" algn="l" rtl="0">
              <a:lnSpc>
                <a:spcPct val="137500"/>
              </a:lnSpc>
              <a:spcBef>
                <a:spcPts val="2300"/>
              </a:spcBef>
              <a:spcAft>
                <a:spcPts val="0"/>
              </a:spcAft>
              <a:buClr>
                <a:schemeClr val="dk1"/>
              </a:buClr>
              <a:buSzPts val="1100"/>
              <a:buFont typeface="Arial"/>
              <a:buNone/>
            </a:pPr>
            <a:endParaRPr sz="1200" b="1">
              <a:solidFill>
                <a:srgbClr val="333333"/>
              </a:solidFill>
            </a:endParaRPr>
          </a:p>
          <a:p>
            <a:pPr marL="0" lvl="0" indent="0" algn="l" rtl="0">
              <a:spcBef>
                <a:spcPts val="2300"/>
              </a:spcBef>
              <a:spcAft>
                <a:spcPts val="0"/>
              </a:spcAft>
              <a:buNone/>
            </a:pPr>
            <a:r>
              <a:rPr lang="en" sz="9900">
                <a:latin typeface="Amatic SC"/>
                <a:ea typeface="Amatic SC"/>
                <a:cs typeface="Amatic SC"/>
                <a:sym typeface="Amatic SC"/>
              </a:rPr>
              <a:t> New Solutions</a:t>
            </a:r>
            <a:endParaRPr sz="9900">
              <a:latin typeface="Amatic SC"/>
              <a:ea typeface="Amatic SC"/>
              <a:cs typeface="Amatic SC"/>
              <a:sym typeface="Amatic SC"/>
            </a:endParaRPr>
          </a:p>
        </p:txBody>
      </p:sp>
      <p:sp>
        <p:nvSpPr>
          <p:cNvPr id="207" name="Google Shape;207;p36"/>
          <p:cNvSpPr/>
          <p:nvPr/>
        </p:nvSpPr>
        <p:spPr>
          <a:xfrm>
            <a:off x="0" y="3077700"/>
            <a:ext cx="10058400" cy="46947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77272"/>
              </a:lnSpc>
              <a:spcBef>
                <a:spcPts val="0"/>
              </a:spcBef>
              <a:spcAft>
                <a:spcPts val="1900"/>
              </a:spcAft>
              <a:buNone/>
            </a:pPr>
            <a:endParaRPr sz="1150">
              <a:solidFill>
                <a:srgbClr val="2C2F34"/>
              </a:solidFill>
            </a:endParaRPr>
          </a:p>
        </p:txBody>
      </p:sp>
      <p:pic>
        <p:nvPicPr>
          <p:cNvPr id="208" name="Google Shape;208;p36"/>
          <p:cNvPicPr preferRelativeResize="0"/>
          <p:nvPr/>
        </p:nvPicPr>
        <p:blipFill>
          <a:blip r:embed="rId4">
            <a:alphaModFix/>
          </a:blip>
          <a:stretch>
            <a:fillRect/>
          </a:stretch>
        </p:blipFill>
        <p:spPr>
          <a:xfrm>
            <a:off x="5457575" y="0"/>
            <a:ext cx="4600824" cy="3065299"/>
          </a:xfrm>
          <a:prstGeom prst="rect">
            <a:avLst/>
          </a:prstGeom>
          <a:noFill/>
          <a:ln w="38100" cap="flat" cmpd="sng">
            <a:solidFill>
              <a:schemeClr val="dk2"/>
            </a:solidFill>
            <a:prstDash val="solid"/>
            <a:round/>
            <a:headEnd type="none" w="sm" len="sm"/>
            <a:tailEnd type="none" w="sm" len="sm"/>
          </a:ln>
        </p:spPr>
      </p:pic>
      <p:sp>
        <p:nvSpPr>
          <p:cNvPr id="209" name="Google Shape;209;p36"/>
          <p:cNvSpPr txBox="1"/>
          <p:nvPr/>
        </p:nvSpPr>
        <p:spPr>
          <a:xfrm>
            <a:off x="159725" y="3221950"/>
            <a:ext cx="9584100" cy="4422000"/>
          </a:xfrm>
          <a:prstGeom prst="rect">
            <a:avLst/>
          </a:prstGeom>
          <a:noFill/>
          <a:ln>
            <a:noFill/>
          </a:ln>
        </p:spPr>
        <p:txBody>
          <a:bodyPr spcFirstLastPara="1" wrap="square" lIns="91425" tIns="91425" rIns="91425" bIns="91425" anchor="t" anchorCtr="0">
            <a:noAutofit/>
          </a:bodyPr>
          <a:lstStyle/>
          <a:p>
            <a:pPr marL="0" lvl="0" indent="0" algn="l" rtl="0">
              <a:lnSpc>
                <a:spcPct val="137500"/>
              </a:lnSpc>
              <a:spcBef>
                <a:spcPts val="0"/>
              </a:spcBef>
              <a:spcAft>
                <a:spcPts val="0"/>
              </a:spcAft>
              <a:buClr>
                <a:schemeClr val="dk1"/>
              </a:buClr>
              <a:buSzPts val="1100"/>
              <a:buFont typeface="Arial"/>
              <a:buNone/>
            </a:pPr>
            <a:r>
              <a:rPr lang="en" sz="1800" u="sng">
                <a:solidFill>
                  <a:srgbClr val="333333"/>
                </a:solidFill>
              </a:rPr>
              <a:t>New York City's Green New Deal</a:t>
            </a:r>
            <a:endParaRPr sz="1800" u="sng">
              <a:solidFill>
                <a:srgbClr val="333333"/>
              </a:solidFill>
            </a:endParaRPr>
          </a:p>
          <a:p>
            <a:pPr marL="889000" lvl="0" indent="-342900" algn="l" rtl="0">
              <a:lnSpc>
                <a:spcPct val="125000"/>
              </a:lnSpc>
              <a:spcBef>
                <a:spcPts val="2300"/>
              </a:spcBef>
              <a:spcAft>
                <a:spcPts val="0"/>
              </a:spcAft>
              <a:buClr>
                <a:srgbClr val="333333"/>
              </a:buClr>
              <a:buSzPts val="1800"/>
              <a:buChar char="●"/>
            </a:pPr>
            <a:r>
              <a:rPr lang="en" sz="1800" b="1">
                <a:solidFill>
                  <a:srgbClr val="333333"/>
                </a:solidFill>
              </a:rPr>
              <a:t>Committing to carbon neutrality by 2050, and 100% clean electricity.</a:t>
            </a:r>
            <a:r>
              <a:rPr lang="en" sz="1800">
                <a:solidFill>
                  <a:srgbClr val="333333"/>
                </a:solidFill>
              </a:rPr>
              <a:t> </a:t>
            </a:r>
            <a:endParaRPr sz="1800">
              <a:solidFill>
                <a:srgbClr val="333333"/>
              </a:solidFill>
            </a:endParaRPr>
          </a:p>
          <a:p>
            <a:pPr marL="889000" lvl="0" indent="-342900" algn="l" rtl="0">
              <a:lnSpc>
                <a:spcPct val="125000"/>
              </a:lnSpc>
              <a:spcBef>
                <a:spcPts val="0"/>
              </a:spcBef>
              <a:spcAft>
                <a:spcPts val="0"/>
              </a:spcAft>
              <a:buClr>
                <a:srgbClr val="333333"/>
              </a:buClr>
              <a:buSzPts val="1800"/>
              <a:buChar char="●"/>
            </a:pPr>
            <a:r>
              <a:rPr lang="en" sz="1800" b="1">
                <a:solidFill>
                  <a:srgbClr val="333333"/>
                </a:solidFill>
              </a:rPr>
              <a:t>Requiring buildings cut their emissions – a global first.</a:t>
            </a:r>
            <a:endParaRPr sz="1800" b="1">
              <a:solidFill>
                <a:srgbClr val="333333"/>
              </a:solidFill>
            </a:endParaRPr>
          </a:p>
          <a:p>
            <a:pPr marL="889000" lvl="0" indent="-342900" algn="l" rtl="0">
              <a:lnSpc>
                <a:spcPct val="125000"/>
              </a:lnSpc>
              <a:spcBef>
                <a:spcPts val="0"/>
              </a:spcBef>
              <a:spcAft>
                <a:spcPts val="0"/>
              </a:spcAft>
              <a:buClr>
                <a:srgbClr val="333333"/>
              </a:buClr>
              <a:buSzPts val="1800"/>
              <a:buChar char="●"/>
            </a:pPr>
            <a:r>
              <a:rPr lang="en" sz="1800" b="1">
                <a:solidFill>
                  <a:srgbClr val="333333"/>
                </a:solidFill>
              </a:rPr>
              <a:t>Banning new inefficient glass-walled buildings</a:t>
            </a:r>
            <a:endParaRPr sz="1800" b="1">
              <a:solidFill>
                <a:srgbClr val="333333"/>
              </a:solidFill>
            </a:endParaRPr>
          </a:p>
          <a:p>
            <a:pPr marL="889000" lvl="0" indent="-342900" algn="l" rtl="0">
              <a:lnSpc>
                <a:spcPct val="125000"/>
              </a:lnSpc>
              <a:spcBef>
                <a:spcPts val="0"/>
              </a:spcBef>
              <a:spcAft>
                <a:spcPts val="0"/>
              </a:spcAft>
              <a:buClr>
                <a:srgbClr val="333333"/>
              </a:buClr>
              <a:buSzPts val="1800"/>
              <a:buChar char="●"/>
            </a:pPr>
            <a:r>
              <a:rPr lang="en" sz="1800" b="1">
                <a:solidFill>
                  <a:srgbClr val="333333"/>
                </a:solidFill>
              </a:rPr>
              <a:t>Hydro-powered City government.</a:t>
            </a:r>
            <a:endParaRPr sz="1800" b="1">
              <a:solidFill>
                <a:srgbClr val="333333"/>
              </a:solidFill>
            </a:endParaRPr>
          </a:p>
          <a:p>
            <a:pPr marL="889000" lvl="0" indent="-342900" algn="l" rtl="0">
              <a:lnSpc>
                <a:spcPct val="125000"/>
              </a:lnSpc>
              <a:spcBef>
                <a:spcPts val="0"/>
              </a:spcBef>
              <a:spcAft>
                <a:spcPts val="0"/>
              </a:spcAft>
              <a:buClr>
                <a:srgbClr val="333333"/>
              </a:buClr>
              <a:buSzPts val="1800"/>
              <a:buChar char="●"/>
            </a:pPr>
            <a:r>
              <a:rPr lang="en" sz="1800" b="1">
                <a:solidFill>
                  <a:srgbClr val="333333"/>
                </a:solidFill>
              </a:rPr>
              <a:t>Mandatory organics recycling</a:t>
            </a:r>
            <a:endParaRPr sz="1800" b="1">
              <a:solidFill>
                <a:srgbClr val="333333"/>
              </a:solidFill>
            </a:endParaRPr>
          </a:p>
          <a:p>
            <a:pPr marL="889000" lvl="0" indent="-342900" algn="l" rtl="0">
              <a:lnSpc>
                <a:spcPct val="125000"/>
              </a:lnSpc>
              <a:spcBef>
                <a:spcPts val="0"/>
              </a:spcBef>
              <a:spcAft>
                <a:spcPts val="0"/>
              </a:spcAft>
              <a:buClr>
                <a:srgbClr val="333333"/>
              </a:buClr>
              <a:buSzPts val="1800"/>
              <a:buChar char="●"/>
            </a:pPr>
            <a:r>
              <a:rPr lang="en" sz="1800" b="1">
                <a:solidFill>
                  <a:srgbClr val="333333"/>
                </a:solidFill>
              </a:rPr>
              <a:t>Reducing waste and carbon-intensive consumption.</a:t>
            </a:r>
            <a:endParaRPr sz="1800" b="1">
              <a:solidFill>
                <a:srgbClr val="333333"/>
              </a:solidFill>
            </a:endParaRPr>
          </a:p>
          <a:p>
            <a:pPr marL="889000" lvl="0" indent="-342900" algn="l" rtl="0">
              <a:lnSpc>
                <a:spcPct val="125000"/>
              </a:lnSpc>
              <a:spcBef>
                <a:spcPts val="0"/>
              </a:spcBef>
              <a:spcAft>
                <a:spcPts val="0"/>
              </a:spcAft>
              <a:buClr>
                <a:srgbClr val="333333"/>
              </a:buClr>
              <a:buSzPts val="1800"/>
              <a:buChar char="●"/>
            </a:pPr>
            <a:r>
              <a:rPr lang="en" sz="1800" b="1">
                <a:solidFill>
                  <a:srgbClr val="333333"/>
                </a:solidFill>
              </a:rPr>
              <a:t>Comprehensive resilience planning.</a:t>
            </a:r>
            <a:endParaRPr sz="1800" b="1">
              <a:solidFill>
                <a:srgbClr val="333333"/>
              </a:solidFill>
            </a:endParaRPr>
          </a:p>
          <a:p>
            <a:pPr marL="889000" lvl="0" indent="-342900" algn="l" rtl="0">
              <a:lnSpc>
                <a:spcPct val="125000"/>
              </a:lnSpc>
              <a:spcBef>
                <a:spcPts val="0"/>
              </a:spcBef>
              <a:spcAft>
                <a:spcPts val="0"/>
              </a:spcAft>
              <a:buClr>
                <a:srgbClr val="333333"/>
              </a:buClr>
              <a:buSzPts val="1800"/>
              <a:buChar char="●"/>
            </a:pPr>
            <a:r>
              <a:rPr lang="en" sz="1800" b="1">
                <a:solidFill>
                  <a:srgbClr val="333333"/>
                </a:solidFill>
              </a:rPr>
              <a:t>Help New Yorkers get moving energy efficiently.</a:t>
            </a:r>
            <a:endParaRPr sz="1800" b="1">
              <a:solidFill>
                <a:srgbClr val="333333"/>
              </a:solidFill>
            </a:endParaRPr>
          </a:p>
          <a:p>
            <a:pPr marL="0" lvl="0" indent="0" algn="l" rtl="0">
              <a:spcBef>
                <a:spcPts val="3100"/>
              </a:spcBef>
              <a:spcAft>
                <a:spcPts val="0"/>
              </a:spcAft>
              <a:buNone/>
            </a:pPr>
            <a:endParaRPr sz="22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213"/>
        <p:cNvGrpSpPr/>
        <p:nvPr/>
      </p:nvGrpSpPr>
      <p:grpSpPr>
        <a:xfrm>
          <a:off x="0" y="0"/>
          <a:ext cx="0" cy="0"/>
          <a:chOff x="0" y="0"/>
          <a:chExt cx="0" cy="0"/>
        </a:xfrm>
      </p:grpSpPr>
      <p:sp>
        <p:nvSpPr>
          <p:cNvPr id="214" name="Google Shape;214;p37"/>
          <p:cNvSpPr txBox="1">
            <a:spLocks noGrp="1"/>
          </p:cNvSpPr>
          <p:nvPr>
            <p:ph type="title"/>
          </p:nvPr>
        </p:nvSpPr>
        <p:spPr>
          <a:xfrm>
            <a:off x="0" y="60950"/>
            <a:ext cx="5316900" cy="3004500"/>
          </a:xfrm>
          <a:prstGeom prst="rect">
            <a:avLst/>
          </a:prstGeom>
          <a:solidFill>
            <a:srgbClr val="FFFF00"/>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3600">
                <a:latin typeface="Amatic SC"/>
                <a:ea typeface="Amatic SC"/>
                <a:cs typeface="Amatic SC"/>
                <a:sym typeface="Amatic SC"/>
              </a:rPr>
              <a:t>5. Develop New Solutions=WATCH AND LEARN MORE ABOUT </a:t>
            </a:r>
            <a:r>
              <a:rPr lang="en" sz="3600" b="1" u="sng">
                <a:latin typeface="Amatic SC"/>
                <a:ea typeface="Amatic SC"/>
                <a:cs typeface="Amatic SC"/>
                <a:sym typeface="Amatic SC"/>
              </a:rPr>
              <a:t>CLIMATE CHANGE &amp; GLOBAL WARMING. </a:t>
            </a:r>
            <a:r>
              <a:rPr lang="en" sz="3600">
                <a:latin typeface="Amatic SC"/>
                <a:ea typeface="Amatic SC"/>
                <a:cs typeface="Amatic SC"/>
                <a:sym typeface="Amatic SC"/>
              </a:rPr>
              <a:t>TO UNDERSTAND </a:t>
            </a:r>
            <a:r>
              <a:rPr lang="en" sz="3600" b="1" i="1" u="sng">
                <a:latin typeface="Amatic SC"/>
                <a:ea typeface="Amatic SC"/>
                <a:cs typeface="Amatic SC"/>
                <a:sym typeface="Amatic SC"/>
              </a:rPr>
              <a:t>THE CAUSE &amp; EFFECTS. ALSO TO IDENTIFY A FEASIBLE AND EFFECTIVE SOLUTION.</a:t>
            </a:r>
            <a:endParaRPr sz="3600" b="1" i="1" u="sng">
              <a:latin typeface="Amatic SC"/>
              <a:ea typeface="Amatic SC"/>
              <a:cs typeface="Amatic SC"/>
              <a:sym typeface="Amatic SC"/>
            </a:endParaRPr>
          </a:p>
        </p:txBody>
      </p:sp>
      <p:sp>
        <p:nvSpPr>
          <p:cNvPr id="215" name="Google Shape;215;p37"/>
          <p:cNvSpPr/>
          <p:nvPr/>
        </p:nvSpPr>
        <p:spPr>
          <a:xfrm>
            <a:off x="0" y="3077700"/>
            <a:ext cx="10058400" cy="46947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77272"/>
              </a:lnSpc>
              <a:spcBef>
                <a:spcPts val="0"/>
              </a:spcBef>
              <a:spcAft>
                <a:spcPts val="1900"/>
              </a:spcAft>
              <a:buNone/>
            </a:pPr>
            <a:endParaRPr sz="1150">
              <a:solidFill>
                <a:srgbClr val="2C2F34"/>
              </a:solidFill>
            </a:endParaRPr>
          </a:p>
        </p:txBody>
      </p:sp>
      <p:pic>
        <p:nvPicPr>
          <p:cNvPr id="216" name="Google Shape;216;p37"/>
          <p:cNvPicPr preferRelativeResize="0"/>
          <p:nvPr/>
        </p:nvPicPr>
        <p:blipFill>
          <a:blip r:embed="rId3">
            <a:alphaModFix/>
          </a:blip>
          <a:stretch>
            <a:fillRect/>
          </a:stretch>
        </p:blipFill>
        <p:spPr>
          <a:xfrm>
            <a:off x="5457575" y="0"/>
            <a:ext cx="4600824" cy="3065299"/>
          </a:xfrm>
          <a:prstGeom prst="rect">
            <a:avLst/>
          </a:prstGeom>
          <a:noFill/>
          <a:ln w="38100" cap="flat" cmpd="sng">
            <a:solidFill>
              <a:schemeClr val="dk2"/>
            </a:solidFill>
            <a:prstDash val="solid"/>
            <a:round/>
            <a:headEnd type="none" w="sm" len="sm"/>
            <a:tailEnd type="none" w="sm" len="sm"/>
          </a:ln>
        </p:spPr>
      </p:pic>
      <p:sp>
        <p:nvSpPr>
          <p:cNvPr id="217" name="Google Shape;217;p37"/>
          <p:cNvSpPr txBox="1"/>
          <p:nvPr/>
        </p:nvSpPr>
        <p:spPr>
          <a:xfrm>
            <a:off x="7058400" y="7071150"/>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Source: https://www.earthreminder.com/ways-to-stop-climate-change/</a:t>
            </a:r>
            <a:endParaRPr/>
          </a:p>
        </p:txBody>
      </p:sp>
      <p:pic>
        <p:nvPicPr>
          <p:cNvPr id="218" name="Google Shape;218;p37" descr="The term climate change is used to denote the long-term changes in the weather patterns in a given region. Another term often interchanged with climate change is global warming. Global warming is formally defined as a rise in Earth's temperature that persists for a decade or longer.&#10;There could be several causes for climate change, but the biggest one is the rising concentration of greenhouse gases. Simply put, greenhouse gases are those gases in our atmosphere that trap heat. Some examples include carbon dioxide, methane, chlorofluorocarbons, nitrous oxide and ozone.&#10;&#10;Natural sources and human activities both result in the emission of greenhouse gases. One of the most common ways these gases get released into the atmosphere is through the burning of fossil fuels. Burning coal or oil to run industrial processes or giant factories increases the concentration of atmospheric carbon dioxide. Indeed, fossil fuels' contribution to greenhouse gas emissions is the largest, in the range of 70- 80% of total emissions.&#10;&#10;In this video, we explain, in simple terms, climate change and global warming and what we can do as a community and individually to save Earth from climate change.&#10;&#10;#climatechange #globalwarming #climatecrisis &#10;&#10;Chapters:&#10;0:00 Introduction&#10;0:47 Causes of Climate Change&#10;2:28 Impact of Carbon Dioxide&#10;2:59 Impact on Earth's Ice and Water&#10;3:52 Impact on Sea Level and Coastal Areas&#10;4:17 Impact on Weather and Climate&#10;4:50 How to Avoid Climate Change&#10;5:48 Conclusion&#10;&#10;References:&#10;https://climate.nasa.gov/evidence/&#10;https://www.ipcc.ch/&#10;https://www.epa.gov/ghgemissions/sources-greenhouse-gas-emissions&#10;https://gpm.nasa.gov/resources/faq/how-does-climate-change-affect-precipitation&#10;https://climate.nasa.gov/vital-signs/global-temperature&#10;https://www.globalchange.gov&#10;&#10;Original Article Link: https://www.scienceabc.com/social-science/climate-change-definition-causes-and-effects.html&#10;&#10;If you wish to buy/license this video, please write to us at admin@scienceabc.com.&#10;&#10;Voice Over Artist: John Staughton ( https://www.fiverr.com/jswildwood )&#10;&#10;SUBSCRIBE to get more such science videos! &#10;https://www.youtube.com/channel/UCcN3IuIAR6Fn74FWMQf6lFA?sub_confirmation=1&#10;&#10;Follow us on Twitter! &#10;https://twitter.com/abc_science&#10;&#10;Follow us on Facebook!&#10;https://facebook.com/sciabc&#10;&#10;Follow us on Instagram!&#10;https://www.instagram.com/scienceabcofficial/ &#10;&#10;Follow us on LinkedIn!&#10;https://www.linkedin.com/company/scienceabc&#10;&#10;Follow our Website!&#10;https://www.scienceabc.com" title="Climate Change and Global Warming: Explained in Simple Words for Beginners">
            <a:hlinkClick r:id="rId4"/>
          </p:cNvPr>
          <p:cNvPicPr preferRelativeResize="0"/>
          <p:nvPr/>
        </p:nvPicPr>
        <p:blipFill>
          <a:blip r:embed="rId5">
            <a:alphaModFix/>
          </a:blip>
          <a:stretch>
            <a:fillRect/>
          </a:stretch>
        </p:blipFill>
        <p:spPr>
          <a:xfrm>
            <a:off x="179225" y="3273525"/>
            <a:ext cx="9700875" cy="3883325"/>
          </a:xfrm>
          <a:prstGeom prst="rect">
            <a:avLst/>
          </a:prstGeom>
          <a:noFill/>
          <a:ln w="76200" cap="flat" cmpd="sng">
            <a:solidFill>
              <a:schemeClr val="dk2"/>
            </a:solidFill>
            <a:prstDash val="dot"/>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0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8"/>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rmAutofit fontScale="90000"/>
          </a:bodyPr>
          <a:lstStyle/>
          <a:p>
            <a:pPr marL="0" lvl="0" indent="0" algn="l" rtl="0">
              <a:spcBef>
                <a:spcPts val="0"/>
              </a:spcBef>
              <a:spcAft>
                <a:spcPts val="0"/>
              </a:spcAft>
              <a:buNone/>
            </a:pPr>
            <a:r>
              <a:rPr lang="en"/>
              <a:t>Chart our policies based on Feasibility and Effectiveness</a:t>
            </a:r>
            <a:endParaRPr/>
          </a:p>
        </p:txBody>
      </p:sp>
      <p:sp>
        <p:nvSpPr>
          <p:cNvPr id="224" name="Google Shape;224;p38"/>
          <p:cNvSpPr txBox="1">
            <a:spLocks noGrp="1"/>
          </p:cNvSpPr>
          <p:nvPr>
            <p:ph type="body" idx="1"/>
          </p:nvPr>
        </p:nvSpPr>
        <p:spPr>
          <a:xfrm>
            <a:off x="342870" y="1864824"/>
            <a:ext cx="9372600" cy="5039400"/>
          </a:xfrm>
          <a:prstGeom prst="rect">
            <a:avLst/>
          </a:prstGeom>
        </p:spPr>
        <p:txBody>
          <a:bodyPr spcFirstLastPara="1" wrap="square" lIns="113100" tIns="113100" rIns="113100" bIns="113100" anchor="t" anchorCtr="0">
            <a:normAutofit/>
          </a:bodyPr>
          <a:lstStyle/>
          <a:p>
            <a:pPr marL="0" lvl="0" indent="0" algn="l" rtl="0">
              <a:spcBef>
                <a:spcPts val="0"/>
              </a:spcBef>
              <a:spcAft>
                <a:spcPts val="0"/>
              </a:spcAft>
              <a:buNone/>
            </a:pPr>
            <a:r>
              <a:rPr lang="en"/>
              <a:t>Feasibility: How easy it is to dosomething</a:t>
            </a:r>
            <a:endParaRPr/>
          </a:p>
          <a:p>
            <a:pPr marL="0" lvl="0" indent="0" algn="l" rtl="0">
              <a:spcBef>
                <a:spcPts val="1500"/>
              </a:spcBef>
              <a:spcAft>
                <a:spcPts val="0"/>
              </a:spcAft>
              <a:buNone/>
            </a:pPr>
            <a:r>
              <a:rPr lang="en"/>
              <a:t>It is feasible to run in the yard at school. It is not feasible to run on the moon. </a:t>
            </a:r>
            <a:endParaRPr/>
          </a:p>
          <a:p>
            <a:pPr marL="0" lvl="0" indent="0" algn="l" rtl="0">
              <a:spcBef>
                <a:spcPts val="1500"/>
              </a:spcBef>
              <a:spcAft>
                <a:spcPts val="0"/>
              </a:spcAft>
              <a:buNone/>
            </a:pPr>
            <a:r>
              <a:rPr lang="en"/>
              <a:t>Effectiveness: How good of a job it does at solving our problem</a:t>
            </a:r>
            <a:endParaRPr/>
          </a:p>
          <a:p>
            <a:pPr marL="0" lvl="0" indent="0" algn="l" rtl="0">
              <a:spcBef>
                <a:spcPts val="1500"/>
              </a:spcBef>
              <a:spcAft>
                <a:spcPts val="1500"/>
              </a:spcAft>
              <a:buNone/>
            </a:pPr>
            <a:r>
              <a:rPr lang="en"/>
              <a:t>Water plants and giving them sunlight is an effective way to help them grow.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9"/>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rmAutofit fontScale="90000"/>
          </a:bodyPr>
          <a:lstStyle/>
          <a:p>
            <a:pPr marL="0" lvl="0" indent="0" algn="l" rtl="0">
              <a:spcBef>
                <a:spcPts val="0"/>
              </a:spcBef>
              <a:spcAft>
                <a:spcPts val="0"/>
              </a:spcAft>
              <a:buNone/>
            </a:pPr>
            <a:r>
              <a:rPr lang="en"/>
              <a:t>Create your own sentence for feasible and effectiveness!</a:t>
            </a:r>
            <a:endParaRPr/>
          </a:p>
        </p:txBody>
      </p:sp>
      <p:sp>
        <p:nvSpPr>
          <p:cNvPr id="230" name="Google Shape;230;p39"/>
          <p:cNvSpPr txBox="1">
            <a:spLocks noGrp="1"/>
          </p:cNvSpPr>
          <p:nvPr>
            <p:ph type="body" idx="1"/>
          </p:nvPr>
        </p:nvSpPr>
        <p:spPr>
          <a:xfrm>
            <a:off x="342870" y="1864824"/>
            <a:ext cx="9372600" cy="5039400"/>
          </a:xfrm>
          <a:prstGeom prst="rect">
            <a:avLst/>
          </a:prstGeom>
        </p:spPr>
        <p:txBody>
          <a:bodyPr spcFirstLastPara="1" wrap="square" lIns="113100" tIns="113100" rIns="113100" bIns="113100" anchor="t" anchorCtr="0">
            <a:normAutofit/>
          </a:bodyPr>
          <a:lstStyle/>
          <a:p>
            <a:pPr marL="571500" lvl="0" indent="-431800" algn="l" rtl="0">
              <a:spcBef>
                <a:spcPts val="0"/>
              </a:spcBef>
              <a:spcAft>
                <a:spcPts val="0"/>
              </a:spcAft>
              <a:buSzPts val="2200"/>
              <a:buChar char="-"/>
            </a:pPr>
            <a:r>
              <a:rPr lang="en"/>
              <a:t>In your notebook, spend 5 minutes creating your own sentence that describes feasibility and effectiveness</a:t>
            </a:r>
            <a:endParaRPr/>
          </a:p>
        </p:txBody>
      </p:sp>
      <p:pic>
        <p:nvPicPr>
          <p:cNvPr id="231" name="Google Shape;231;p39" descr="What Goes Into a Feasibility Study for a Construction Project? - Stonemark"/>
          <p:cNvPicPr preferRelativeResize="0"/>
          <p:nvPr/>
        </p:nvPicPr>
        <p:blipFill>
          <a:blip r:embed="rId3">
            <a:alphaModFix/>
          </a:blip>
          <a:stretch>
            <a:fillRect/>
          </a:stretch>
        </p:blipFill>
        <p:spPr>
          <a:xfrm>
            <a:off x="0" y="3806829"/>
            <a:ext cx="5312340" cy="2837863"/>
          </a:xfrm>
          <a:prstGeom prst="rect">
            <a:avLst/>
          </a:prstGeom>
          <a:noFill/>
          <a:ln>
            <a:noFill/>
          </a:ln>
        </p:spPr>
      </p:pic>
      <p:pic>
        <p:nvPicPr>
          <p:cNvPr id="232" name="Google Shape;232;p39" descr="How to Measure 'Effectiveness' of Programs? - Public Health Notes"/>
          <p:cNvPicPr preferRelativeResize="0"/>
          <p:nvPr/>
        </p:nvPicPr>
        <p:blipFill>
          <a:blip r:embed="rId4">
            <a:alphaModFix/>
          </a:blip>
          <a:stretch>
            <a:fillRect/>
          </a:stretch>
        </p:blipFill>
        <p:spPr>
          <a:xfrm>
            <a:off x="5029200" y="3806830"/>
            <a:ext cx="5020804" cy="283786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0D0CE"/>
        </a:solidFill>
        <a:effectLst/>
      </p:bgPr>
    </p:bg>
    <p:spTree>
      <p:nvGrpSpPr>
        <p:cNvPr id="1" name="Shape 236"/>
        <p:cNvGrpSpPr/>
        <p:nvPr/>
      </p:nvGrpSpPr>
      <p:grpSpPr>
        <a:xfrm>
          <a:off x="0" y="0"/>
          <a:ext cx="0" cy="0"/>
          <a:chOff x="0" y="0"/>
          <a:chExt cx="0" cy="0"/>
        </a:xfrm>
      </p:grpSpPr>
      <p:sp>
        <p:nvSpPr>
          <p:cNvPr id="237" name="Google Shape;237;p40"/>
          <p:cNvSpPr txBox="1">
            <a:spLocks noGrp="1"/>
          </p:cNvSpPr>
          <p:nvPr>
            <p:ph type="title"/>
          </p:nvPr>
        </p:nvSpPr>
        <p:spPr>
          <a:xfrm>
            <a:off x="190107" y="90742"/>
            <a:ext cx="9372600" cy="1108500"/>
          </a:xfrm>
          <a:prstGeom prst="rect">
            <a:avLst/>
          </a:prstGeom>
        </p:spPr>
        <p:txBody>
          <a:bodyPr spcFirstLastPara="1" wrap="square" lIns="113100" tIns="113100" rIns="113100" bIns="113100" anchor="t" anchorCtr="0">
            <a:normAutofit/>
          </a:bodyPr>
          <a:lstStyle/>
          <a:p>
            <a:pPr marL="0" lvl="0" indent="0" algn="l" rtl="0">
              <a:spcBef>
                <a:spcPts val="0"/>
              </a:spcBef>
              <a:spcAft>
                <a:spcPts val="0"/>
              </a:spcAft>
              <a:buNone/>
            </a:pPr>
            <a:r>
              <a:rPr lang="en" sz="2600"/>
              <a:t>Feasibility/Effectiveness Chart</a:t>
            </a:r>
            <a:endParaRPr sz="2600"/>
          </a:p>
        </p:txBody>
      </p:sp>
      <p:graphicFrame>
        <p:nvGraphicFramePr>
          <p:cNvPr id="238" name="Google Shape;238;p40"/>
          <p:cNvGraphicFramePr/>
          <p:nvPr/>
        </p:nvGraphicFramePr>
        <p:xfrm>
          <a:off x="646800" y="717833"/>
          <a:ext cx="9295350" cy="5818440"/>
        </p:xfrm>
        <a:graphic>
          <a:graphicData uri="http://schemas.openxmlformats.org/drawingml/2006/table">
            <a:tbl>
              <a:tblPr>
                <a:noFill/>
                <a:tableStyleId>{5DFDA77A-1C5A-48EE-A9E4-8DF6FB5B8848}</a:tableStyleId>
              </a:tblPr>
              <a:tblGrid>
                <a:gridCol w="1429600">
                  <a:extLst>
                    <a:ext uri="{9D8B030D-6E8A-4147-A177-3AD203B41FA5}">
                      <a16:colId xmlns:a16="http://schemas.microsoft.com/office/drawing/2014/main" val="20000"/>
                    </a:ext>
                  </a:extLst>
                </a:gridCol>
                <a:gridCol w="1501550">
                  <a:extLst>
                    <a:ext uri="{9D8B030D-6E8A-4147-A177-3AD203B41FA5}">
                      <a16:colId xmlns:a16="http://schemas.microsoft.com/office/drawing/2014/main" val="20001"/>
                    </a:ext>
                  </a:extLst>
                </a:gridCol>
                <a:gridCol w="4863600">
                  <a:extLst>
                    <a:ext uri="{9D8B030D-6E8A-4147-A177-3AD203B41FA5}">
                      <a16:colId xmlns:a16="http://schemas.microsoft.com/office/drawing/2014/main" val="20002"/>
                    </a:ext>
                  </a:extLst>
                </a:gridCol>
                <a:gridCol w="1500600">
                  <a:extLst>
                    <a:ext uri="{9D8B030D-6E8A-4147-A177-3AD203B41FA5}">
                      <a16:colId xmlns:a16="http://schemas.microsoft.com/office/drawing/2014/main" val="20003"/>
                    </a:ext>
                  </a:extLst>
                </a:gridCol>
              </a:tblGrid>
              <a:tr h="757900">
                <a:tc>
                  <a:txBody>
                    <a:bodyPr/>
                    <a:lstStyle/>
                    <a:p>
                      <a:pPr marL="0" lvl="0" indent="0" algn="l" rtl="0">
                        <a:spcBef>
                          <a:spcPts val="0"/>
                        </a:spcBef>
                        <a:spcAft>
                          <a:spcPts val="0"/>
                        </a:spcAft>
                        <a:buNone/>
                      </a:pPr>
                      <a:endParaRPr sz="900" b="1">
                        <a:latin typeface="Luckiest Guy"/>
                        <a:ea typeface="Luckiest Guy"/>
                        <a:cs typeface="Luckiest Guy"/>
                        <a:sym typeface="Luckiest Guy"/>
                      </a:endParaRPr>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tcPr>
                </a:tc>
                <a:tc>
                  <a:txBody>
                    <a:bodyPr/>
                    <a:lstStyle/>
                    <a:p>
                      <a:pPr marL="0" lvl="0" indent="0" algn="l" rtl="0">
                        <a:spcBef>
                          <a:spcPts val="0"/>
                        </a:spcBef>
                        <a:spcAft>
                          <a:spcPts val="0"/>
                        </a:spcAft>
                        <a:buNone/>
                      </a:pPr>
                      <a:r>
                        <a:rPr lang="en" sz="900" b="1">
                          <a:latin typeface="Luckiest Guy"/>
                          <a:ea typeface="Luckiest Guy"/>
                          <a:cs typeface="Luckiest Guy"/>
                          <a:sym typeface="Luckiest Guy"/>
                        </a:rPr>
                        <a:t>High feasibility</a:t>
                      </a:r>
                      <a:endParaRPr sz="900" b="1">
                        <a:latin typeface="Luckiest Guy"/>
                        <a:ea typeface="Luckiest Guy"/>
                        <a:cs typeface="Luckiest Guy"/>
                        <a:sym typeface="Luckiest Guy"/>
                      </a:endParaRPr>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r>
                        <a:rPr lang="en" sz="900" b="1">
                          <a:latin typeface="Luckiest Guy"/>
                          <a:ea typeface="Luckiest Guy"/>
                          <a:cs typeface="Luckiest Guy"/>
                          <a:sym typeface="Luckiest Guy"/>
                        </a:rPr>
                        <a:t>Medium Feasibility</a:t>
                      </a:r>
                      <a:endParaRPr sz="900" b="1">
                        <a:latin typeface="Luckiest Guy"/>
                        <a:ea typeface="Luckiest Guy"/>
                        <a:cs typeface="Luckiest Guy"/>
                        <a:sym typeface="Luckiest Guy"/>
                      </a:endParaRPr>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 sz="900" b="1">
                          <a:latin typeface="Luckiest Guy"/>
                          <a:ea typeface="Luckiest Guy"/>
                          <a:cs typeface="Luckiest Guy"/>
                          <a:sym typeface="Luckiest Guy"/>
                        </a:rPr>
                        <a:t>Low Feasibility</a:t>
                      </a:r>
                      <a:endParaRPr sz="900" b="1">
                        <a:latin typeface="Luckiest Guy"/>
                        <a:ea typeface="Luckiest Guy"/>
                        <a:cs typeface="Luckiest Guy"/>
                        <a:sym typeface="Luckiest Guy"/>
                      </a:endParaRPr>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E06666"/>
                    </a:solidFill>
                  </a:tcPr>
                </a:tc>
                <a:extLst>
                  <a:ext uri="{0D108BD9-81ED-4DB2-BD59-A6C34878D82A}">
                    <a16:rowId xmlns:a16="http://schemas.microsoft.com/office/drawing/2014/main" val="10000"/>
                  </a:ext>
                </a:extLst>
              </a:tr>
              <a:tr h="3883100">
                <a:tc>
                  <a:txBody>
                    <a:bodyPr/>
                    <a:lstStyle/>
                    <a:p>
                      <a:pPr marL="0" lvl="0" indent="0" algn="l" rtl="0">
                        <a:spcBef>
                          <a:spcPts val="0"/>
                        </a:spcBef>
                        <a:spcAft>
                          <a:spcPts val="0"/>
                        </a:spcAft>
                        <a:buNone/>
                      </a:pPr>
                      <a:r>
                        <a:rPr lang="en" sz="1000" b="1">
                          <a:latin typeface="Archivo Black"/>
                          <a:ea typeface="Archivo Black"/>
                          <a:cs typeface="Archivo Black"/>
                          <a:sym typeface="Archivo Black"/>
                        </a:rPr>
                        <a:t>High Effectiveness</a:t>
                      </a:r>
                      <a:endParaRPr sz="1000" b="1">
                        <a:latin typeface="Archivo Black"/>
                        <a:ea typeface="Archivo Black"/>
                        <a:cs typeface="Archivo Black"/>
                        <a:sym typeface="Archivo Black"/>
                      </a:endParaRPr>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r>
                        <a:rPr lang="en" sz="800" b="1" u="sng">
                          <a:solidFill>
                            <a:schemeClr val="dk2"/>
                          </a:solidFill>
                        </a:rPr>
                        <a:t>1.Plant Trees/Stop Deforestation</a:t>
                      </a:r>
                      <a:endParaRPr sz="800" b="1" u="sng">
                        <a:solidFill>
                          <a:schemeClr val="dk2"/>
                        </a:solidFill>
                      </a:endParaRPr>
                    </a:p>
                    <a:p>
                      <a:pPr marL="0" lvl="0" indent="0" algn="l" rtl="0">
                        <a:lnSpc>
                          <a:spcPct val="177272"/>
                        </a:lnSpc>
                        <a:spcBef>
                          <a:spcPts val="0"/>
                        </a:spcBef>
                        <a:spcAft>
                          <a:spcPts val="0"/>
                        </a:spcAft>
                        <a:buNone/>
                      </a:pPr>
                      <a:r>
                        <a:rPr lang="en" sz="800" b="1" i="1" u="sng">
                          <a:solidFill>
                            <a:srgbClr val="1B1B1B"/>
                          </a:solidFill>
                        </a:rPr>
                        <a:t>If we can grow more trees, it will help to balance the amount of carbon dioxide in the environment and thus helps to stop climate change.</a:t>
                      </a:r>
                      <a:endParaRPr sz="800">
                        <a:solidFill>
                          <a:schemeClr val="dk2"/>
                        </a:solidFill>
                      </a:endParaRPr>
                    </a:p>
                    <a:p>
                      <a:pPr marL="0" lvl="0" indent="0" algn="l" rtl="0">
                        <a:lnSpc>
                          <a:spcPct val="177272"/>
                        </a:lnSpc>
                        <a:spcBef>
                          <a:spcPts val="1900"/>
                        </a:spcBef>
                        <a:spcAft>
                          <a:spcPts val="0"/>
                        </a:spcAft>
                        <a:buNone/>
                      </a:pPr>
                      <a:r>
                        <a:rPr lang="en" sz="800" b="1" u="sng">
                          <a:solidFill>
                            <a:schemeClr val="dk2"/>
                          </a:solidFill>
                        </a:rPr>
                        <a:t>2.Reduce/Reuse/Recycle</a:t>
                      </a:r>
                      <a:endParaRPr sz="800" b="1" u="sng">
                        <a:solidFill>
                          <a:schemeClr val="dk2"/>
                        </a:solidFill>
                      </a:endParaRPr>
                    </a:p>
                    <a:p>
                      <a:pPr marL="457200" lvl="0" indent="-279400" algn="l" rtl="0">
                        <a:lnSpc>
                          <a:spcPct val="143043"/>
                        </a:lnSpc>
                        <a:spcBef>
                          <a:spcPts val="1900"/>
                        </a:spcBef>
                        <a:spcAft>
                          <a:spcPts val="0"/>
                        </a:spcAft>
                        <a:buClr>
                          <a:srgbClr val="1B1B1B"/>
                        </a:buClr>
                        <a:buSzPts val="800"/>
                        <a:buFont typeface="Arial"/>
                        <a:buChar char="❏"/>
                      </a:pPr>
                      <a:r>
                        <a:rPr lang="en" sz="800" b="1">
                          <a:solidFill>
                            <a:srgbClr val="1B1B1B"/>
                          </a:solidFill>
                        </a:rPr>
                        <a:t>Reuse products, Purchase goods manufactured with recycled materials</a:t>
                      </a:r>
                      <a:r>
                        <a:rPr lang="en" sz="800" b="1">
                          <a:solidFill>
                            <a:srgbClr val="1B1B1B"/>
                          </a:solidFill>
                          <a:highlight>
                            <a:srgbClr val="FFFFFF"/>
                          </a:highlight>
                        </a:rPr>
                        <a:t>,</a:t>
                      </a:r>
                      <a:r>
                        <a:rPr lang="en" sz="800" b="1">
                          <a:solidFill>
                            <a:srgbClr val="1B1B1B"/>
                          </a:solidFill>
                        </a:rPr>
                        <a:t>Invest in reusable containers</a:t>
                      </a:r>
                      <a:endParaRPr sz="800">
                        <a:solidFill>
                          <a:schemeClr val="dk2"/>
                        </a:solidFill>
                      </a:endParaRPr>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900" b="1" u="sng"/>
                        <a:t>3. Control Fossil Fuel</a:t>
                      </a:r>
                      <a:endParaRPr sz="900" b="1" u="sng"/>
                    </a:p>
                    <a:p>
                      <a:pPr marL="0" lvl="0" indent="0" algn="l" rtl="0">
                        <a:lnSpc>
                          <a:spcPct val="143043"/>
                        </a:lnSpc>
                        <a:spcBef>
                          <a:spcPts val="0"/>
                        </a:spcBef>
                        <a:spcAft>
                          <a:spcPts val="0"/>
                        </a:spcAft>
                        <a:buNone/>
                      </a:pPr>
                      <a:r>
                        <a:rPr lang="en" sz="900" b="1">
                          <a:solidFill>
                            <a:srgbClr val="1B1B1B"/>
                          </a:solidFill>
                        </a:rPr>
                        <a:t>Minimize the </a:t>
                      </a:r>
                      <a:r>
                        <a:rPr lang="en" sz="900" b="1">
                          <a:solidFill>
                            <a:srgbClr val="1B1B1B"/>
                          </a:solidFill>
                          <a:uFill>
                            <a:noFill/>
                          </a:uFill>
                          <a:hlinkClick r:id="rId3">
                            <a:extLst>
                              <a:ext uri="{A12FA001-AC4F-418D-AE19-62706E023703}">
                                <ahyp:hlinkClr xmlns:ahyp="http://schemas.microsoft.com/office/drawing/2018/hyperlinkcolor" val="tx"/>
                              </a:ext>
                            </a:extLst>
                          </a:hlinkClick>
                        </a:rPr>
                        <a:t>use of fossil fuels</a:t>
                      </a:r>
                      <a:r>
                        <a:rPr lang="en" sz="900" b="1">
                          <a:solidFill>
                            <a:srgbClr val="1B1B1B"/>
                          </a:solidFill>
                        </a:rPr>
                        <a:t>, we can stop climate change -Use appliances with the ENERGY STAR labeange somehow. Use</a:t>
                      </a:r>
                      <a:r>
                        <a:rPr lang="en" sz="900" b="1">
                          <a:solidFill>
                            <a:srgbClr val="1B1B1B"/>
                          </a:solidFill>
                          <a:highlight>
                            <a:srgbClr val="FFFFFF"/>
                          </a:highlight>
                        </a:rPr>
                        <a:t> </a:t>
                      </a:r>
                      <a:r>
                        <a:rPr lang="en" sz="900" b="1">
                          <a:solidFill>
                            <a:srgbClr val="1B1B1B"/>
                          </a:solidFill>
                          <a:uFill>
                            <a:noFill/>
                          </a:uFill>
                          <a:hlinkClick r:id="rId4">
                            <a:extLst>
                              <a:ext uri="{A12FA001-AC4F-418D-AE19-62706E023703}">
                                <ahyp:hlinkClr xmlns:ahyp="http://schemas.microsoft.com/office/drawing/2018/hyperlinkcolor" val="tx"/>
                              </a:ext>
                            </a:extLst>
                          </a:hlinkClick>
                        </a:rPr>
                        <a:t>LED light bulbs</a:t>
                      </a:r>
                      <a:r>
                        <a:rPr lang="en" sz="900" b="1">
                          <a:solidFill>
                            <a:srgbClr val="1B1B1B"/>
                          </a:solidFill>
                          <a:highlight>
                            <a:srgbClr val="FFFFFF"/>
                          </a:highlight>
                        </a:rPr>
                        <a:t>,</a:t>
                      </a:r>
                      <a:r>
                        <a:rPr lang="en" sz="900" b="1">
                          <a:solidFill>
                            <a:srgbClr val="1B1B1B"/>
                          </a:solidFill>
                        </a:rPr>
                        <a:t>Turn off the lights, Turn off your television</a:t>
                      </a:r>
                      <a:r>
                        <a:rPr lang="en" sz="900" b="1">
                          <a:solidFill>
                            <a:srgbClr val="1B1B1B"/>
                          </a:solidFill>
                          <a:highlight>
                            <a:srgbClr val="FFFFFF"/>
                          </a:highlight>
                        </a:rPr>
                        <a:t>,</a:t>
                      </a:r>
                      <a:r>
                        <a:rPr lang="en" sz="900" b="1">
                          <a:solidFill>
                            <a:srgbClr val="1B1B1B"/>
                          </a:solidFill>
                        </a:rPr>
                        <a:t>Power your home with</a:t>
                      </a:r>
                      <a:r>
                        <a:rPr lang="en" sz="900" b="1">
                          <a:solidFill>
                            <a:srgbClr val="1B1B1B"/>
                          </a:solidFill>
                          <a:highlight>
                            <a:srgbClr val="FFFFFF"/>
                          </a:highlight>
                        </a:rPr>
                        <a:t> </a:t>
                      </a:r>
                      <a:r>
                        <a:rPr lang="en" sz="900" b="1">
                          <a:solidFill>
                            <a:srgbClr val="1B1B1B"/>
                          </a:solidFill>
                          <a:uFill>
                            <a:noFill/>
                          </a:uFill>
                          <a:hlinkClick r:id="rId5">
                            <a:extLst>
                              <a:ext uri="{A12FA001-AC4F-418D-AE19-62706E023703}">
                                <ahyp:hlinkClr xmlns:ahyp="http://schemas.microsoft.com/office/drawing/2018/hyperlinkcolor" val="tx"/>
                              </a:ext>
                            </a:extLst>
                          </a:hlinkClick>
                        </a:rPr>
                        <a:t>solar energy</a:t>
                      </a:r>
                      <a:endParaRPr sz="900"/>
                    </a:p>
                    <a:p>
                      <a:pPr marL="0" lvl="0" indent="0" algn="l" rtl="0">
                        <a:spcBef>
                          <a:spcPts val="1900"/>
                        </a:spcBef>
                        <a:spcAft>
                          <a:spcPts val="0"/>
                        </a:spcAft>
                        <a:buNone/>
                      </a:pPr>
                      <a:r>
                        <a:rPr lang="en" sz="900" b="1" u="sng"/>
                        <a:t>4. Sustainable Transportation</a:t>
                      </a:r>
                      <a:endParaRPr sz="900" b="1" u="sng"/>
                    </a:p>
                    <a:p>
                      <a:pPr marL="0" lvl="0" indent="0" algn="l" rtl="0">
                        <a:lnSpc>
                          <a:spcPct val="115000"/>
                        </a:lnSpc>
                        <a:spcBef>
                          <a:spcPts val="1400"/>
                        </a:spcBef>
                        <a:spcAft>
                          <a:spcPts val="0"/>
                        </a:spcAft>
                        <a:buClr>
                          <a:schemeClr val="dk2"/>
                        </a:buClr>
                        <a:buSzPts val="1100"/>
                        <a:buFont typeface="Arial"/>
                        <a:buNone/>
                      </a:pPr>
                      <a:r>
                        <a:rPr lang="en" sz="900" b="1">
                          <a:solidFill>
                            <a:srgbClr val="1B1B1B"/>
                          </a:solidFill>
                        </a:rPr>
                        <a:t>hicles: The healthy growth rate of e-vehicles across the globe solidifies the urgency to transition to green energy. E-vehicles are one of the foremost types of sustainable transport that help in minimizing carbon emissions without sacrificing comfort or performance.</a:t>
                      </a:r>
                      <a:endParaRPr sz="900" b="1">
                        <a:solidFill>
                          <a:srgbClr val="1B1B1B"/>
                        </a:solidFill>
                      </a:endParaRPr>
                    </a:p>
                    <a:p>
                      <a:pPr marL="0" lvl="0" indent="0" algn="l" rtl="0">
                        <a:lnSpc>
                          <a:spcPct val="115000"/>
                        </a:lnSpc>
                        <a:spcBef>
                          <a:spcPts val="1400"/>
                        </a:spcBef>
                        <a:spcAft>
                          <a:spcPts val="0"/>
                        </a:spcAft>
                        <a:buClr>
                          <a:schemeClr val="dk2"/>
                        </a:buClr>
                        <a:buSzPts val="1100"/>
                        <a:buFont typeface="Arial"/>
                        <a:buNone/>
                      </a:pPr>
                      <a:r>
                        <a:rPr lang="en" sz="900" b="1">
                          <a:solidFill>
                            <a:srgbClr val="1B1B1B"/>
                          </a:solidFill>
                        </a:rPr>
                        <a:t>Bicycles: One of the most economical alternatives, using bicycles over short distances can help not only the environment but also anindividual’s health. Cycling is considered a healthy activity that can help individuals stay fit while keeping pollution at bay.</a:t>
                      </a:r>
                      <a:endParaRPr sz="900" b="1">
                        <a:solidFill>
                          <a:srgbClr val="1B1B1B"/>
                        </a:solidFill>
                      </a:endParaRPr>
                    </a:p>
                    <a:p>
                      <a:pPr marL="0" lvl="0" indent="0" algn="l" rtl="0">
                        <a:lnSpc>
                          <a:spcPct val="115000"/>
                        </a:lnSpc>
                        <a:spcBef>
                          <a:spcPts val="1400"/>
                        </a:spcBef>
                        <a:spcAft>
                          <a:spcPts val="1400"/>
                        </a:spcAft>
                        <a:buClr>
                          <a:schemeClr val="dk2"/>
                        </a:buClr>
                        <a:buSzPts val="1100"/>
                        <a:buFont typeface="Arial"/>
                        <a:buNone/>
                      </a:pPr>
                      <a:r>
                        <a:rPr lang="en" sz="900" b="1">
                          <a:solidFill>
                            <a:srgbClr val="1B1B1B"/>
                          </a:solidFill>
                        </a:rPr>
                        <a:t>Natural gas transport: A reliable type of sustainable transport, natural gas has a significantly lower carbon footprint and is cheaper when compared to petrol and diesel. Moreover, CNG has become the primary fuel for public transport across various countries.</a:t>
                      </a:r>
                      <a:endParaRPr sz="900"/>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D9EAD3"/>
                    </a:solidFill>
                  </a:tcPr>
                </a:tc>
                <a:tc>
                  <a:txBody>
                    <a:bodyPr/>
                    <a:lstStyle/>
                    <a:p>
                      <a:pPr marL="685800" lvl="0" indent="0" algn="l" rtl="0">
                        <a:spcBef>
                          <a:spcPts val="0"/>
                        </a:spcBef>
                        <a:spcAft>
                          <a:spcPts val="0"/>
                        </a:spcAft>
                        <a:buNone/>
                      </a:pPr>
                      <a:r>
                        <a:rPr lang="en" sz="800"/>
                        <a:t> </a:t>
                      </a:r>
                      <a:endParaRPr sz="800"/>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558400">
                <a:tc>
                  <a:txBody>
                    <a:bodyPr/>
                    <a:lstStyle/>
                    <a:p>
                      <a:pPr marL="0" lvl="0" indent="0" algn="l" rtl="0">
                        <a:spcBef>
                          <a:spcPts val="0"/>
                        </a:spcBef>
                        <a:spcAft>
                          <a:spcPts val="0"/>
                        </a:spcAft>
                        <a:buNone/>
                      </a:pPr>
                      <a:r>
                        <a:rPr lang="en" sz="1000" b="1">
                          <a:latin typeface="Archivo Black"/>
                          <a:ea typeface="Archivo Black"/>
                          <a:cs typeface="Archivo Black"/>
                          <a:sym typeface="Archivo Black"/>
                        </a:rPr>
                        <a:t>Medium Effectiveness</a:t>
                      </a:r>
                      <a:endParaRPr sz="1000" b="1">
                        <a:latin typeface="Archivo Black"/>
                        <a:ea typeface="Archivo Black"/>
                        <a:cs typeface="Archivo Black"/>
                        <a:sym typeface="Archivo Black"/>
                      </a:endParaRPr>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endParaRPr sz="800"/>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endParaRPr sz="800"/>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endParaRPr sz="800"/>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FFE599"/>
                    </a:solidFill>
                  </a:tcPr>
                </a:tc>
                <a:extLst>
                  <a:ext uri="{0D108BD9-81ED-4DB2-BD59-A6C34878D82A}">
                    <a16:rowId xmlns:a16="http://schemas.microsoft.com/office/drawing/2014/main" val="10002"/>
                  </a:ext>
                </a:extLst>
              </a:tr>
              <a:tr h="545500">
                <a:tc>
                  <a:txBody>
                    <a:bodyPr/>
                    <a:lstStyle/>
                    <a:p>
                      <a:pPr marL="0" lvl="0" indent="0" algn="l" rtl="0">
                        <a:spcBef>
                          <a:spcPts val="0"/>
                        </a:spcBef>
                        <a:spcAft>
                          <a:spcPts val="0"/>
                        </a:spcAft>
                        <a:buNone/>
                      </a:pPr>
                      <a:r>
                        <a:rPr lang="en" sz="1000" b="1">
                          <a:latin typeface="Archivo Black"/>
                          <a:ea typeface="Archivo Black"/>
                          <a:cs typeface="Archivo Black"/>
                          <a:sym typeface="Archivo Black"/>
                        </a:rPr>
                        <a:t>Low Effectiveness</a:t>
                      </a:r>
                      <a:endParaRPr sz="1000" b="1">
                        <a:latin typeface="Archivo Black"/>
                        <a:ea typeface="Archivo Black"/>
                        <a:cs typeface="Archivo Black"/>
                        <a:sym typeface="Archivo Black"/>
                      </a:endParaRPr>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E06666"/>
                    </a:solidFill>
                  </a:tcPr>
                </a:tc>
                <a:tc>
                  <a:txBody>
                    <a:bodyPr/>
                    <a:lstStyle/>
                    <a:p>
                      <a:pPr marL="685800" lvl="0" indent="-476250" algn="l" rtl="0">
                        <a:spcBef>
                          <a:spcPts val="0"/>
                        </a:spcBef>
                        <a:spcAft>
                          <a:spcPts val="0"/>
                        </a:spcAft>
                        <a:buSzPts val="2100"/>
                        <a:buChar char="-"/>
                      </a:pPr>
                      <a:endParaRPr sz="2100"/>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EA9999"/>
                    </a:solidFill>
                  </a:tcPr>
                </a:tc>
                <a:tc>
                  <a:txBody>
                    <a:bodyPr/>
                    <a:lstStyle/>
                    <a:p>
                      <a:pPr marL="0" lvl="0" indent="0" algn="l" rtl="0">
                        <a:spcBef>
                          <a:spcPts val="0"/>
                        </a:spcBef>
                        <a:spcAft>
                          <a:spcPts val="0"/>
                        </a:spcAft>
                        <a:buNone/>
                      </a:pPr>
                      <a:endParaRPr/>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EA9999"/>
                    </a:solidFill>
                  </a:tcPr>
                </a:tc>
                <a:tc>
                  <a:txBody>
                    <a:bodyPr/>
                    <a:lstStyle/>
                    <a:p>
                      <a:pPr marL="0" lvl="0" indent="0" algn="l" rtl="0">
                        <a:spcBef>
                          <a:spcPts val="0"/>
                        </a:spcBef>
                        <a:spcAft>
                          <a:spcPts val="0"/>
                        </a:spcAft>
                        <a:buNone/>
                      </a:pPr>
                      <a:endParaRPr/>
                    </a:p>
                  </a:txBody>
                  <a:tcPr marL="100575" marR="100575" marT="138150" marB="138150">
                    <a:lnL w="76200" cap="flat" cmpd="sng">
                      <a:solidFill>
                        <a:srgbClr val="1B1B1B"/>
                      </a:solidFill>
                      <a:prstDash val="solid"/>
                      <a:round/>
                      <a:headEnd type="none" w="sm" len="sm"/>
                      <a:tailEnd type="none" w="sm" len="sm"/>
                    </a:lnL>
                    <a:lnR w="76200" cap="flat" cmpd="sng">
                      <a:solidFill>
                        <a:srgbClr val="1B1B1B"/>
                      </a:solidFill>
                      <a:prstDash val="solid"/>
                      <a:round/>
                      <a:headEnd type="none" w="sm" len="sm"/>
                      <a:tailEnd type="none" w="sm" len="sm"/>
                    </a:lnR>
                    <a:lnT w="76200" cap="flat" cmpd="sng">
                      <a:solidFill>
                        <a:srgbClr val="1B1B1B"/>
                      </a:solidFill>
                      <a:prstDash val="solid"/>
                      <a:round/>
                      <a:headEnd type="none" w="sm" len="sm"/>
                      <a:tailEnd type="none" w="sm" len="sm"/>
                    </a:lnT>
                    <a:lnB w="76200" cap="flat" cmpd="sng">
                      <a:solidFill>
                        <a:srgbClr val="1B1B1B"/>
                      </a:solidFill>
                      <a:prstDash val="solid"/>
                      <a:round/>
                      <a:headEnd type="none" w="sm" len="sm"/>
                      <a:tailEnd type="none" w="sm" len="sm"/>
                    </a:lnB>
                    <a:solidFill>
                      <a:srgbClr val="EA9999"/>
                    </a:solidFill>
                  </a:tcPr>
                </a:tc>
                <a:extLst>
                  <a:ext uri="{0D108BD9-81ED-4DB2-BD59-A6C34878D82A}">
                    <a16:rowId xmlns:a16="http://schemas.microsoft.com/office/drawing/2014/main" val="10003"/>
                  </a:ext>
                </a:extLst>
              </a:tr>
            </a:tbl>
          </a:graphicData>
        </a:graphic>
      </p:graphicFrame>
      <p:sp>
        <p:nvSpPr>
          <p:cNvPr id="239" name="Google Shape;239;p40"/>
          <p:cNvSpPr txBox="1"/>
          <p:nvPr/>
        </p:nvSpPr>
        <p:spPr>
          <a:xfrm>
            <a:off x="5216250" y="0"/>
            <a:ext cx="4725900" cy="513000"/>
          </a:xfrm>
          <a:prstGeom prst="rect">
            <a:avLst/>
          </a:prstGeom>
          <a:no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sz="2100" b="1">
                <a:latin typeface="Source Code Pro"/>
                <a:ea typeface="Source Code Pro"/>
                <a:cs typeface="Source Code Pro"/>
                <a:sym typeface="Source Code Pro"/>
              </a:rPr>
              <a:t>Feasibility</a:t>
            </a:r>
            <a:r>
              <a:rPr lang="en" sz="1000" b="1">
                <a:latin typeface="Source Code Pro"/>
                <a:ea typeface="Source Code Pro"/>
                <a:cs typeface="Source Code Pro"/>
                <a:sym typeface="Source Code Pro"/>
              </a:rPr>
              <a:t> </a:t>
            </a:r>
            <a:endParaRPr sz="1000" b="1">
              <a:latin typeface="Source Code Pro"/>
              <a:ea typeface="Source Code Pro"/>
              <a:cs typeface="Source Code Pro"/>
              <a:sym typeface="Source Code Pro"/>
            </a:endParaRPr>
          </a:p>
        </p:txBody>
      </p:sp>
      <p:sp>
        <p:nvSpPr>
          <p:cNvPr id="240" name="Google Shape;240;p40"/>
          <p:cNvSpPr txBox="1"/>
          <p:nvPr/>
        </p:nvSpPr>
        <p:spPr>
          <a:xfrm rot="-5400000">
            <a:off x="-2228242" y="4244228"/>
            <a:ext cx="4941900" cy="485400"/>
          </a:xfrm>
          <a:prstGeom prst="rect">
            <a:avLst/>
          </a:prstGeom>
          <a:noFill/>
          <a:ln>
            <a:noFill/>
          </a:ln>
        </p:spPr>
        <p:txBody>
          <a:bodyPr spcFirstLastPara="1" wrap="square" lIns="113100" tIns="113100" rIns="113100" bIns="113100" anchor="t" anchorCtr="0">
            <a:noAutofit/>
          </a:bodyPr>
          <a:lstStyle/>
          <a:p>
            <a:pPr marL="0" lvl="0" indent="0" algn="l" rtl="0">
              <a:spcBef>
                <a:spcPts val="0"/>
              </a:spcBef>
              <a:spcAft>
                <a:spcPts val="0"/>
              </a:spcAft>
              <a:buNone/>
            </a:pPr>
            <a:r>
              <a:rPr lang="en" sz="2500" b="1">
                <a:latin typeface="Source Code Pro"/>
                <a:ea typeface="Source Code Pro"/>
                <a:cs typeface="Source Code Pro"/>
                <a:sym typeface="Source Code Pro"/>
              </a:rPr>
              <a:t>Effectiveness</a:t>
            </a:r>
            <a:endParaRPr sz="2500" b="1">
              <a:latin typeface="Source Code Pro"/>
              <a:ea typeface="Source Code Pro"/>
              <a:cs typeface="Source Code Pro"/>
              <a:sym typeface="Source Code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1"/>
          <p:cNvSpPr txBox="1">
            <a:spLocks noGrp="1"/>
          </p:cNvSpPr>
          <p:nvPr>
            <p:ph type="title"/>
          </p:nvPr>
        </p:nvSpPr>
        <p:spPr>
          <a:xfrm>
            <a:off x="274147" y="499951"/>
            <a:ext cx="9372600" cy="1108500"/>
          </a:xfrm>
          <a:prstGeom prst="rect">
            <a:avLst/>
          </a:prstGeom>
        </p:spPr>
        <p:txBody>
          <a:bodyPr spcFirstLastPara="1" wrap="square" lIns="113100" tIns="113100" rIns="113100" bIns="113100" anchor="t" anchorCtr="0">
            <a:normAutofit/>
          </a:bodyPr>
          <a:lstStyle/>
          <a:p>
            <a:pPr marL="0" lvl="0" indent="0" algn="l" rtl="0">
              <a:spcBef>
                <a:spcPts val="0"/>
              </a:spcBef>
              <a:spcAft>
                <a:spcPts val="0"/>
              </a:spcAft>
              <a:buNone/>
            </a:pPr>
            <a:r>
              <a:rPr lang="en"/>
              <a:t>Exit Ticket</a:t>
            </a:r>
            <a:endParaRPr/>
          </a:p>
        </p:txBody>
      </p:sp>
      <p:sp>
        <p:nvSpPr>
          <p:cNvPr id="246" name="Google Shape;246;p41"/>
          <p:cNvSpPr txBox="1">
            <a:spLocks noGrp="1"/>
          </p:cNvSpPr>
          <p:nvPr>
            <p:ph type="body" idx="1"/>
          </p:nvPr>
        </p:nvSpPr>
        <p:spPr>
          <a:xfrm>
            <a:off x="342870" y="1864824"/>
            <a:ext cx="9372600" cy="5039400"/>
          </a:xfrm>
          <a:prstGeom prst="rect">
            <a:avLst/>
          </a:prstGeom>
        </p:spPr>
        <p:txBody>
          <a:bodyPr spcFirstLastPara="1" wrap="square" lIns="113100" tIns="113100" rIns="113100" bIns="113100" anchor="t" anchorCtr="0">
            <a:normAutofit/>
          </a:bodyPr>
          <a:lstStyle/>
          <a:p>
            <a:pPr marL="0" lvl="0" indent="0" algn="l" rtl="0">
              <a:spcBef>
                <a:spcPts val="0"/>
              </a:spcBef>
              <a:spcAft>
                <a:spcPts val="1500"/>
              </a:spcAft>
              <a:buNone/>
            </a:pPr>
            <a:r>
              <a:rPr lang="en" sz="2600"/>
              <a:t>Based on our chart, which solution do you think is the best option to reduce pollution in the Hudson River and why??</a:t>
            </a:r>
            <a:endParaRPr sz="2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112"/>
        <p:cNvGrpSpPr/>
        <p:nvPr/>
      </p:nvGrpSpPr>
      <p:grpSpPr>
        <a:xfrm>
          <a:off x="0" y="0"/>
          <a:ext cx="0" cy="0"/>
          <a:chOff x="0" y="0"/>
          <a:chExt cx="0" cy="0"/>
        </a:xfrm>
      </p:grpSpPr>
      <p:sp>
        <p:nvSpPr>
          <p:cNvPr id="113" name="Google Shape;113;p26"/>
          <p:cNvSpPr txBox="1">
            <a:spLocks noGrp="1"/>
          </p:cNvSpPr>
          <p:nvPr>
            <p:ph type="body" idx="1"/>
          </p:nvPr>
        </p:nvSpPr>
        <p:spPr>
          <a:xfrm>
            <a:off x="110400" y="2131075"/>
            <a:ext cx="9837600" cy="5413800"/>
          </a:xfrm>
          <a:prstGeom prst="rect">
            <a:avLst/>
          </a:prstGeom>
          <a:solidFill>
            <a:srgbClr val="B6D7A8"/>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457200" lvl="0" indent="-488950" algn="ctr" rtl="0">
              <a:spcBef>
                <a:spcPts val="0"/>
              </a:spcBef>
              <a:spcAft>
                <a:spcPts val="0"/>
              </a:spcAft>
              <a:buSzPts val="4100"/>
              <a:buFont typeface="Comic Sans MS"/>
              <a:buAutoNum type="arabicPeriod"/>
            </a:pPr>
            <a:r>
              <a:rPr lang="en" sz="4100" b="1">
                <a:latin typeface="Comic Sans MS"/>
                <a:ea typeface="Comic Sans MS"/>
                <a:cs typeface="Comic Sans MS"/>
                <a:sym typeface="Comic Sans MS"/>
              </a:rPr>
              <a:t>     DEFINE THE PROBLEM</a:t>
            </a:r>
            <a:endParaRPr sz="4100" b="1">
              <a:latin typeface="Comic Sans MS"/>
              <a:ea typeface="Comic Sans MS"/>
              <a:cs typeface="Comic Sans MS"/>
              <a:sym typeface="Comic Sans MS"/>
            </a:endParaRPr>
          </a:p>
          <a:p>
            <a:pPr marL="457200" lvl="0" indent="-488950" algn="ctr" rtl="0">
              <a:spcBef>
                <a:spcPts val="0"/>
              </a:spcBef>
              <a:spcAft>
                <a:spcPts val="0"/>
              </a:spcAft>
              <a:buSzPts val="4100"/>
              <a:buFont typeface="Comic Sans MS"/>
              <a:buAutoNum type="arabicPeriod"/>
            </a:pPr>
            <a:r>
              <a:rPr lang="en" sz="4100" b="1">
                <a:latin typeface="Comic Sans MS"/>
                <a:ea typeface="Comic Sans MS"/>
                <a:cs typeface="Comic Sans MS"/>
                <a:sym typeface="Comic Sans MS"/>
              </a:rPr>
              <a:t>      GATHER THE EVIDENCE</a:t>
            </a:r>
            <a:endParaRPr sz="4100" b="1">
              <a:latin typeface="Comic Sans MS"/>
              <a:ea typeface="Comic Sans MS"/>
              <a:cs typeface="Comic Sans MS"/>
              <a:sym typeface="Comic Sans MS"/>
            </a:endParaRPr>
          </a:p>
          <a:p>
            <a:pPr marL="457200" lvl="0" indent="-488950" algn="ctr" rtl="0">
              <a:spcBef>
                <a:spcPts val="0"/>
              </a:spcBef>
              <a:spcAft>
                <a:spcPts val="0"/>
              </a:spcAft>
              <a:buSzPts val="4100"/>
              <a:buFont typeface="Comic Sans MS"/>
              <a:buAutoNum type="arabicPeriod"/>
            </a:pPr>
            <a:r>
              <a:rPr lang="en" sz="4100" b="1">
                <a:latin typeface="Comic Sans MS"/>
                <a:ea typeface="Comic Sans MS"/>
                <a:cs typeface="Comic Sans MS"/>
                <a:sym typeface="Comic Sans MS"/>
              </a:rPr>
              <a:t>     IDENTIFY THE CAUSES</a:t>
            </a:r>
            <a:endParaRPr sz="4100" b="1">
              <a:latin typeface="Comic Sans MS"/>
              <a:ea typeface="Comic Sans MS"/>
              <a:cs typeface="Comic Sans MS"/>
              <a:sym typeface="Comic Sans MS"/>
            </a:endParaRPr>
          </a:p>
          <a:p>
            <a:pPr marL="457200" lvl="0" indent="-463550" algn="ctr" rtl="0">
              <a:spcBef>
                <a:spcPts val="0"/>
              </a:spcBef>
              <a:spcAft>
                <a:spcPts val="0"/>
              </a:spcAft>
              <a:buSzPts val="3700"/>
              <a:buFont typeface="Comic Sans MS"/>
              <a:buAutoNum type="arabicPeriod"/>
            </a:pPr>
            <a:r>
              <a:rPr lang="en" sz="3200" b="1">
                <a:latin typeface="Comic Sans MS"/>
                <a:ea typeface="Comic Sans MS"/>
                <a:cs typeface="Comic Sans MS"/>
                <a:sym typeface="Comic Sans MS"/>
              </a:rPr>
              <a:t>       </a:t>
            </a:r>
            <a:r>
              <a:rPr lang="en" sz="3100" b="1">
                <a:latin typeface="Comic Sans MS"/>
                <a:ea typeface="Comic Sans MS"/>
                <a:cs typeface="Comic Sans MS"/>
                <a:sym typeface="Comic Sans MS"/>
              </a:rPr>
              <a:t>EXAMINE AN EXISTING POLICY</a:t>
            </a:r>
            <a:endParaRPr sz="3100" b="1">
              <a:latin typeface="Comic Sans MS"/>
              <a:ea typeface="Comic Sans MS"/>
              <a:cs typeface="Comic Sans MS"/>
              <a:sym typeface="Comic Sans MS"/>
            </a:endParaRPr>
          </a:p>
          <a:p>
            <a:pPr marL="457200" lvl="0" indent="-488950" algn="ctr" rtl="0">
              <a:spcBef>
                <a:spcPts val="0"/>
              </a:spcBef>
              <a:spcAft>
                <a:spcPts val="0"/>
              </a:spcAft>
              <a:buSzPts val="4100"/>
              <a:buFont typeface="Comic Sans MS"/>
              <a:buAutoNum type="arabicPeriod"/>
            </a:pPr>
            <a:r>
              <a:rPr lang="en" sz="4100" b="1">
                <a:latin typeface="Comic Sans MS"/>
                <a:ea typeface="Comic Sans MS"/>
                <a:cs typeface="Comic Sans MS"/>
                <a:sym typeface="Comic Sans MS"/>
              </a:rPr>
              <a:t>        </a:t>
            </a:r>
            <a:r>
              <a:rPr lang="en" sz="3900" b="1">
                <a:latin typeface="Comic Sans MS"/>
                <a:ea typeface="Comic Sans MS"/>
                <a:cs typeface="Comic Sans MS"/>
                <a:sym typeface="Comic Sans MS"/>
              </a:rPr>
              <a:t>DEVELOP NEW SOLUTIONS</a:t>
            </a:r>
            <a:endParaRPr sz="3900" b="1">
              <a:latin typeface="Comic Sans MS"/>
              <a:ea typeface="Comic Sans MS"/>
              <a:cs typeface="Comic Sans MS"/>
              <a:sym typeface="Comic Sans MS"/>
            </a:endParaRPr>
          </a:p>
          <a:p>
            <a:pPr marL="457200" lvl="0" indent="-457200" algn="ctr" rtl="0">
              <a:spcBef>
                <a:spcPts val="0"/>
              </a:spcBef>
              <a:spcAft>
                <a:spcPts val="0"/>
              </a:spcAft>
              <a:buSzPts val="3600"/>
              <a:buFont typeface="Comic Sans MS"/>
              <a:buAutoNum type="arabicPeriod"/>
            </a:pPr>
            <a:r>
              <a:rPr lang="en" sz="3600" b="1">
                <a:latin typeface="Comic Sans MS"/>
                <a:ea typeface="Comic Sans MS"/>
                <a:cs typeface="Comic Sans MS"/>
                <a:sym typeface="Comic Sans MS"/>
              </a:rPr>
              <a:t>         SELECT THE BEST SOLUTION</a:t>
            </a:r>
            <a:endParaRPr sz="3600" b="1">
              <a:latin typeface="Comic Sans MS"/>
              <a:ea typeface="Comic Sans MS"/>
              <a:cs typeface="Comic Sans MS"/>
              <a:sym typeface="Comic Sans MS"/>
            </a:endParaRPr>
          </a:p>
        </p:txBody>
      </p:sp>
      <p:pic>
        <p:nvPicPr>
          <p:cNvPr id="114" name="Google Shape;114;p26"/>
          <p:cNvPicPr preferRelativeResize="0"/>
          <p:nvPr/>
        </p:nvPicPr>
        <p:blipFill rotWithShape="1">
          <a:blip r:embed="rId3">
            <a:alphaModFix/>
          </a:blip>
          <a:srcRect l="10257" r="18359" b="13889"/>
          <a:stretch/>
        </p:blipFill>
        <p:spPr>
          <a:xfrm>
            <a:off x="8639700" y="-74850"/>
            <a:ext cx="1418700" cy="1711200"/>
          </a:xfrm>
          <a:prstGeom prst="ellipse">
            <a:avLst/>
          </a:prstGeom>
          <a:noFill/>
          <a:ln w="76200" cap="flat" cmpd="sng">
            <a:solidFill>
              <a:schemeClr val="dk2"/>
            </a:solidFill>
            <a:prstDash val="solid"/>
            <a:round/>
            <a:headEnd type="none" w="sm" len="sm"/>
            <a:tailEnd type="none" w="sm" len="sm"/>
          </a:ln>
        </p:spPr>
      </p:pic>
      <p:pic>
        <p:nvPicPr>
          <p:cNvPr id="115" name="Google Shape;115;p26"/>
          <p:cNvPicPr preferRelativeResize="0"/>
          <p:nvPr/>
        </p:nvPicPr>
        <p:blipFill>
          <a:blip r:embed="rId4">
            <a:alphaModFix/>
          </a:blip>
          <a:stretch>
            <a:fillRect/>
          </a:stretch>
        </p:blipFill>
        <p:spPr>
          <a:xfrm>
            <a:off x="0" y="0"/>
            <a:ext cx="1655100" cy="1561500"/>
          </a:xfrm>
          <a:prstGeom prst="octagon">
            <a:avLst>
              <a:gd name="adj" fmla="val 29289"/>
            </a:avLst>
          </a:prstGeom>
          <a:noFill/>
          <a:ln w="28575" cap="flat" cmpd="sng">
            <a:solidFill>
              <a:schemeClr val="dk2"/>
            </a:solidFill>
            <a:prstDash val="solid"/>
            <a:round/>
            <a:headEnd type="none" w="sm" len="sm"/>
            <a:tailEnd type="none" w="sm" len="sm"/>
          </a:ln>
        </p:spPr>
      </p:pic>
      <p:sp>
        <p:nvSpPr>
          <p:cNvPr id="116" name="Google Shape;116;p26">
            <a:hlinkClick r:id="rId5" action="ppaction://hlinksldjump"/>
          </p:cNvPr>
          <p:cNvSpPr/>
          <p:nvPr/>
        </p:nvSpPr>
        <p:spPr>
          <a:xfrm>
            <a:off x="1573000" y="2225975"/>
            <a:ext cx="1080000" cy="762000"/>
          </a:xfrm>
          <a:prstGeom prst="rightArrow">
            <a:avLst>
              <a:gd name="adj1" fmla="val 50000"/>
              <a:gd name="adj2" fmla="val 50000"/>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CLICK</a:t>
            </a:r>
            <a:endParaRPr sz="1200" b="1"/>
          </a:p>
          <a:p>
            <a:pPr marL="0" lvl="0" indent="0" algn="ctr" rtl="0">
              <a:spcBef>
                <a:spcPts val="0"/>
              </a:spcBef>
              <a:spcAft>
                <a:spcPts val="0"/>
              </a:spcAft>
              <a:buNone/>
            </a:pPr>
            <a:r>
              <a:rPr lang="en" sz="1200" b="1"/>
              <a:t>HERE Î</a:t>
            </a:r>
            <a:endParaRPr sz="1200" b="1"/>
          </a:p>
        </p:txBody>
      </p:sp>
      <p:sp>
        <p:nvSpPr>
          <p:cNvPr id="117" name="Google Shape;117;p26">
            <a:hlinkClick r:id="rId6" action="ppaction://hlinksldjump"/>
          </p:cNvPr>
          <p:cNvSpPr/>
          <p:nvPr/>
        </p:nvSpPr>
        <p:spPr>
          <a:xfrm>
            <a:off x="1160500" y="2987975"/>
            <a:ext cx="1080000" cy="762000"/>
          </a:xfrm>
          <a:prstGeom prst="rightArrow">
            <a:avLst>
              <a:gd name="adj1" fmla="val 50000"/>
              <a:gd name="adj2" fmla="val 50000"/>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CLICK</a:t>
            </a:r>
            <a:endParaRPr sz="1200" b="1"/>
          </a:p>
          <a:p>
            <a:pPr marL="0" lvl="0" indent="0" algn="ctr" rtl="0">
              <a:spcBef>
                <a:spcPts val="0"/>
              </a:spcBef>
              <a:spcAft>
                <a:spcPts val="0"/>
              </a:spcAft>
              <a:buNone/>
            </a:pPr>
            <a:r>
              <a:rPr lang="en" sz="1200" b="1"/>
              <a:t>HERE Î</a:t>
            </a:r>
            <a:endParaRPr sz="1200" b="1"/>
          </a:p>
        </p:txBody>
      </p:sp>
      <p:sp>
        <p:nvSpPr>
          <p:cNvPr id="118" name="Google Shape;118;p26">
            <a:hlinkClick r:id="rId7" action="ppaction://hlinksldjump"/>
          </p:cNvPr>
          <p:cNvSpPr/>
          <p:nvPr/>
        </p:nvSpPr>
        <p:spPr>
          <a:xfrm>
            <a:off x="1374775" y="3652450"/>
            <a:ext cx="1080000" cy="762000"/>
          </a:xfrm>
          <a:prstGeom prst="rightArrow">
            <a:avLst>
              <a:gd name="adj1" fmla="val 50000"/>
              <a:gd name="adj2" fmla="val 50000"/>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CLICK</a:t>
            </a:r>
            <a:endParaRPr sz="1200" b="1"/>
          </a:p>
          <a:p>
            <a:pPr marL="0" lvl="0" indent="0" algn="ctr" rtl="0">
              <a:spcBef>
                <a:spcPts val="0"/>
              </a:spcBef>
              <a:spcAft>
                <a:spcPts val="0"/>
              </a:spcAft>
              <a:buNone/>
            </a:pPr>
            <a:r>
              <a:rPr lang="en" sz="1200" b="1"/>
              <a:t>HERE Î</a:t>
            </a:r>
            <a:endParaRPr sz="1200" b="1"/>
          </a:p>
        </p:txBody>
      </p:sp>
      <p:sp>
        <p:nvSpPr>
          <p:cNvPr id="119" name="Google Shape;119;p26">
            <a:hlinkClick r:id="rId8" action="ppaction://hlinksldjump"/>
          </p:cNvPr>
          <p:cNvSpPr/>
          <p:nvPr/>
        </p:nvSpPr>
        <p:spPr>
          <a:xfrm>
            <a:off x="1160500" y="4272350"/>
            <a:ext cx="1080000" cy="762000"/>
          </a:xfrm>
          <a:prstGeom prst="rightArrow">
            <a:avLst>
              <a:gd name="adj1" fmla="val 50000"/>
              <a:gd name="adj2" fmla="val 50000"/>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CLICK</a:t>
            </a:r>
            <a:endParaRPr sz="1200" b="1"/>
          </a:p>
          <a:p>
            <a:pPr marL="0" lvl="0" indent="0" algn="ctr" rtl="0">
              <a:spcBef>
                <a:spcPts val="0"/>
              </a:spcBef>
              <a:spcAft>
                <a:spcPts val="0"/>
              </a:spcAft>
              <a:buNone/>
            </a:pPr>
            <a:r>
              <a:rPr lang="en" sz="1200" b="1"/>
              <a:t>HERE Î</a:t>
            </a:r>
            <a:endParaRPr sz="1200" b="1"/>
          </a:p>
        </p:txBody>
      </p:sp>
      <p:sp>
        <p:nvSpPr>
          <p:cNvPr id="120" name="Google Shape;120;p26">
            <a:hlinkClick r:id="rId9" action="ppaction://hlinksldjump"/>
          </p:cNvPr>
          <p:cNvSpPr/>
          <p:nvPr/>
        </p:nvSpPr>
        <p:spPr>
          <a:xfrm>
            <a:off x="767450" y="5078925"/>
            <a:ext cx="1080000" cy="762000"/>
          </a:xfrm>
          <a:prstGeom prst="rightArrow">
            <a:avLst>
              <a:gd name="adj1" fmla="val 50000"/>
              <a:gd name="adj2" fmla="val 50000"/>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CLICK</a:t>
            </a:r>
            <a:endParaRPr sz="1200" b="1"/>
          </a:p>
          <a:p>
            <a:pPr marL="0" lvl="0" indent="0" algn="ctr" rtl="0">
              <a:spcBef>
                <a:spcPts val="0"/>
              </a:spcBef>
              <a:spcAft>
                <a:spcPts val="0"/>
              </a:spcAft>
              <a:buNone/>
            </a:pPr>
            <a:r>
              <a:rPr lang="en" sz="1200" b="1"/>
              <a:t>HERE Î</a:t>
            </a:r>
            <a:endParaRPr sz="1200" b="1"/>
          </a:p>
        </p:txBody>
      </p:sp>
      <p:sp>
        <p:nvSpPr>
          <p:cNvPr id="121" name="Google Shape;121;p26">
            <a:hlinkClick r:id="rId10" action="ppaction://hlinksldjump"/>
          </p:cNvPr>
          <p:cNvSpPr/>
          <p:nvPr/>
        </p:nvSpPr>
        <p:spPr>
          <a:xfrm>
            <a:off x="767450" y="5698850"/>
            <a:ext cx="1080000" cy="762000"/>
          </a:xfrm>
          <a:prstGeom prst="rightArrow">
            <a:avLst>
              <a:gd name="adj1" fmla="val 50000"/>
              <a:gd name="adj2" fmla="val 50000"/>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CLICK</a:t>
            </a:r>
            <a:endParaRPr sz="1200" b="1"/>
          </a:p>
          <a:p>
            <a:pPr marL="0" lvl="0" indent="0" algn="ctr" rtl="0">
              <a:spcBef>
                <a:spcPts val="0"/>
              </a:spcBef>
              <a:spcAft>
                <a:spcPts val="0"/>
              </a:spcAft>
              <a:buNone/>
            </a:pPr>
            <a:r>
              <a:rPr lang="en" sz="1200" b="1"/>
              <a:t>HERE Î</a:t>
            </a:r>
            <a:endParaRPr sz="12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125"/>
        <p:cNvGrpSpPr/>
        <p:nvPr/>
      </p:nvGrpSpPr>
      <p:grpSpPr>
        <a:xfrm>
          <a:off x="0" y="0"/>
          <a:ext cx="0" cy="0"/>
          <a:chOff x="0" y="0"/>
          <a:chExt cx="0" cy="0"/>
        </a:xfrm>
      </p:grpSpPr>
      <p:sp>
        <p:nvSpPr>
          <p:cNvPr id="126" name="Google Shape;126;p27"/>
          <p:cNvSpPr txBox="1">
            <a:spLocks noGrp="1"/>
          </p:cNvSpPr>
          <p:nvPr>
            <p:ph type="title"/>
          </p:nvPr>
        </p:nvSpPr>
        <p:spPr>
          <a:xfrm>
            <a:off x="342870" y="672482"/>
            <a:ext cx="9372600" cy="865500"/>
          </a:xfrm>
          <a:prstGeom prst="rect">
            <a:avLst/>
          </a:prstGeom>
          <a:solidFill>
            <a:srgbClr val="D0E0E3"/>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457200" lvl="0" indent="-565150" algn="ctr" rtl="0">
              <a:spcBef>
                <a:spcPts val="0"/>
              </a:spcBef>
              <a:spcAft>
                <a:spcPts val="0"/>
              </a:spcAft>
              <a:buSzPts val="5300"/>
              <a:buFont typeface="Luckiest Guy"/>
              <a:buAutoNum type="arabicPeriod"/>
            </a:pPr>
            <a:r>
              <a:rPr lang="en" sz="5300">
                <a:latin typeface="Luckiest Guy"/>
                <a:ea typeface="Luckiest Guy"/>
                <a:cs typeface="Luckiest Guy"/>
                <a:sym typeface="Luckiest Guy"/>
              </a:rPr>
              <a:t>Define the problem</a:t>
            </a:r>
            <a:endParaRPr sz="5300">
              <a:latin typeface="Luckiest Guy"/>
              <a:ea typeface="Luckiest Guy"/>
              <a:cs typeface="Luckiest Guy"/>
              <a:sym typeface="Luckiest Guy"/>
            </a:endParaRPr>
          </a:p>
        </p:txBody>
      </p:sp>
      <p:sp>
        <p:nvSpPr>
          <p:cNvPr id="127" name="Google Shape;127;p27"/>
          <p:cNvSpPr txBox="1">
            <a:spLocks noGrp="1"/>
          </p:cNvSpPr>
          <p:nvPr>
            <p:ph type="body" idx="1"/>
          </p:nvPr>
        </p:nvSpPr>
        <p:spPr>
          <a:xfrm>
            <a:off x="342870" y="1741518"/>
            <a:ext cx="9372600" cy="5162700"/>
          </a:xfrm>
          <a:prstGeom prst="rect">
            <a:avLst/>
          </a:prstGeom>
          <a:solidFill>
            <a:srgbClr val="B6D7A8"/>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rmAutofit/>
          </a:bodyPr>
          <a:lstStyle/>
          <a:p>
            <a:pPr marL="457200" lvl="0" indent="0" algn="l" rtl="0">
              <a:spcBef>
                <a:spcPts val="0"/>
              </a:spcBef>
              <a:spcAft>
                <a:spcPts val="1500"/>
              </a:spcAft>
              <a:buNone/>
            </a:pPr>
            <a:r>
              <a:rPr lang="en" sz="7800">
                <a:latin typeface="Bubblegum Sans"/>
                <a:ea typeface="Bubblegum Sans"/>
                <a:cs typeface="Bubblegum Sans"/>
                <a:sym typeface="Bubblegum Sans"/>
              </a:rPr>
              <a:t>How does Global warming affect climate change in the NYS? </a:t>
            </a:r>
            <a:endParaRPr sz="7800">
              <a:latin typeface="Bubblegum Sans"/>
              <a:ea typeface="Bubblegum Sans"/>
              <a:cs typeface="Bubblegum Sans"/>
              <a:sym typeface="Bubblegum Sans"/>
            </a:endParaRPr>
          </a:p>
        </p:txBody>
      </p:sp>
      <p:pic>
        <p:nvPicPr>
          <p:cNvPr id="128" name="Google Shape;128;p27"/>
          <p:cNvPicPr preferRelativeResize="0"/>
          <p:nvPr/>
        </p:nvPicPr>
        <p:blipFill rotWithShape="1">
          <a:blip r:embed="rId3">
            <a:alphaModFix/>
          </a:blip>
          <a:srcRect l="10257" r="18359" b="13889"/>
          <a:stretch/>
        </p:blipFill>
        <p:spPr>
          <a:xfrm>
            <a:off x="8171375" y="1741525"/>
            <a:ext cx="1418700" cy="1711200"/>
          </a:xfrm>
          <a:prstGeom prst="ellipse">
            <a:avLst/>
          </a:prstGeom>
          <a:noFill/>
          <a:ln w="76200" cap="flat" cmpd="sng">
            <a:solidFill>
              <a:schemeClr val="dk2"/>
            </a:solidFill>
            <a:prstDash val="solid"/>
            <a:round/>
            <a:headEnd type="none" w="sm" len="sm"/>
            <a:tailEnd type="none" w="sm" len="sm"/>
          </a:ln>
        </p:spPr>
      </p:pic>
      <p:pic>
        <p:nvPicPr>
          <p:cNvPr id="129" name="Google Shape;129;p27"/>
          <p:cNvPicPr preferRelativeResize="0"/>
          <p:nvPr/>
        </p:nvPicPr>
        <p:blipFill>
          <a:blip r:embed="rId4">
            <a:alphaModFix/>
          </a:blip>
          <a:stretch>
            <a:fillRect/>
          </a:stretch>
        </p:blipFill>
        <p:spPr>
          <a:xfrm>
            <a:off x="7934950" y="5186525"/>
            <a:ext cx="1655100" cy="1561500"/>
          </a:xfrm>
          <a:prstGeom prst="octagon">
            <a:avLst>
              <a:gd name="adj" fmla="val 29289"/>
            </a:avLst>
          </a:prstGeom>
          <a:noFill/>
          <a:ln w="28575"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133"/>
        <p:cNvGrpSpPr/>
        <p:nvPr/>
      </p:nvGrpSpPr>
      <p:grpSpPr>
        <a:xfrm>
          <a:off x="0" y="0"/>
          <a:ext cx="0" cy="0"/>
          <a:chOff x="0" y="0"/>
          <a:chExt cx="0" cy="0"/>
        </a:xfrm>
      </p:grpSpPr>
      <p:sp>
        <p:nvSpPr>
          <p:cNvPr id="134" name="Google Shape;134;p28"/>
          <p:cNvSpPr txBox="1">
            <a:spLocks noGrp="1"/>
          </p:cNvSpPr>
          <p:nvPr>
            <p:ph type="title"/>
          </p:nvPr>
        </p:nvSpPr>
        <p:spPr>
          <a:xfrm>
            <a:off x="342870" y="672482"/>
            <a:ext cx="9372600" cy="865500"/>
          </a:xfrm>
          <a:prstGeom prst="rect">
            <a:avLst/>
          </a:prstGeom>
          <a:solidFill>
            <a:srgbClr val="CFE2F3"/>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5300">
                <a:latin typeface="Luckiest Guy"/>
                <a:ea typeface="Luckiest Guy"/>
                <a:cs typeface="Luckiest Guy"/>
                <a:sym typeface="Luckiest Guy"/>
              </a:rPr>
              <a:t>2. Gather the EVIDENCE</a:t>
            </a:r>
            <a:endParaRPr sz="5300">
              <a:latin typeface="Luckiest Guy"/>
              <a:ea typeface="Luckiest Guy"/>
              <a:cs typeface="Luckiest Guy"/>
              <a:sym typeface="Luckiest Guy"/>
            </a:endParaRPr>
          </a:p>
        </p:txBody>
      </p:sp>
      <p:sp>
        <p:nvSpPr>
          <p:cNvPr id="135" name="Google Shape;135;p28"/>
          <p:cNvSpPr txBox="1">
            <a:spLocks noGrp="1"/>
          </p:cNvSpPr>
          <p:nvPr>
            <p:ph type="body" idx="1"/>
          </p:nvPr>
        </p:nvSpPr>
        <p:spPr>
          <a:xfrm>
            <a:off x="342875" y="1741526"/>
            <a:ext cx="9372600" cy="5883000"/>
          </a:xfrm>
          <a:prstGeom prst="rect">
            <a:avLst/>
          </a:prstGeom>
          <a:solidFill>
            <a:srgbClr val="B6D7A8"/>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rmAutofit fontScale="25000" lnSpcReduction="20000"/>
          </a:bodyPr>
          <a:lstStyle/>
          <a:p>
            <a:pPr marL="457200" lvl="0" indent="0" algn="l" rtl="0">
              <a:spcBef>
                <a:spcPts val="0"/>
              </a:spcBef>
              <a:spcAft>
                <a:spcPts val="0"/>
              </a:spcAft>
              <a:buNone/>
            </a:pPr>
            <a:r>
              <a:rPr lang="en" sz="4600">
                <a:latin typeface="Bubblegum Sans"/>
                <a:ea typeface="Bubblegum Sans"/>
                <a:cs typeface="Bubblegum Sans"/>
                <a:sym typeface="Bubblegum Sans"/>
              </a:rPr>
              <a:t>HOW DO WE KNOW THE PROBLEM? STATISTICS/EVIDENCE</a:t>
            </a:r>
            <a:endParaRPr sz="4600">
              <a:latin typeface="Bubblegum Sans"/>
              <a:ea typeface="Bubblegum Sans"/>
              <a:cs typeface="Bubblegum Sans"/>
              <a:sym typeface="Bubblegum Sans"/>
            </a:endParaRPr>
          </a:p>
          <a:p>
            <a:pPr marL="457200" lvl="0" indent="-317500" algn="l" rtl="0">
              <a:spcBef>
                <a:spcPts val="1500"/>
              </a:spcBef>
              <a:spcAft>
                <a:spcPts val="0"/>
              </a:spcAft>
              <a:buSzPct val="100000"/>
              <a:buFont typeface="Comic Sans MS"/>
              <a:buChar char="➔"/>
            </a:pPr>
            <a:r>
              <a:rPr lang="en" sz="5600">
                <a:solidFill>
                  <a:srgbClr val="1B1B1B"/>
                </a:solidFill>
                <a:latin typeface="Comic Sans MS"/>
                <a:ea typeface="Comic Sans MS"/>
                <a:cs typeface="Comic Sans MS"/>
                <a:sym typeface="Comic Sans MS"/>
              </a:rPr>
              <a:t>The most recent report by the </a:t>
            </a:r>
            <a:r>
              <a:rPr lang="en" sz="5600" u="sng">
                <a:solidFill>
                  <a:srgbClr val="154973"/>
                </a:solidFill>
                <a:latin typeface="Comic Sans MS"/>
                <a:ea typeface="Comic Sans MS"/>
                <a:cs typeface="Comic Sans MS"/>
                <a:sym typeface="Comic Sans MS"/>
                <a:hlinkClick r:id="rId3">
                  <a:extLst>
                    <a:ext uri="{A12FA001-AC4F-418D-AE19-62706E023703}">
                      <ahyp:hlinkClr xmlns:ahyp="http://schemas.microsoft.com/office/drawing/2018/hyperlinkcolor" val="tx"/>
                    </a:ext>
                  </a:extLst>
                </a:hlinkClick>
              </a:rPr>
              <a:t>Intergovernmental Panel on Climate Change</a:t>
            </a:r>
            <a:r>
              <a:rPr lang="en" sz="5600">
                <a:solidFill>
                  <a:srgbClr val="1B1B1B"/>
                </a:solidFill>
                <a:latin typeface="Comic Sans MS"/>
                <a:ea typeface="Comic Sans MS"/>
                <a:cs typeface="Comic Sans MS"/>
                <a:sym typeface="Comic Sans MS"/>
              </a:rPr>
              <a:t> (IPCC) states that </a:t>
            </a:r>
            <a:r>
              <a:rPr lang="en" sz="5600" u="sng">
                <a:solidFill>
                  <a:srgbClr val="1B1B1B"/>
                </a:solidFill>
                <a:latin typeface="Comic Sans MS"/>
                <a:ea typeface="Comic Sans MS"/>
                <a:cs typeface="Comic Sans MS"/>
                <a:sym typeface="Comic Sans MS"/>
              </a:rPr>
              <a:t>greenhouse gas </a:t>
            </a:r>
            <a:r>
              <a:rPr lang="en" sz="5600">
                <a:solidFill>
                  <a:srgbClr val="1B1B1B"/>
                </a:solidFill>
                <a:latin typeface="Comic Sans MS"/>
                <a:ea typeface="Comic Sans MS"/>
                <a:cs typeface="Comic Sans MS"/>
                <a:sym typeface="Comic Sans MS"/>
              </a:rPr>
              <a:t>(GHG) emissions from </a:t>
            </a:r>
            <a:r>
              <a:rPr lang="en" sz="5600">
                <a:solidFill>
                  <a:srgbClr val="FF0000"/>
                </a:solidFill>
                <a:latin typeface="Comic Sans MS"/>
                <a:ea typeface="Comic Sans MS"/>
                <a:cs typeface="Comic Sans MS"/>
                <a:sym typeface="Comic Sans MS"/>
              </a:rPr>
              <a:t>human activities are responsible for accelerating global warming and climate change. </a:t>
            </a:r>
            <a:endParaRPr sz="5600">
              <a:solidFill>
                <a:srgbClr val="FF0000"/>
              </a:solidFill>
              <a:latin typeface="Comic Sans MS"/>
              <a:ea typeface="Comic Sans MS"/>
              <a:cs typeface="Comic Sans MS"/>
              <a:sym typeface="Comic Sans MS"/>
            </a:endParaRPr>
          </a:p>
          <a:p>
            <a:pPr marL="457200" lvl="0" indent="-317500" algn="l" rtl="0">
              <a:spcBef>
                <a:spcPts val="0"/>
              </a:spcBef>
              <a:spcAft>
                <a:spcPts val="0"/>
              </a:spcAft>
              <a:buClr>
                <a:srgbClr val="1B1B1B"/>
              </a:buClr>
              <a:buSzPct val="100000"/>
              <a:buFont typeface="Comic Sans MS"/>
              <a:buChar char="➔"/>
            </a:pPr>
            <a:r>
              <a:rPr lang="en" sz="5600">
                <a:solidFill>
                  <a:srgbClr val="1B1B1B"/>
                </a:solidFill>
                <a:latin typeface="Comic Sans MS"/>
                <a:ea typeface="Comic Sans MS"/>
                <a:cs typeface="Comic Sans MS"/>
                <a:sym typeface="Comic Sans MS"/>
              </a:rPr>
              <a:t>Higher temperatures, more frequent precipitation and storms, </a:t>
            </a:r>
            <a:r>
              <a:rPr lang="en" sz="5600" u="sng">
                <a:solidFill>
                  <a:srgbClr val="1B1B1B"/>
                </a:solidFill>
                <a:latin typeface="Comic Sans MS"/>
                <a:ea typeface="Comic Sans MS"/>
                <a:cs typeface="Comic Sans MS"/>
                <a:sym typeface="Comic Sans MS"/>
              </a:rPr>
              <a:t>faster rates of ocean warming, and sea level rise are some of the key physical effects of climate change that are impacting communities and ecosystems around the world.</a:t>
            </a:r>
            <a:endParaRPr sz="5600" u="sng">
              <a:solidFill>
                <a:srgbClr val="1B1B1B"/>
              </a:solidFill>
              <a:latin typeface="Comic Sans MS"/>
              <a:ea typeface="Comic Sans MS"/>
              <a:cs typeface="Comic Sans MS"/>
              <a:sym typeface="Comic Sans MS"/>
            </a:endParaRPr>
          </a:p>
          <a:p>
            <a:pPr marL="457200" lvl="0" indent="-317500" algn="l" rtl="0">
              <a:spcBef>
                <a:spcPts val="0"/>
              </a:spcBef>
              <a:spcAft>
                <a:spcPts val="0"/>
              </a:spcAft>
              <a:buClr>
                <a:srgbClr val="1B1B1B"/>
              </a:buClr>
              <a:buSzPct val="100000"/>
              <a:buFont typeface="Comic Sans MS"/>
              <a:buChar char="➔"/>
            </a:pPr>
            <a:r>
              <a:rPr lang="en" sz="5600">
                <a:solidFill>
                  <a:srgbClr val="1B1B1B"/>
                </a:solidFill>
                <a:latin typeface="Comic Sans MS"/>
                <a:ea typeface="Comic Sans MS"/>
                <a:cs typeface="Comic Sans MS"/>
                <a:sym typeface="Comic Sans MS"/>
              </a:rPr>
              <a:t>Climate change impacts will continue to worsen as global temperatures and greenhouse gas emissions increase (see </a:t>
            </a:r>
            <a:r>
              <a:rPr lang="en" sz="5600" u="sng">
                <a:solidFill>
                  <a:srgbClr val="004DD1"/>
                </a:solidFill>
                <a:latin typeface="Comic Sans MS"/>
                <a:ea typeface="Comic Sans MS"/>
                <a:cs typeface="Comic Sans MS"/>
                <a:sym typeface="Comic Sans MS"/>
                <a:hlinkClick r:id="rId4">
                  <a:extLst>
                    <a:ext uri="{A12FA001-AC4F-418D-AE19-62706E023703}">
                      <ahyp:hlinkClr xmlns:ahyp="http://schemas.microsoft.com/office/drawing/2018/hyperlinkcolor" val="tx"/>
                    </a:ext>
                  </a:extLst>
                </a:hlinkClick>
              </a:rPr>
              <a:t>Climate Change 101</a:t>
            </a:r>
            <a:r>
              <a:rPr lang="en" sz="5600">
                <a:solidFill>
                  <a:srgbClr val="1B1B1B"/>
                </a:solidFill>
                <a:latin typeface="Comic Sans MS"/>
                <a:ea typeface="Comic Sans MS"/>
                <a:cs typeface="Comic Sans MS"/>
                <a:sym typeface="Comic Sans MS"/>
              </a:rPr>
              <a:t>).</a:t>
            </a:r>
            <a:endParaRPr sz="5600">
              <a:solidFill>
                <a:srgbClr val="1B1B1B"/>
              </a:solidFill>
              <a:latin typeface="Comic Sans MS"/>
              <a:ea typeface="Comic Sans MS"/>
              <a:cs typeface="Comic Sans MS"/>
              <a:sym typeface="Comic Sans MS"/>
            </a:endParaRPr>
          </a:p>
          <a:p>
            <a:pPr marL="457200" lvl="0" indent="-317500" algn="l" rtl="0">
              <a:spcBef>
                <a:spcPts val="0"/>
              </a:spcBef>
              <a:spcAft>
                <a:spcPts val="0"/>
              </a:spcAft>
              <a:buClr>
                <a:srgbClr val="1B1B1B"/>
              </a:buClr>
              <a:buSzPct val="100000"/>
              <a:buFont typeface="Comic Sans MS"/>
              <a:buChar char="➔"/>
            </a:pPr>
            <a:r>
              <a:rPr lang="en" sz="5600">
                <a:solidFill>
                  <a:srgbClr val="1B1B1B"/>
                </a:solidFill>
                <a:latin typeface="Comic Sans MS"/>
                <a:ea typeface="Comic Sans MS"/>
                <a:cs typeface="Comic Sans MS"/>
                <a:sym typeface="Comic Sans MS"/>
              </a:rPr>
              <a:t>These climate change reports clearly show, based on scientific data, that significant climate change impacts are already occurring. </a:t>
            </a:r>
            <a:r>
              <a:rPr lang="en" sz="5600" u="sng">
                <a:solidFill>
                  <a:srgbClr val="1B1B1B"/>
                </a:solidFill>
                <a:latin typeface="Comic Sans MS"/>
                <a:ea typeface="Comic Sans MS"/>
                <a:cs typeface="Comic Sans MS"/>
                <a:sym typeface="Comic Sans MS"/>
              </a:rPr>
              <a:t>People, plants and wildlife, and ecosystems are facing an uncertain future unless adequate actions are taken to adapt to climate change impacts already unfolding and expected to intensify over time. </a:t>
            </a:r>
            <a:r>
              <a:rPr lang="en" sz="5600">
                <a:solidFill>
                  <a:srgbClr val="1B1B1B"/>
                </a:solidFill>
                <a:latin typeface="Comic Sans MS"/>
                <a:ea typeface="Comic Sans MS"/>
                <a:cs typeface="Comic Sans MS"/>
                <a:sym typeface="Comic Sans MS"/>
              </a:rPr>
              <a:t>GHG emissions must also rapidly and significantly be reduced in the near future and eventually eliminated to prevent the increasingly harmful impacts of climate change over the next several decades.</a:t>
            </a:r>
            <a:endParaRPr sz="5600">
              <a:solidFill>
                <a:srgbClr val="1B1B1B"/>
              </a:solidFill>
              <a:latin typeface="Comic Sans MS"/>
              <a:ea typeface="Comic Sans MS"/>
              <a:cs typeface="Comic Sans MS"/>
              <a:sym typeface="Comic Sans MS"/>
            </a:endParaRPr>
          </a:p>
          <a:p>
            <a:pPr marL="457200" lvl="0" indent="-317500" algn="l" rtl="0">
              <a:spcBef>
                <a:spcPts val="0"/>
              </a:spcBef>
              <a:spcAft>
                <a:spcPts val="0"/>
              </a:spcAft>
              <a:buClr>
                <a:srgbClr val="1B1B1B"/>
              </a:buClr>
              <a:buSzPct val="100000"/>
              <a:buFont typeface="Comic Sans MS"/>
              <a:buChar char="➔"/>
            </a:pPr>
            <a:r>
              <a:rPr lang="en" sz="5600">
                <a:solidFill>
                  <a:srgbClr val="1B1B1B"/>
                </a:solidFill>
                <a:latin typeface="Comic Sans MS"/>
                <a:ea typeface="Comic Sans MS"/>
                <a:cs typeface="Comic Sans MS"/>
                <a:sym typeface="Comic Sans MS"/>
              </a:rPr>
              <a:t>Scientists have recognized climate change works </a:t>
            </a:r>
            <a:r>
              <a:rPr lang="en" sz="5600" u="sng">
                <a:solidFill>
                  <a:srgbClr val="FF0000"/>
                </a:solidFill>
                <a:latin typeface="Comic Sans MS"/>
                <a:ea typeface="Comic Sans MS"/>
                <a:cs typeface="Comic Sans MS"/>
                <a:sym typeface="Comic Sans MS"/>
              </a:rPr>
              <a:t>as a global threat multiplier</a:t>
            </a:r>
            <a:r>
              <a:rPr lang="en" sz="5600">
                <a:solidFill>
                  <a:srgbClr val="1B1B1B"/>
                </a:solidFill>
                <a:latin typeface="Comic Sans MS"/>
                <a:ea typeface="Comic Sans MS"/>
                <a:cs typeface="Comic Sans MS"/>
                <a:sym typeface="Comic Sans MS"/>
              </a:rPr>
              <a:t>. </a:t>
            </a:r>
            <a:r>
              <a:rPr lang="en" sz="5600" u="sng">
                <a:solidFill>
                  <a:srgbClr val="1B1B1B"/>
                </a:solidFill>
                <a:latin typeface="Comic Sans MS"/>
                <a:ea typeface="Comic Sans MS"/>
                <a:cs typeface="Comic Sans MS"/>
                <a:sym typeface="Comic Sans MS"/>
              </a:rPr>
              <a:t>The direct effects of climate change, like extreme heat, sea level rise, and intensifying storms are exacerbating other social threats or stresses, such as poverty, famine, and immigration.</a:t>
            </a:r>
            <a:r>
              <a:rPr lang="en" sz="5600">
                <a:solidFill>
                  <a:srgbClr val="1B1B1B"/>
                </a:solidFill>
                <a:latin typeface="Comic Sans MS"/>
                <a:ea typeface="Comic Sans MS"/>
                <a:cs typeface="Comic Sans MS"/>
                <a:sym typeface="Comic Sans MS"/>
              </a:rPr>
              <a:t> </a:t>
            </a:r>
            <a:r>
              <a:rPr lang="en" sz="5600">
                <a:solidFill>
                  <a:srgbClr val="FF0000"/>
                </a:solidFill>
                <a:latin typeface="Comic Sans MS"/>
                <a:ea typeface="Comic Sans MS"/>
                <a:cs typeface="Comic Sans MS"/>
                <a:sym typeface="Comic Sans MS"/>
              </a:rPr>
              <a:t>For example, climate change is a significant threat to the global food supply. Changes to regional temperature and precipitation affect crop production and threaten food security around the world. </a:t>
            </a:r>
            <a:endParaRPr sz="5600">
              <a:solidFill>
                <a:srgbClr val="FF0000"/>
              </a:solidFill>
              <a:latin typeface="Comic Sans MS"/>
              <a:ea typeface="Comic Sans MS"/>
              <a:cs typeface="Comic Sans MS"/>
              <a:sym typeface="Comic Sans MS"/>
            </a:endParaRPr>
          </a:p>
          <a:p>
            <a:pPr marL="457200" lvl="0" indent="-317500" algn="l" rtl="0">
              <a:spcBef>
                <a:spcPts val="0"/>
              </a:spcBef>
              <a:spcAft>
                <a:spcPts val="0"/>
              </a:spcAft>
              <a:buClr>
                <a:srgbClr val="FF0000"/>
              </a:buClr>
              <a:buSzPct val="100000"/>
              <a:buFont typeface="Comic Sans MS"/>
              <a:buChar char="➔"/>
            </a:pPr>
            <a:r>
              <a:rPr lang="en" sz="5600" u="sng">
                <a:solidFill>
                  <a:srgbClr val="FF0000"/>
                </a:solidFill>
                <a:latin typeface="Comic Sans MS"/>
                <a:ea typeface="Comic Sans MS"/>
                <a:cs typeface="Comic Sans MS"/>
                <a:sym typeface="Comic Sans MS"/>
                <a:hlinkClick r:id="rId5">
                  <a:extLst>
                    <a:ext uri="{A12FA001-AC4F-418D-AE19-62706E023703}">
                      <ahyp:hlinkClr xmlns:ahyp="http://schemas.microsoft.com/office/drawing/2018/hyperlinkcolor" val="tx"/>
                    </a:ext>
                  </a:extLst>
                </a:hlinkClick>
              </a:rPr>
              <a:t>Extreme heat</a:t>
            </a:r>
            <a:r>
              <a:rPr lang="en" sz="5600" u="sng">
                <a:solidFill>
                  <a:srgbClr val="FF0000"/>
                </a:solidFill>
                <a:latin typeface="Comic Sans MS"/>
                <a:ea typeface="Comic Sans MS"/>
                <a:cs typeface="Comic Sans MS"/>
                <a:sym typeface="Comic Sans MS"/>
              </a:rPr>
              <a:t> will have a greater impact on urban areas which have many heat-absorbing surfaces like roads, parking lots, and buildings, and few cooling green spaces and trees. This "heat island effect," when urban areas experience higher temperatures than the surrounding suburban or rural areas, increases the risk of heat-related illnesses and death for urban residents, particularly for vulnerable populations like the elderly. Extreme heat can also stress infrastructure, like electrical transmission lines, railroad tracks, and airport runways.</a:t>
            </a:r>
            <a:endParaRPr sz="5600" u="sng">
              <a:solidFill>
                <a:srgbClr val="FF0000"/>
              </a:solidFill>
              <a:latin typeface="Comic Sans MS"/>
              <a:ea typeface="Comic Sans MS"/>
              <a:cs typeface="Comic Sans MS"/>
              <a:sym typeface="Comic Sans MS"/>
            </a:endParaRPr>
          </a:p>
        </p:txBody>
      </p:sp>
      <p:pic>
        <p:nvPicPr>
          <p:cNvPr id="136" name="Google Shape;136;p28" descr="page2image1309445232"/>
          <p:cNvPicPr preferRelativeResize="0"/>
          <p:nvPr/>
        </p:nvPicPr>
        <p:blipFill>
          <a:blip r:embed="rId6">
            <a:alphaModFix/>
          </a:blip>
          <a:stretch>
            <a:fillRect/>
          </a:stretch>
        </p:blipFill>
        <p:spPr>
          <a:xfrm>
            <a:off x="8849125" y="672475"/>
            <a:ext cx="866350" cy="865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140"/>
        <p:cNvGrpSpPr/>
        <p:nvPr/>
      </p:nvGrpSpPr>
      <p:grpSpPr>
        <a:xfrm>
          <a:off x="0" y="0"/>
          <a:ext cx="0" cy="0"/>
          <a:chOff x="0" y="0"/>
          <a:chExt cx="0" cy="0"/>
        </a:xfrm>
      </p:grpSpPr>
      <p:sp>
        <p:nvSpPr>
          <p:cNvPr id="141" name="Google Shape;141;p29"/>
          <p:cNvSpPr txBox="1">
            <a:spLocks noGrp="1"/>
          </p:cNvSpPr>
          <p:nvPr>
            <p:ph type="title"/>
          </p:nvPr>
        </p:nvSpPr>
        <p:spPr>
          <a:xfrm>
            <a:off x="342870" y="672482"/>
            <a:ext cx="9372600" cy="865500"/>
          </a:xfrm>
          <a:prstGeom prst="rect">
            <a:avLst/>
          </a:prstGeom>
          <a:solidFill>
            <a:srgbClr val="CFE2F3"/>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5200">
                <a:latin typeface="Luckiest Guy"/>
                <a:ea typeface="Luckiest Guy"/>
                <a:cs typeface="Luckiest Guy"/>
                <a:sym typeface="Luckiest Guy"/>
              </a:rPr>
              <a:t>2. Gather the EVIDENCE~NY</a:t>
            </a:r>
            <a:endParaRPr sz="5200">
              <a:latin typeface="Luckiest Guy"/>
              <a:ea typeface="Luckiest Guy"/>
              <a:cs typeface="Luckiest Guy"/>
              <a:sym typeface="Luckiest Guy"/>
            </a:endParaRPr>
          </a:p>
        </p:txBody>
      </p:sp>
      <p:sp>
        <p:nvSpPr>
          <p:cNvPr id="142" name="Google Shape;142;p29"/>
          <p:cNvSpPr txBox="1">
            <a:spLocks noGrp="1"/>
          </p:cNvSpPr>
          <p:nvPr>
            <p:ph type="body" idx="1"/>
          </p:nvPr>
        </p:nvSpPr>
        <p:spPr>
          <a:xfrm>
            <a:off x="342875" y="1741526"/>
            <a:ext cx="9372600" cy="5720700"/>
          </a:xfrm>
          <a:prstGeom prst="rect">
            <a:avLst/>
          </a:prstGeom>
          <a:solidFill>
            <a:srgbClr val="B6D7A8"/>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457200" lvl="0" indent="-304800" algn="l" rtl="0">
              <a:lnSpc>
                <a:spcPct val="95000"/>
              </a:lnSpc>
              <a:spcBef>
                <a:spcPts val="0"/>
              </a:spcBef>
              <a:spcAft>
                <a:spcPts val="0"/>
              </a:spcAft>
              <a:buClr>
                <a:srgbClr val="1B1B1B"/>
              </a:buClr>
              <a:buSzPts val="1200"/>
              <a:buChar char="➔"/>
            </a:pPr>
            <a:r>
              <a:rPr lang="en" sz="1200">
                <a:solidFill>
                  <a:srgbClr val="1B1B1B"/>
                </a:solidFill>
                <a:latin typeface="Comic Sans MS"/>
                <a:ea typeface="Comic Sans MS"/>
                <a:cs typeface="Comic Sans MS"/>
                <a:sym typeface="Comic Sans MS"/>
              </a:rPr>
              <a:t>In New York, winters have </a:t>
            </a:r>
            <a:r>
              <a:rPr lang="en" sz="1200" u="sng">
                <a:solidFill>
                  <a:srgbClr val="1B1B1B"/>
                </a:solidFill>
                <a:latin typeface="Comic Sans MS"/>
                <a:ea typeface="Comic Sans MS"/>
                <a:cs typeface="Comic Sans MS"/>
                <a:sym typeface="Comic Sans MS"/>
              </a:rPr>
              <a:t>warmed three times faster than summers. </a:t>
            </a:r>
            <a:r>
              <a:rPr lang="en" sz="1200">
                <a:solidFill>
                  <a:srgbClr val="1B1B1B"/>
                </a:solidFill>
                <a:latin typeface="Comic Sans MS"/>
                <a:ea typeface="Comic Sans MS"/>
                <a:cs typeface="Comic Sans MS"/>
                <a:sym typeface="Comic Sans MS"/>
              </a:rPr>
              <a:t>Warmer winter temperatures, with fewer days below freezing, are bringing </a:t>
            </a:r>
            <a:r>
              <a:rPr lang="en" sz="1200" u="sng">
                <a:solidFill>
                  <a:srgbClr val="1B1B1B"/>
                </a:solidFill>
                <a:latin typeface="Comic Sans MS"/>
                <a:ea typeface="Comic Sans MS"/>
                <a:cs typeface="Comic Sans MS"/>
                <a:sym typeface="Comic Sans MS"/>
              </a:rPr>
              <a:t>more winter precipitation to New York as rain, </a:t>
            </a:r>
            <a:r>
              <a:rPr lang="en" sz="1200">
                <a:solidFill>
                  <a:srgbClr val="1B1B1B"/>
                </a:solidFill>
                <a:latin typeface="Comic Sans MS"/>
                <a:ea typeface="Comic Sans MS"/>
                <a:cs typeface="Comic Sans MS"/>
                <a:sym typeface="Comic Sans MS"/>
              </a:rPr>
              <a:t>less snow, reduced snow cover, and earlier spring snowmelt.</a:t>
            </a:r>
            <a:endParaRPr sz="1200">
              <a:solidFill>
                <a:srgbClr val="1B1B1B"/>
              </a:solidFill>
              <a:latin typeface="Comic Sans MS"/>
              <a:ea typeface="Comic Sans MS"/>
              <a:cs typeface="Comic Sans MS"/>
              <a:sym typeface="Comic Sans MS"/>
            </a:endParaRPr>
          </a:p>
          <a:p>
            <a:pPr marL="457200" lvl="0" indent="-304800" algn="l" rtl="0">
              <a:lnSpc>
                <a:spcPct val="95000"/>
              </a:lnSpc>
              <a:spcBef>
                <a:spcPts val="0"/>
              </a:spcBef>
              <a:spcAft>
                <a:spcPts val="0"/>
              </a:spcAft>
              <a:buClr>
                <a:srgbClr val="1B1B1B"/>
              </a:buClr>
              <a:buSzPts val="1200"/>
              <a:buFont typeface="Comic Sans MS"/>
              <a:buChar char="➔"/>
            </a:pPr>
            <a:r>
              <a:rPr lang="en" sz="1200">
                <a:solidFill>
                  <a:srgbClr val="1B1B1B"/>
                </a:solidFill>
                <a:latin typeface="Comic Sans MS"/>
                <a:ea typeface="Comic Sans MS"/>
                <a:cs typeface="Comic Sans MS"/>
                <a:sym typeface="Comic Sans MS"/>
              </a:rPr>
              <a:t> Less snowfall and earlier snowmelt are already having and will continue to have increasing </a:t>
            </a:r>
            <a:r>
              <a:rPr lang="en" sz="1200" u="sng">
                <a:solidFill>
                  <a:srgbClr val="1B1B1B"/>
                </a:solidFill>
                <a:latin typeface="Comic Sans MS"/>
                <a:ea typeface="Comic Sans MS"/>
                <a:cs typeface="Comic Sans MS"/>
                <a:sym typeface="Comic Sans MS"/>
              </a:rPr>
              <a:t>economic impacts on New York's winter recreation industry</a:t>
            </a:r>
            <a:r>
              <a:rPr lang="en" sz="1200">
                <a:solidFill>
                  <a:srgbClr val="1B1B1B"/>
                </a:solidFill>
                <a:latin typeface="Comic Sans MS"/>
                <a:ea typeface="Comic Sans MS"/>
                <a:cs typeface="Comic Sans MS"/>
                <a:sym typeface="Comic Sans MS"/>
              </a:rPr>
              <a:t>. </a:t>
            </a:r>
            <a:endParaRPr sz="1200">
              <a:solidFill>
                <a:srgbClr val="1B1B1B"/>
              </a:solidFill>
              <a:latin typeface="Comic Sans MS"/>
              <a:ea typeface="Comic Sans MS"/>
              <a:cs typeface="Comic Sans MS"/>
              <a:sym typeface="Comic Sans MS"/>
            </a:endParaRPr>
          </a:p>
          <a:p>
            <a:pPr marL="457200" lvl="0" indent="-304800" algn="l" rtl="0">
              <a:lnSpc>
                <a:spcPct val="95000"/>
              </a:lnSpc>
              <a:spcBef>
                <a:spcPts val="0"/>
              </a:spcBef>
              <a:spcAft>
                <a:spcPts val="0"/>
              </a:spcAft>
              <a:buClr>
                <a:srgbClr val="1B1B1B"/>
              </a:buClr>
              <a:buSzPts val="1200"/>
              <a:buFont typeface="Comic Sans MS"/>
              <a:buChar char="➔"/>
            </a:pPr>
            <a:r>
              <a:rPr lang="en" sz="1200">
                <a:solidFill>
                  <a:srgbClr val="1B1B1B"/>
                </a:solidFill>
                <a:latin typeface="Comic Sans MS"/>
                <a:ea typeface="Comic Sans MS"/>
                <a:cs typeface="Comic Sans MS"/>
                <a:sym typeface="Comic Sans MS"/>
              </a:rPr>
              <a:t>Reduced snow cover will increase the </a:t>
            </a:r>
            <a:r>
              <a:rPr lang="en" sz="1200" u="sng">
                <a:solidFill>
                  <a:srgbClr val="1B1B1B"/>
                </a:solidFill>
                <a:latin typeface="Comic Sans MS"/>
                <a:ea typeface="Comic Sans MS"/>
                <a:cs typeface="Comic Sans MS"/>
                <a:sym typeface="Comic Sans MS"/>
              </a:rPr>
              <a:t>vulnerability of certain plants t</a:t>
            </a:r>
            <a:r>
              <a:rPr lang="en" sz="1200">
                <a:solidFill>
                  <a:srgbClr val="1B1B1B"/>
                </a:solidFill>
                <a:latin typeface="Comic Sans MS"/>
                <a:ea typeface="Comic Sans MS"/>
                <a:cs typeface="Comic Sans MS"/>
                <a:sym typeface="Comic Sans MS"/>
              </a:rPr>
              <a:t>hat depend on snow for insulation, </a:t>
            </a:r>
            <a:r>
              <a:rPr lang="en" sz="1200" u="sng">
                <a:solidFill>
                  <a:srgbClr val="1B1B1B"/>
                </a:solidFill>
                <a:latin typeface="Comic Sans MS"/>
                <a:ea typeface="Comic Sans MS"/>
                <a:cs typeface="Comic Sans MS"/>
                <a:sym typeface="Comic Sans MS"/>
              </a:rPr>
              <a:t>and wildlife that depend on snow for protection from predators </a:t>
            </a:r>
            <a:r>
              <a:rPr lang="en" sz="1200">
                <a:solidFill>
                  <a:srgbClr val="1B1B1B"/>
                </a:solidFill>
                <a:latin typeface="Comic Sans MS"/>
                <a:ea typeface="Comic Sans MS"/>
                <a:cs typeface="Comic Sans MS"/>
                <a:sym typeface="Comic Sans MS"/>
              </a:rPr>
              <a:t>during the winter.</a:t>
            </a:r>
            <a:endParaRPr sz="1200">
              <a:solidFill>
                <a:srgbClr val="1B1B1B"/>
              </a:solidFill>
              <a:latin typeface="Comic Sans MS"/>
              <a:ea typeface="Comic Sans MS"/>
              <a:cs typeface="Comic Sans MS"/>
              <a:sym typeface="Comic Sans MS"/>
            </a:endParaRPr>
          </a:p>
          <a:p>
            <a:pPr marL="457200" lvl="0" indent="-304800" algn="l" rtl="0">
              <a:lnSpc>
                <a:spcPct val="95000"/>
              </a:lnSpc>
              <a:spcBef>
                <a:spcPts val="0"/>
              </a:spcBef>
              <a:spcAft>
                <a:spcPts val="0"/>
              </a:spcAft>
              <a:buClr>
                <a:srgbClr val="1B1B1B"/>
              </a:buClr>
              <a:buSzPts val="1200"/>
              <a:buFont typeface="Comic Sans MS"/>
              <a:buChar char="➔"/>
            </a:pPr>
            <a:r>
              <a:rPr lang="en" sz="1200">
                <a:solidFill>
                  <a:srgbClr val="1B1B1B"/>
                </a:solidFill>
                <a:latin typeface="Comic Sans MS"/>
                <a:ea typeface="Comic Sans MS"/>
                <a:cs typeface="Comic Sans MS"/>
                <a:sym typeface="Comic Sans MS"/>
              </a:rPr>
              <a:t> Less snowfall in the winter can also cause </a:t>
            </a:r>
            <a:r>
              <a:rPr lang="en" sz="1200" u="sng">
                <a:solidFill>
                  <a:srgbClr val="1B1B1B"/>
                </a:solidFill>
                <a:latin typeface="Comic Sans MS"/>
                <a:ea typeface="Comic Sans MS"/>
                <a:cs typeface="Comic Sans MS"/>
                <a:sym typeface="Comic Sans MS"/>
              </a:rPr>
              <a:t>drier summer soil conditions</a:t>
            </a:r>
            <a:r>
              <a:rPr lang="en" sz="1200">
                <a:solidFill>
                  <a:srgbClr val="1B1B1B"/>
                </a:solidFill>
                <a:latin typeface="Comic Sans MS"/>
                <a:ea typeface="Comic Sans MS"/>
                <a:cs typeface="Comic Sans MS"/>
                <a:sym typeface="Comic Sans MS"/>
              </a:rPr>
              <a:t>, </a:t>
            </a:r>
            <a:r>
              <a:rPr lang="en" sz="1200" u="sng">
                <a:solidFill>
                  <a:srgbClr val="1B1B1B"/>
                </a:solidFill>
                <a:latin typeface="Comic Sans MS"/>
                <a:ea typeface="Comic Sans MS"/>
                <a:cs typeface="Comic Sans MS"/>
                <a:sym typeface="Comic Sans MS"/>
              </a:rPr>
              <a:t>increasing the risk of wildfires.</a:t>
            </a:r>
            <a:r>
              <a:rPr lang="en" sz="1200">
                <a:solidFill>
                  <a:srgbClr val="1B1B1B"/>
                </a:solidFill>
                <a:latin typeface="Comic Sans MS"/>
                <a:ea typeface="Comic Sans MS"/>
                <a:cs typeface="Comic Sans MS"/>
                <a:sym typeface="Comic Sans MS"/>
              </a:rPr>
              <a:t> Lake effect snow will increase snowfall amounts in the next few decades for parts of New York State, as warmer winters continue to cause less ice cover on Lake Erie, Lake Ontario, and the Finger Lakes. However, lake-effect snow will eventually decrease with continued global warming, as temperatures below freezing in New York become less frequent and more winter precipitation falls as rain.</a:t>
            </a:r>
            <a:endParaRPr sz="1200">
              <a:solidFill>
                <a:srgbClr val="1B1B1B"/>
              </a:solidFill>
              <a:latin typeface="Comic Sans MS"/>
              <a:ea typeface="Comic Sans MS"/>
              <a:cs typeface="Comic Sans MS"/>
              <a:sym typeface="Comic Sans MS"/>
            </a:endParaRPr>
          </a:p>
          <a:p>
            <a:pPr marL="457200" lvl="0" indent="-304800" algn="l" rtl="0">
              <a:lnSpc>
                <a:spcPct val="95000"/>
              </a:lnSpc>
              <a:spcBef>
                <a:spcPts val="0"/>
              </a:spcBef>
              <a:spcAft>
                <a:spcPts val="0"/>
              </a:spcAft>
              <a:buClr>
                <a:srgbClr val="1B1B1B"/>
              </a:buClr>
              <a:buSzPts val="1200"/>
              <a:buFont typeface="Comic Sans MS"/>
              <a:buChar char="➔"/>
            </a:pPr>
            <a:r>
              <a:rPr lang="en" sz="1200">
                <a:solidFill>
                  <a:srgbClr val="1B1B1B"/>
                </a:solidFill>
                <a:latin typeface="Comic Sans MS"/>
                <a:ea typeface="Comic Sans MS"/>
                <a:cs typeface="Comic Sans MS"/>
                <a:sym typeface="Comic Sans MS"/>
              </a:rPr>
              <a:t>Warmer winters in New York are also </a:t>
            </a:r>
            <a:r>
              <a:rPr lang="en" sz="1200" u="sng">
                <a:solidFill>
                  <a:srgbClr val="1B1B1B"/>
                </a:solidFill>
                <a:latin typeface="Comic Sans MS"/>
                <a:ea typeface="Comic Sans MS"/>
                <a:cs typeface="Comic Sans MS"/>
                <a:sym typeface="Comic Sans MS"/>
              </a:rPr>
              <a:t>affecting the winter-spring season transition</a:t>
            </a:r>
            <a:r>
              <a:rPr lang="en" sz="1200">
                <a:solidFill>
                  <a:srgbClr val="1B1B1B"/>
                </a:solidFill>
                <a:latin typeface="Comic Sans MS"/>
                <a:ea typeface="Comic Sans MS"/>
                <a:cs typeface="Comic Sans MS"/>
                <a:sym typeface="Comic Sans MS"/>
              </a:rPr>
              <a:t>, </a:t>
            </a:r>
            <a:r>
              <a:rPr lang="en" sz="1200" u="sng">
                <a:solidFill>
                  <a:srgbClr val="1B1B1B"/>
                </a:solidFill>
                <a:latin typeface="Comic Sans MS"/>
                <a:ea typeface="Comic Sans MS"/>
                <a:cs typeface="Comic Sans MS"/>
                <a:sym typeface="Comic Sans MS"/>
              </a:rPr>
              <a:t>impacting the timing of blooming for trees and flowers which migrating and hibernating wildlife depend on for food.</a:t>
            </a:r>
            <a:r>
              <a:rPr lang="en" sz="1200">
                <a:solidFill>
                  <a:srgbClr val="1B1B1B"/>
                </a:solidFill>
                <a:latin typeface="Comic Sans MS"/>
                <a:ea typeface="Comic Sans MS"/>
                <a:cs typeface="Comic Sans MS"/>
                <a:sym typeface="Comic Sans MS"/>
              </a:rPr>
              <a:t> Changes to the timing of the winter-spring transition can also </a:t>
            </a:r>
            <a:r>
              <a:rPr lang="en" sz="1200" u="sng">
                <a:solidFill>
                  <a:srgbClr val="1B1B1B"/>
                </a:solidFill>
                <a:latin typeface="Comic Sans MS"/>
                <a:ea typeface="Comic Sans MS"/>
                <a:cs typeface="Comic Sans MS"/>
                <a:sym typeface="Comic Sans MS"/>
              </a:rPr>
              <a:t>impact agriculture </a:t>
            </a:r>
            <a:r>
              <a:rPr lang="en" sz="1200">
                <a:solidFill>
                  <a:srgbClr val="1B1B1B"/>
                </a:solidFill>
                <a:latin typeface="Comic Sans MS"/>
                <a:ea typeface="Comic Sans MS"/>
                <a:cs typeface="Comic Sans MS"/>
                <a:sym typeface="Comic Sans MS"/>
              </a:rPr>
              <a:t>by extending the length of the growing season, with the last frost of winter occurring earlier in the year. Although increasing the length of the growing season can have advantages, it can also impact the types of crops that can be grown, </a:t>
            </a:r>
            <a:r>
              <a:rPr lang="en" sz="1200" u="sng">
                <a:solidFill>
                  <a:srgbClr val="1B1B1B"/>
                </a:solidFill>
                <a:latin typeface="Comic Sans MS"/>
                <a:ea typeface="Comic Sans MS"/>
                <a:cs typeface="Comic Sans MS"/>
                <a:sym typeface="Comic Sans MS"/>
              </a:rPr>
              <a:t>encourage invasive species, weed growth, and crop diseases, and increase demand for irrigation</a:t>
            </a:r>
            <a:endParaRPr sz="1200" u="sng">
              <a:solidFill>
                <a:srgbClr val="1B1B1B"/>
              </a:solidFill>
              <a:latin typeface="Comic Sans MS"/>
              <a:ea typeface="Comic Sans MS"/>
              <a:cs typeface="Comic Sans MS"/>
              <a:sym typeface="Comic Sans MS"/>
            </a:endParaRPr>
          </a:p>
          <a:p>
            <a:pPr marL="457200" lvl="0" indent="-304800" algn="l" rtl="0">
              <a:lnSpc>
                <a:spcPct val="95000"/>
              </a:lnSpc>
              <a:spcBef>
                <a:spcPts val="0"/>
              </a:spcBef>
              <a:spcAft>
                <a:spcPts val="0"/>
              </a:spcAft>
              <a:buClr>
                <a:srgbClr val="1B1B1B"/>
              </a:buClr>
              <a:buSzPts val="1200"/>
              <a:buFont typeface="Comic Sans MS"/>
              <a:buChar char="➔"/>
            </a:pPr>
            <a:r>
              <a:rPr lang="en" sz="1200">
                <a:solidFill>
                  <a:srgbClr val="1B1B1B"/>
                </a:solidFill>
                <a:latin typeface="Comic Sans MS"/>
                <a:ea typeface="Comic Sans MS"/>
                <a:cs typeface="Comic Sans MS"/>
                <a:sym typeface="Comic Sans MS"/>
              </a:rPr>
              <a:t>The annual frequency and length of heat waves in New York State are expected to continue to increase.</a:t>
            </a:r>
            <a:endParaRPr sz="1200">
              <a:solidFill>
                <a:srgbClr val="1B1B1B"/>
              </a:solidFill>
              <a:latin typeface="Comic Sans MS"/>
              <a:ea typeface="Comic Sans MS"/>
              <a:cs typeface="Comic Sans MS"/>
              <a:sym typeface="Comic Sans MS"/>
            </a:endParaRPr>
          </a:p>
          <a:p>
            <a:pPr marL="457200" lvl="0" indent="-304800" algn="l" rtl="0">
              <a:lnSpc>
                <a:spcPct val="95000"/>
              </a:lnSpc>
              <a:spcBef>
                <a:spcPts val="0"/>
              </a:spcBef>
              <a:spcAft>
                <a:spcPts val="0"/>
              </a:spcAft>
              <a:buClr>
                <a:srgbClr val="1B1B1B"/>
              </a:buClr>
              <a:buSzPts val="1200"/>
              <a:buFont typeface="Comic Sans MS"/>
              <a:buChar char="➔"/>
            </a:pPr>
            <a:r>
              <a:rPr lang="en" sz="1200">
                <a:solidFill>
                  <a:srgbClr val="1B1B1B"/>
                </a:solidFill>
                <a:latin typeface="Comic Sans MS"/>
                <a:ea typeface="Comic Sans MS"/>
                <a:cs typeface="Comic Sans MS"/>
                <a:sym typeface="Comic Sans MS"/>
              </a:rPr>
              <a:t>As the frequency and duration of heat waves increase, </a:t>
            </a:r>
            <a:r>
              <a:rPr lang="en" sz="1200" u="sng">
                <a:solidFill>
                  <a:srgbClr val="1B1B1B"/>
                </a:solidFill>
                <a:latin typeface="Comic Sans MS"/>
                <a:ea typeface="Comic Sans MS"/>
                <a:cs typeface="Comic Sans MS"/>
                <a:sym typeface="Comic Sans MS"/>
              </a:rPr>
              <a:t>the impacts on agriculture could be felt by all New Yorkers through rising food costs. In addition to increasing risks to human, animal, and ecosystem health</a:t>
            </a:r>
            <a:r>
              <a:rPr lang="en" sz="1200">
                <a:solidFill>
                  <a:srgbClr val="1B1B1B"/>
                </a:solidFill>
                <a:latin typeface="Comic Sans MS"/>
                <a:ea typeface="Comic Sans MS"/>
                <a:cs typeface="Comic Sans MS"/>
                <a:sym typeface="Comic Sans MS"/>
              </a:rPr>
              <a:t>, prolonged periods of extreme heat increase energy demand for cooling using air conditioners, producing more greenhouse gas emissions and worsening future warming and climate change.</a:t>
            </a:r>
            <a:endParaRPr sz="1200">
              <a:solidFill>
                <a:srgbClr val="1B1B1B"/>
              </a:solidFill>
              <a:latin typeface="Comic Sans MS"/>
              <a:ea typeface="Comic Sans MS"/>
              <a:cs typeface="Comic Sans MS"/>
              <a:sym typeface="Comic Sans MS"/>
            </a:endParaRPr>
          </a:p>
          <a:p>
            <a:pPr marL="457200" lvl="0" indent="-304800" algn="l" rtl="0">
              <a:lnSpc>
                <a:spcPct val="95000"/>
              </a:lnSpc>
              <a:spcBef>
                <a:spcPts val="0"/>
              </a:spcBef>
              <a:spcAft>
                <a:spcPts val="0"/>
              </a:spcAft>
              <a:buClr>
                <a:srgbClr val="1B1B1B"/>
              </a:buClr>
              <a:buSzPts val="1200"/>
              <a:buFont typeface="Comic Sans MS"/>
              <a:buChar char="➔"/>
            </a:pPr>
            <a:r>
              <a:rPr lang="en" sz="1200" u="sng">
                <a:solidFill>
                  <a:srgbClr val="1B1B1B"/>
                </a:solidFill>
                <a:latin typeface="Comic Sans MS"/>
                <a:ea typeface="Comic Sans MS"/>
                <a:cs typeface="Comic Sans MS"/>
                <a:sym typeface="Comic Sans MS"/>
              </a:rPr>
              <a:t>Warming oceans contribute largely to </a:t>
            </a:r>
            <a:r>
              <a:rPr lang="en" sz="1200" u="sng">
                <a:solidFill>
                  <a:srgbClr val="004DD1"/>
                </a:solidFill>
                <a:latin typeface="Comic Sans MS"/>
                <a:ea typeface="Comic Sans MS"/>
                <a:cs typeface="Comic Sans MS"/>
                <a:sym typeface="Comic Sans MS"/>
                <a:hlinkClick r:id="rId3">
                  <a:extLst>
                    <a:ext uri="{A12FA001-AC4F-418D-AE19-62706E023703}">
                      <ahyp:hlinkClr xmlns:ahyp="http://schemas.microsoft.com/office/drawing/2018/hyperlinkcolor" val="tx"/>
                    </a:ext>
                  </a:extLst>
                </a:hlinkClick>
              </a:rPr>
              <a:t>sea level rise</a:t>
            </a:r>
            <a:r>
              <a:rPr lang="en" sz="1200" u="sng">
                <a:solidFill>
                  <a:srgbClr val="1B1B1B"/>
                </a:solidFill>
                <a:latin typeface="Comic Sans MS"/>
                <a:ea typeface="Comic Sans MS"/>
                <a:cs typeface="Comic Sans MS"/>
                <a:sym typeface="Comic Sans MS"/>
              </a:rPr>
              <a:t> but are also affecting the productivity and distribution of many marine species and ecosystems</a:t>
            </a:r>
            <a:r>
              <a:rPr lang="en" sz="1200">
                <a:solidFill>
                  <a:srgbClr val="1B1B1B"/>
                </a:solidFill>
                <a:latin typeface="Comic Sans MS"/>
                <a:ea typeface="Comic Sans MS"/>
                <a:cs typeface="Comic Sans MS"/>
                <a:sym typeface="Comic Sans MS"/>
              </a:rPr>
              <a:t>. Warming oceans are already impacting the economies of New York's commercial fishing and tourism industries, as well as the economies of local communities that depend on the revenue from those industries.</a:t>
            </a:r>
            <a:endParaRPr sz="1200">
              <a:solidFill>
                <a:srgbClr val="1B1B1B"/>
              </a:solidFill>
              <a:latin typeface="Comic Sans MS"/>
              <a:ea typeface="Comic Sans MS"/>
              <a:cs typeface="Comic Sans MS"/>
              <a:sym typeface="Comic Sans MS"/>
            </a:endParaRPr>
          </a:p>
        </p:txBody>
      </p:sp>
      <p:pic>
        <p:nvPicPr>
          <p:cNvPr id="143" name="Google Shape;143;p29" descr="page2image1309445232"/>
          <p:cNvPicPr preferRelativeResize="0"/>
          <p:nvPr/>
        </p:nvPicPr>
        <p:blipFill>
          <a:blip r:embed="rId4">
            <a:alphaModFix/>
          </a:blip>
          <a:stretch>
            <a:fillRect/>
          </a:stretch>
        </p:blipFill>
        <p:spPr>
          <a:xfrm>
            <a:off x="8849125" y="672475"/>
            <a:ext cx="866350" cy="865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147"/>
        <p:cNvGrpSpPr/>
        <p:nvPr/>
      </p:nvGrpSpPr>
      <p:grpSpPr>
        <a:xfrm>
          <a:off x="0" y="0"/>
          <a:ext cx="0" cy="0"/>
          <a:chOff x="0" y="0"/>
          <a:chExt cx="0" cy="0"/>
        </a:xfrm>
      </p:grpSpPr>
      <p:sp>
        <p:nvSpPr>
          <p:cNvPr id="148" name="Google Shape;148;p30"/>
          <p:cNvSpPr txBox="1">
            <a:spLocks noGrp="1"/>
          </p:cNvSpPr>
          <p:nvPr>
            <p:ph type="title"/>
          </p:nvPr>
        </p:nvSpPr>
        <p:spPr>
          <a:xfrm>
            <a:off x="342895" y="7"/>
            <a:ext cx="9372600" cy="865500"/>
          </a:xfrm>
          <a:prstGeom prst="rect">
            <a:avLst/>
          </a:prstGeom>
          <a:solidFill>
            <a:srgbClr val="CFE2F3"/>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5200">
                <a:latin typeface="Luckiest Guy"/>
                <a:ea typeface="Luckiest Guy"/>
                <a:cs typeface="Luckiest Guy"/>
                <a:sym typeface="Luckiest Guy"/>
              </a:rPr>
              <a:t>2. Gather the EVIDENCE~NY</a:t>
            </a:r>
            <a:endParaRPr sz="5200">
              <a:latin typeface="Luckiest Guy"/>
              <a:ea typeface="Luckiest Guy"/>
              <a:cs typeface="Luckiest Guy"/>
              <a:sym typeface="Luckiest Guy"/>
            </a:endParaRPr>
          </a:p>
        </p:txBody>
      </p:sp>
      <p:graphicFrame>
        <p:nvGraphicFramePr>
          <p:cNvPr id="149" name="Google Shape;149;p30"/>
          <p:cNvGraphicFramePr/>
          <p:nvPr/>
        </p:nvGraphicFramePr>
        <p:xfrm>
          <a:off x="3915500" y="5483200"/>
          <a:ext cx="5800000" cy="2232525"/>
        </p:xfrm>
        <a:graphic>
          <a:graphicData uri="http://schemas.openxmlformats.org/drawingml/2006/table">
            <a:tbl>
              <a:tblPr>
                <a:solidFill>
                  <a:srgbClr val="FFFFFF"/>
                </a:solidFill>
                <a:tableStyleId>{ACA7F42F-599E-4DEE-BCEC-6113BECBDA04}</a:tableStyleId>
              </a:tblPr>
              <a:tblGrid>
                <a:gridCol w="993125">
                  <a:extLst>
                    <a:ext uri="{9D8B030D-6E8A-4147-A177-3AD203B41FA5}">
                      <a16:colId xmlns:a16="http://schemas.microsoft.com/office/drawing/2014/main" val="20000"/>
                    </a:ext>
                  </a:extLst>
                </a:gridCol>
                <a:gridCol w="897800">
                  <a:extLst>
                    <a:ext uri="{9D8B030D-6E8A-4147-A177-3AD203B41FA5}">
                      <a16:colId xmlns:a16="http://schemas.microsoft.com/office/drawing/2014/main" val="20001"/>
                    </a:ext>
                  </a:extLst>
                </a:gridCol>
                <a:gridCol w="516425">
                  <a:extLst>
                    <a:ext uri="{9D8B030D-6E8A-4147-A177-3AD203B41FA5}">
                      <a16:colId xmlns:a16="http://schemas.microsoft.com/office/drawing/2014/main" val="20002"/>
                    </a:ext>
                  </a:extLst>
                </a:gridCol>
                <a:gridCol w="1040825">
                  <a:extLst>
                    <a:ext uri="{9D8B030D-6E8A-4147-A177-3AD203B41FA5}">
                      <a16:colId xmlns:a16="http://schemas.microsoft.com/office/drawing/2014/main" val="20003"/>
                    </a:ext>
                  </a:extLst>
                </a:gridCol>
                <a:gridCol w="738925">
                  <a:extLst>
                    <a:ext uri="{9D8B030D-6E8A-4147-A177-3AD203B41FA5}">
                      <a16:colId xmlns:a16="http://schemas.microsoft.com/office/drawing/2014/main" val="20004"/>
                    </a:ext>
                  </a:extLst>
                </a:gridCol>
                <a:gridCol w="1064650">
                  <a:extLst>
                    <a:ext uri="{9D8B030D-6E8A-4147-A177-3AD203B41FA5}">
                      <a16:colId xmlns:a16="http://schemas.microsoft.com/office/drawing/2014/main" val="20005"/>
                    </a:ext>
                  </a:extLst>
                </a:gridCol>
                <a:gridCol w="548250">
                  <a:extLst>
                    <a:ext uri="{9D8B030D-6E8A-4147-A177-3AD203B41FA5}">
                      <a16:colId xmlns:a16="http://schemas.microsoft.com/office/drawing/2014/main" val="20006"/>
                    </a:ext>
                  </a:extLst>
                </a:gridCol>
              </a:tblGrid>
              <a:tr h="586925">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 Long Island</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Descriptor</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Low</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Low-Medium</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Medium</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High-Medium</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High</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extLst>
                  <a:ext uri="{0D108BD9-81ED-4DB2-BD59-A6C34878D82A}">
                    <a16:rowId xmlns:a16="http://schemas.microsoft.com/office/drawing/2014/main" val="10000"/>
                  </a:ext>
                </a:extLst>
              </a:tr>
              <a:tr h="411400">
                <a:tc rowSpan="4">
                  <a:txBody>
                    <a:bodyPr/>
                    <a:lstStyle/>
                    <a:p>
                      <a:pPr marL="0" lvl="0" indent="0" algn="l" rtl="0">
                        <a:spcBef>
                          <a:spcPts val="0"/>
                        </a:spcBef>
                        <a:spcAft>
                          <a:spcPts val="0"/>
                        </a:spcAft>
                        <a:buNone/>
                      </a:pPr>
                      <a:r>
                        <a:rPr lang="en" sz="1200">
                          <a:solidFill>
                            <a:srgbClr val="1B1B1B"/>
                          </a:solidFill>
                          <a:highlight>
                            <a:srgbClr val="FFFFFF"/>
                          </a:highlight>
                        </a:rPr>
                        <a:t>Time Interval</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2020s</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2</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4</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6</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8</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10</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extLst>
                  <a:ext uri="{0D108BD9-81ED-4DB2-BD59-A6C34878D82A}">
                    <a16:rowId xmlns:a16="http://schemas.microsoft.com/office/drawing/2014/main" val="10001"/>
                  </a:ext>
                </a:extLst>
              </a:tr>
              <a:tr h="411400">
                <a:tc vMerge="1">
                  <a:txBody>
                    <a:bodyPr/>
                    <a:lstStyle/>
                    <a:p>
                      <a:endParaRPr lang="en-US"/>
                    </a:p>
                  </a:txBody>
                  <a:tcPr/>
                </a:tc>
                <a:tc>
                  <a:txBody>
                    <a:bodyPr/>
                    <a:lstStyle/>
                    <a:p>
                      <a:pPr marL="0" lvl="0" indent="0" algn="l" rtl="0">
                        <a:spcBef>
                          <a:spcPts val="0"/>
                        </a:spcBef>
                        <a:spcAft>
                          <a:spcPts val="0"/>
                        </a:spcAft>
                        <a:buNone/>
                      </a:pPr>
                      <a:r>
                        <a:rPr lang="en" sz="1200">
                          <a:solidFill>
                            <a:srgbClr val="1B1B1B"/>
                          </a:solidFill>
                          <a:highlight>
                            <a:srgbClr val="FFFFFF"/>
                          </a:highlight>
                        </a:rPr>
                        <a:t>2050s</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8</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11</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16</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21</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30</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extLst>
                  <a:ext uri="{0D108BD9-81ED-4DB2-BD59-A6C34878D82A}">
                    <a16:rowId xmlns:a16="http://schemas.microsoft.com/office/drawing/2014/main" val="10002"/>
                  </a:ext>
                </a:extLst>
              </a:tr>
              <a:tr h="411400">
                <a:tc vMerge="1">
                  <a:txBody>
                    <a:bodyPr/>
                    <a:lstStyle/>
                    <a:p>
                      <a:endParaRPr lang="en-US"/>
                    </a:p>
                  </a:txBody>
                  <a:tcPr/>
                </a:tc>
                <a:tc>
                  <a:txBody>
                    <a:bodyPr/>
                    <a:lstStyle/>
                    <a:p>
                      <a:pPr marL="0" lvl="0" indent="0" algn="l" rtl="0">
                        <a:spcBef>
                          <a:spcPts val="0"/>
                        </a:spcBef>
                        <a:spcAft>
                          <a:spcPts val="0"/>
                        </a:spcAft>
                        <a:buNone/>
                      </a:pPr>
                      <a:r>
                        <a:rPr lang="en" sz="1200">
                          <a:solidFill>
                            <a:srgbClr val="1B1B1B"/>
                          </a:solidFill>
                          <a:highlight>
                            <a:srgbClr val="FFFFFF"/>
                          </a:highlight>
                        </a:rPr>
                        <a:t>2080s</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13</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18</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29</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39</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58</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extLst>
                  <a:ext uri="{0D108BD9-81ED-4DB2-BD59-A6C34878D82A}">
                    <a16:rowId xmlns:a16="http://schemas.microsoft.com/office/drawing/2014/main" val="10003"/>
                  </a:ext>
                </a:extLst>
              </a:tr>
              <a:tr h="411400">
                <a:tc vMerge="1">
                  <a:txBody>
                    <a:bodyPr/>
                    <a:lstStyle/>
                    <a:p>
                      <a:endParaRPr lang="en-US"/>
                    </a:p>
                  </a:txBody>
                  <a:tcPr/>
                </a:tc>
                <a:tc>
                  <a:txBody>
                    <a:bodyPr/>
                    <a:lstStyle/>
                    <a:p>
                      <a:pPr marL="0" lvl="0" indent="0" algn="l" rtl="0">
                        <a:spcBef>
                          <a:spcPts val="0"/>
                        </a:spcBef>
                        <a:spcAft>
                          <a:spcPts val="0"/>
                        </a:spcAft>
                        <a:buNone/>
                      </a:pPr>
                      <a:r>
                        <a:rPr lang="en" sz="1200">
                          <a:solidFill>
                            <a:srgbClr val="1B1B1B"/>
                          </a:solidFill>
                          <a:highlight>
                            <a:srgbClr val="FFFFFF"/>
                          </a:highlight>
                        </a:rPr>
                        <a:t>2100</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15</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21</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34</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47</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72</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50" name="Google Shape;150;p30"/>
          <p:cNvGraphicFramePr/>
          <p:nvPr/>
        </p:nvGraphicFramePr>
        <p:xfrm>
          <a:off x="127525" y="2166625"/>
          <a:ext cx="4834350" cy="3265386"/>
        </p:xfrm>
        <a:graphic>
          <a:graphicData uri="http://schemas.openxmlformats.org/drawingml/2006/table">
            <a:tbl>
              <a:tblPr>
                <a:solidFill>
                  <a:srgbClr val="FFFFFF"/>
                </a:solidFill>
                <a:tableStyleId>{ACA7F42F-599E-4DEE-BCEC-6113BECBDA04}</a:tableStyleId>
              </a:tblPr>
              <a:tblGrid>
                <a:gridCol w="827800">
                  <a:extLst>
                    <a:ext uri="{9D8B030D-6E8A-4147-A177-3AD203B41FA5}">
                      <a16:colId xmlns:a16="http://schemas.microsoft.com/office/drawing/2014/main" val="20000"/>
                    </a:ext>
                  </a:extLst>
                </a:gridCol>
                <a:gridCol w="748325">
                  <a:extLst>
                    <a:ext uri="{9D8B030D-6E8A-4147-A177-3AD203B41FA5}">
                      <a16:colId xmlns:a16="http://schemas.microsoft.com/office/drawing/2014/main" val="20001"/>
                    </a:ext>
                  </a:extLst>
                </a:gridCol>
                <a:gridCol w="430450">
                  <a:extLst>
                    <a:ext uri="{9D8B030D-6E8A-4147-A177-3AD203B41FA5}">
                      <a16:colId xmlns:a16="http://schemas.microsoft.com/office/drawing/2014/main" val="20002"/>
                    </a:ext>
                  </a:extLst>
                </a:gridCol>
                <a:gridCol w="867550">
                  <a:extLst>
                    <a:ext uri="{9D8B030D-6E8A-4147-A177-3AD203B41FA5}">
                      <a16:colId xmlns:a16="http://schemas.microsoft.com/office/drawing/2014/main" val="20003"/>
                    </a:ext>
                  </a:extLst>
                </a:gridCol>
                <a:gridCol w="615875">
                  <a:extLst>
                    <a:ext uri="{9D8B030D-6E8A-4147-A177-3AD203B41FA5}">
                      <a16:colId xmlns:a16="http://schemas.microsoft.com/office/drawing/2014/main" val="20004"/>
                    </a:ext>
                  </a:extLst>
                </a:gridCol>
                <a:gridCol w="887400">
                  <a:extLst>
                    <a:ext uri="{9D8B030D-6E8A-4147-A177-3AD203B41FA5}">
                      <a16:colId xmlns:a16="http://schemas.microsoft.com/office/drawing/2014/main" val="20005"/>
                    </a:ext>
                  </a:extLst>
                </a:gridCol>
                <a:gridCol w="456950">
                  <a:extLst>
                    <a:ext uri="{9D8B030D-6E8A-4147-A177-3AD203B41FA5}">
                      <a16:colId xmlns:a16="http://schemas.microsoft.com/office/drawing/2014/main" val="20006"/>
                    </a:ext>
                  </a:extLst>
                </a:gridCol>
              </a:tblGrid>
              <a:tr h="1304175">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 </a:t>
                      </a:r>
                      <a:r>
                        <a:rPr lang="en" sz="1000" b="1">
                          <a:solidFill>
                            <a:srgbClr val="1B1B1B"/>
                          </a:solidFill>
                          <a:highlight>
                            <a:srgbClr val="FFFFFF"/>
                          </a:highlight>
                        </a:rPr>
                        <a:t>New York City/Lower Hudson</a:t>
                      </a:r>
                      <a:endParaRPr sz="1000" b="1">
                        <a:solidFill>
                          <a:srgbClr val="1B1B1B"/>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2250" b="1">
                        <a:solidFill>
                          <a:srgbClr val="1B1B1B"/>
                        </a:solidFill>
                        <a:highlight>
                          <a:srgbClr val="FFFFFF"/>
                        </a:highlight>
                      </a:endParaRPr>
                    </a:p>
                    <a:p>
                      <a:pPr marL="0" lvl="0" indent="0" algn="l" rtl="0">
                        <a:lnSpc>
                          <a:spcPct val="115000"/>
                        </a:lnSpc>
                        <a:spcBef>
                          <a:spcPts val="0"/>
                        </a:spcBef>
                        <a:spcAft>
                          <a:spcPts val="0"/>
                        </a:spcAft>
                        <a:buNone/>
                      </a:pP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Descriptor</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Low</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Low-Medium</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Medium</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High-Medium</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High</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extLst>
                  <a:ext uri="{0D108BD9-81ED-4DB2-BD59-A6C34878D82A}">
                    <a16:rowId xmlns:a16="http://schemas.microsoft.com/office/drawing/2014/main" val="10000"/>
                  </a:ext>
                </a:extLst>
              </a:tr>
              <a:tr h="483725">
                <a:tc rowSpan="4">
                  <a:txBody>
                    <a:bodyPr/>
                    <a:lstStyle/>
                    <a:p>
                      <a:pPr marL="0" lvl="0" indent="0" algn="l" rtl="0">
                        <a:spcBef>
                          <a:spcPts val="0"/>
                        </a:spcBef>
                        <a:spcAft>
                          <a:spcPts val="0"/>
                        </a:spcAft>
                        <a:buNone/>
                      </a:pPr>
                      <a:r>
                        <a:rPr lang="en" sz="1200">
                          <a:solidFill>
                            <a:srgbClr val="1B1B1B"/>
                          </a:solidFill>
                          <a:highlight>
                            <a:srgbClr val="FFFFFF"/>
                          </a:highlight>
                        </a:rPr>
                        <a:t>Time Interval</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2020s</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2</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4</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6</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8</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10</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extLst>
                  <a:ext uri="{0D108BD9-81ED-4DB2-BD59-A6C34878D82A}">
                    <a16:rowId xmlns:a16="http://schemas.microsoft.com/office/drawing/2014/main" val="10001"/>
                  </a:ext>
                </a:extLst>
              </a:tr>
              <a:tr h="483725">
                <a:tc vMerge="1">
                  <a:txBody>
                    <a:bodyPr/>
                    <a:lstStyle/>
                    <a:p>
                      <a:endParaRPr lang="en-US"/>
                    </a:p>
                  </a:txBody>
                  <a:tcPr/>
                </a:tc>
                <a:tc>
                  <a:txBody>
                    <a:bodyPr/>
                    <a:lstStyle/>
                    <a:p>
                      <a:pPr marL="0" lvl="0" indent="0" algn="l" rtl="0">
                        <a:spcBef>
                          <a:spcPts val="0"/>
                        </a:spcBef>
                        <a:spcAft>
                          <a:spcPts val="0"/>
                        </a:spcAft>
                        <a:buNone/>
                      </a:pPr>
                      <a:r>
                        <a:rPr lang="en" sz="1200">
                          <a:solidFill>
                            <a:srgbClr val="1B1B1B"/>
                          </a:solidFill>
                          <a:highlight>
                            <a:srgbClr val="FFFFFF"/>
                          </a:highlight>
                        </a:rPr>
                        <a:t>2050s</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8</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11</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16</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21</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30</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extLst>
                  <a:ext uri="{0D108BD9-81ED-4DB2-BD59-A6C34878D82A}">
                    <a16:rowId xmlns:a16="http://schemas.microsoft.com/office/drawing/2014/main" val="10002"/>
                  </a:ext>
                </a:extLst>
              </a:tr>
              <a:tr h="483725">
                <a:tc vMerge="1">
                  <a:txBody>
                    <a:bodyPr/>
                    <a:lstStyle/>
                    <a:p>
                      <a:endParaRPr lang="en-US"/>
                    </a:p>
                  </a:txBody>
                  <a:tcPr/>
                </a:tc>
                <a:tc>
                  <a:txBody>
                    <a:bodyPr/>
                    <a:lstStyle/>
                    <a:p>
                      <a:pPr marL="0" lvl="0" indent="0" algn="l" rtl="0">
                        <a:spcBef>
                          <a:spcPts val="0"/>
                        </a:spcBef>
                        <a:spcAft>
                          <a:spcPts val="0"/>
                        </a:spcAft>
                        <a:buNone/>
                      </a:pPr>
                      <a:r>
                        <a:rPr lang="en" sz="1200">
                          <a:solidFill>
                            <a:srgbClr val="1B1B1B"/>
                          </a:solidFill>
                          <a:highlight>
                            <a:srgbClr val="FFFFFF"/>
                          </a:highlight>
                        </a:rPr>
                        <a:t>2080s</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13</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18</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29</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39</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58</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extLst>
                  <a:ext uri="{0D108BD9-81ED-4DB2-BD59-A6C34878D82A}">
                    <a16:rowId xmlns:a16="http://schemas.microsoft.com/office/drawing/2014/main" val="10003"/>
                  </a:ext>
                </a:extLst>
              </a:tr>
              <a:tr h="483725">
                <a:tc vMerge="1">
                  <a:txBody>
                    <a:bodyPr/>
                    <a:lstStyle/>
                    <a:p>
                      <a:endParaRPr lang="en-US"/>
                    </a:p>
                  </a:txBody>
                  <a:tcPr/>
                </a:tc>
                <a:tc>
                  <a:txBody>
                    <a:bodyPr/>
                    <a:lstStyle/>
                    <a:p>
                      <a:pPr marL="0" lvl="0" indent="0" algn="l" rtl="0">
                        <a:spcBef>
                          <a:spcPts val="0"/>
                        </a:spcBef>
                        <a:spcAft>
                          <a:spcPts val="0"/>
                        </a:spcAft>
                        <a:buNone/>
                      </a:pPr>
                      <a:r>
                        <a:rPr lang="en" sz="1200">
                          <a:solidFill>
                            <a:srgbClr val="1B1B1B"/>
                          </a:solidFill>
                          <a:highlight>
                            <a:srgbClr val="FFFFFF"/>
                          </a:highlight>
                        </a:rPr>
                        <a:t>2100</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15</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22</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36</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50</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75</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51" name="Google Shape;151;p30"/>
          <p:cNvGraphicFramePr/>
          <p:nvPr/>
        </p:nvGraphicFramePr>
        <p:xfrm>
          <a:off x="5562200" y="2229875"/>
          <a:ext cx="3975500" cy="3046390"/>
        </p:xfrm>
        <a:graphic>
          <a:graphicData uri="http://schemas.openxmlformats.org/drawingml/2006/table">
            <a:tbl>
              <a:tblPr>
                <a:solidFill>
                  <a:srgbClr val="FFFFFF"/>
                </a:solidFill>
                <a:tableStyleId>{ACA7F42F-599E-4DEE-BCEC-6113BECBDA04}</a:tableStyleId>
              </a:tblPr>
              <a:tblGrid>
                <a:gridCol w="673200">
                  <a:extLst>
                    <a:ext uri="{9D8B030D-6E8A-4147-A177-3AD203B41FA5}">
                      <a16:colId xmlns:a16="http://schemas.microsoft.com/office/drawing/2014/main" val="20000"/>
                    </a:ext>
                  </a:extLst>
                </a:gridCol>
                <a:gridCol w="608575">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705500">
                  <a:extLst>
                    <a:ext uri="{9D8B030D-6E8A-4147-A177-3AD203B41FA5}">
                      <a16:colId xmlns:a16="http://schemas.microsoft.com/office/drawing/2014/main" val="20003"/>
                    </a:ext>
                  </a:extLst>
                </a:gridCol>
                <a:gridCol w="500850">
                  <a:extLst>
                    <a:ext uri="{9D8B030D-6E8A-4147-A177-3AD203B41FA5}">
                      <a16:colId xmlns:a16="http://schemas.microsoft.com/office/drawing/2014/main" val="20004"/>
                    </a:ext>
                  </a:extLst>
                </a:gridCol>
                <a:gridCol w="721675">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353075">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 Mid-Hudson</a:t>
                      </a:r>
                      <a:endParaRPr sz="1200" b="1">
                        <a:solidFill>
                          <a:srgbClr val="1B1B1B"/>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2250" b="1">
                        <a:solidFill>
                          <a:srgbClr val="1B1B1B"/>
                        </a:solidFill>
                        <a:highlight>
                          <a:srgbClr val="FFFFFF"/>
                        </a:highlight>
                      </a:endParaRPr>
                    </a:p>
                    <a:p>
                      <a:pPr marL="0" lvl="0" indent="0" algn="l" rtl="0">
                        <a:lnSpc>
                          <a:spcPct val="115000"/>
                        </a:lnSpc>
                        <a:spcBef>
                          <a:spcPts val="0"/>
                        </a:spcBef>
                        <a:spcAft>
                          <a:spcPts val="0"/>
                        </a:spcAft>
                        <a:buNone/>
                      </a:pP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Descriptor</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Low</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Low-Medium</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Medium</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High-Medium</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n" sz="1200" b="1">
                          <a:solidFill>
                            <a:srgbClr val="1B1B1B"/>
                          </a:solidFill>
                          <a:highlight>
                            <a:srgbClr val="FFFFFF"/>
                          </a:highlight>
                        </a:rPr>
                        <a:t>High</a:t>
                      </a:r>
                      <a:endParaRPr sz="1200" b="1">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solidFill>
                      <a:srgbClr val="EDEDED"/>
                    </a:solidFill>
                  </a:tcPr>
                </a:tc>
                <a:extLst>
                  <a:ext uri="{0D108BD9-81ED-4DB2-BD59-A6C34878D82A}">
                    <a16:rowId xmlns:a16="http://schemas.microsoft.com/office/drawing/2014/main" val="10000"/>
                  </a:ext>
                </a:extLst>
              </a:tr>
              <a:tr h="353075">
                <a:tc rowSpan="4">
                  <a:txBody>
                    <a:bodyPr/>
                    <a:lstStyle/>
                    <a:p>
                      <a:pPr marL="0" lvl="0" indent="0" algn="l" rtl="0">
                        <a:spcBef>
                          <a:spcPts val="0"/>
                        </a:spcBef>
                        <a:spcAft>
                          <a:spcPts val="0"/>
                        </a:spcAft>
                        <a:buNone/>
                      </a:pPr>
                      <a:r>
                        <a:rPr lang="en" sz="1200">
                          <a:solidFill>
                            <a:srgbClr val="1B1B1B"/>
                          </a:solidFill>
                          <a:highlight>
                            <a:srgbClr val="FFFFFF"/>
                          </a:highlight>
                        </a:rPr>
                        <a:t>Time Interval</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2020s</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3</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5</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7</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9</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extLst>
                  <a:ext uri="{0D108BD9-81ED-4DB2-BD59-A6C34878D82A}">
                    <a16:rowId xmlns:a16="http://schemas.microsoft.com/office/drawing/2014/main" val="10001"/>
                  </a:ext>
                </a:extLst>
              </a:tr>
              <a:tr h="353075">
                <a:tc vMerge="1">
                  <a:txBody>
                    <a:bodyPr/>
                    <a:lstStyle/>
                    <a:p>
                      <a:endParaRPr lang="en-US"/>
                    </a:p>
                  </a:txBody>
                  <a:tcPr/>
                </a:tc>
                <a:tc>
                  <a:txBody>
                    <a:bodyPr/>
                    <a:lstStyle/>
                    <a:p>
                      <a:pPr marL="0" lvl="0" indent="0" algn="l" rtl="0">
                        <a:spcBef>
                          <a:spcPts val="0"/>
                        </a:spcBef>
                        <a:spcAft>
                          <a:spcPts val="0"/>
                        </a:spcAft>
                        <a:buNone/>
                      </a:pPr>
                      <a:r>
                        <a:rPr lang="en" sz="1200">
                          <a:solidFill>
                            <a:srgbClr val="1B1B1B"/>
                          </a:solidFill>
                          <a:highlight>
                            <a:srgbClr val="FFFFFF"/>
                          </a:highlight>
                        </a:rPr>
                        <a:t>2050s</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5</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9</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14</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19</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27</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extLst>
                  <a:ext uri="{0D108BD9-81ED-4DB2-BD59-A6C34878D82A}">
                    <a16:rowId xmlns:a16="http://schemas.microsoft.com/office/drawing/2014/main" val="10002"/>
                  </a:ext>
                </a:extLst>
              </a:tr>
              <a:tr h="353075">
                <a:tc vMerge="1">
                  <a:txBody>
                    <a:bodyPr/>
                    <a:lstStyle/>
                    <a:p>
                      <a:endParaRPr lang="en-US"/>
                    </a:p>
                  </a:txBody>
                  <a:tcPr/>
                </a:tc>
                <a:tc>
                  <a:txBody>
                    <a:bodyPr/>
                    <a:lstStyle/>
                    <a:p>
                      <a:pPr marL="0" lvl="0" indent="0" algn="l" rtl="0">
                        <a:spcBef>
                          <a:spcPts val="0"/>
                        </a:spcBef>
                        <a:spcAft>
                          <a:spcPts val="0"/>
                        </a:spcAft>
                        <a:buNone/>
                      </a:pPr>
                      <a:r>
                        <a:rPr lang="en" sz="1200">
                          <a:solidFill>
                            <a:srgbClr val="1B1B1B"/>
                          </a:solidFill>
                          <a:highlight>
                            <a:srgbClr val="FFFFFF"/>
                          </a:highlight>
                        </a:rPr>
                        <a:t>2080s</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10</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14</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25</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36</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54</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extLst>
                  <a:ext uri="{0D108BD9-81ED-4DB2-BD59-A6C34878D82A}">
                    <a16:rowId xmlns:a16="http://schemas.microsoft.com/office/drawing/2014/main" val="10003"/>
                  </a:ext>
                </a:extLst>
              </a:tr>
              <a:tr h="475300">
                <a:tc vMerge="1">
                  <a:txBody>
                    <a:bodyPr/>
                    <a:lstStyle/>
                    <a:p>
                      <a:endParaRPr lang="en-US"/>
                    </a:p>
                  </a:txBody>
                  <a:tcPr/>
                </a:tc>
                <a:tc>
                  <a:txBody>
                    <a:bodyPr/>
                    <a:lstStyle/>
                    <a:p>
                      <a:pPr marL="0" lvl="0" indent="0" algn="l" rtl="0">
                        <a:spcBef>
                          <a:spcPts val="0"/>
                        </a:spcBef>
                        <a:spcAft>
                          <a:spcPts val="0"/>
                        </a:spcAft>
                        <a:buNone/>
                      </a:pPr>
                      <a:r>
                        <a:rPr lang="en" sz="1200">
                          <a:solidFill>
                            <a:srgbClr val="1B1B1B"/>
                          </a:solidFill>
                          <a:highlight>
                            <a:srgbClr val="FFFFFF"/>
                          </a:highlight>
                        </a:rPr>
                        <a:t>2100</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11</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18</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32</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46</a:t>
                      </a: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1B1B1B"/>
                          </a:solidFill>
                          <a:highlight>
                            <a:srgbClr val="FFFFFF"/>
                          </a:highlight>
                        </a:rPr>
                        <a:t>71</a:t>
                      </a:r>
                      <a:endParaRPr sz="1200">
                        <a:solidFill>
                          <a:srgbClr val="1B1B1B"/>
                        </a:solidFill>
                        <a:highlight>
                          <a:srgbClr val="FFFFFF"/>
                        </a:highlight>
                      </a:endParaRPr>
                    </a:p>
                    <a:p>
                      <a:pPr marL="0" lvl="0" indent="0" algn="l" rtl="0">
                        <a:spcBef>
                          <a:spcPts val="0"/>
                        </a:spcBef>
                        <a:spcAft>
                          <a:spcPts val="0"/>
                        </a:spcAft>
                        <a:buNone/>
                      </a:pPr>
                      <a:endParaRPr sz="1200">
                        <a:solidFill>
                          <a:srgbClr val="1B1B1B"/>
                        </a:solidFill>
                        <a:highlight>
                          <a:srgbClr val="FFFFFF"/>
                        </a:highlight>
                      </a:endParaRPr>
                    </a:p>
                  </a:txBody>
                  <a:tcPr marL="91425" marR="91425" marT="91425" marB="91425">
                    <a:lnL w="9525" cap="flat" cmpd="sng">
                      <a:solidFill>
                        <a:srgbClr val="D0D0CE"/>
                      </a:solidFill>
                      <a:prstDash val="solid"/>
                      <a:round/>
                      <a:headEnd type="none" w="sm" len="sm"/>
                      <a:tailEnd type="none" w="sm" len="sm"/>
                    </a:lnL>
                    <a:lnR w="9525" cap="flat" cmpd="sng">
                      <a:solidFill>
                        <a:srgbClr val="D0D0CE"/>
                      </a:solidFill>
                      <a:prstDash val="solid"/>
                      <a:round/>
                      <a:headEnd type="none" w="sm" len="sm"/>
                      <a:tailEnd type="none" w="sm" len="sm"/>
                    </a:lnR>
                    <a:lnT w="9525" cap="flat" cmpd="sng">
                      <a:solidFill>
                        <a:srgbClr val="D0D0CE"/>
                      </a:solidFill>
                      <a:prstDash val="solid"/>
                      <a:round/>
                      <a:headEnd type="none" w="sm" len="sm"/>
                      <a:tailEnd type="none" w="sm" len="sm"/>
                    </a:lnT>
                    <a:lnB w="9525" cap="flat" cmpd="sng">
                      <a:solidFill>
                        <a:srgbClr val="D0D0C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52" name="Google Shape;152;p30"/>
          <p:cNvSpPr txBox="1"/>
          <p:nvPr/>
        </p:nvSpPr>
        <p:spPr>
          <a:xfrm>
            <a:off x="127525" y="865500"/>
            <a:ext cx="9816900" cy="11589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u="sng">
                <a:solidFill>
                  <a:srgbClr val="004DD1"/>
                </a:solidFill>
                <a:highlight>
                  <a:srgbClr val="FFFFFF"/>
                </a:highlight>
                <a:hlinkClick r:id="rId3">
                  <a:extLst>
                    <a:ext uri="{A12FA001-AC4F-418D-AE19-62706E023703}">
                      <ahyp:hlinkClr xmlns:ahyp="http://schemas.microsoft.com/office/drawing/2018/hyperlinkcolor" val="tx"/>
                    </a:ext>
                  </a:extLst>
                </a:hlinkClick>
              </a:rPr>
              <a:t>S</a:t>
            </a:r>
            <a:r>
              <a:rPr lang="en" sz="1200" u="sng">
                <a:solidFill>
                  <a:srgbClr val="004DD1"/>
                </a:solidFill>
                <a:hlinkClick r:id="rId3">
                  <a:extLst>
                    <a:ext uri="{A12FA001-AC4F-418D-AE19-62706E023703}">
                      <ahyp:hlinkClr xmlns:ahyp="http://schemas.microsoft.com/office/drawing/2018/hyperlinkcolor" val="tx"/>
                    </a:ext>
                  </a:extLst>
                </a:hlinkClick>
              </a:rPr>
              <a:t>ea Level Rise Projections for New York State</a:t>
            </a:r>
            <a:br>
              <a:rPr lang="en" sz="1200" u="sng">
                <a:solidFill>
                  <a:srgbClr val="004DD1"/>
                </a:solidFill>
                <a:hlinkClick r:id="rId3">
                  <a:extLst>
                    <a:ext uri="{A12FA001-AC4F-418D-AE19-62706E023703}">
                      <ahyp:hlinkClr xmlns:ahyp="http://schemas.microsoft.com/office/drawing/2018/hyperlinkcolor" val="tx"/>
                    </a:ext>
                  </a:extLst>
                </a:hlinkClick>
              </a:rPr>
            </a:br>
            <a:r>
              <a:rPr lang="en" sz="1200">
                <a:solidFill>
                  <a:srgbClr val="1B1B1B"/>
                </a:solidFill>
              </a:rPr>
              <a:t>The table provides projections for New York State based on projected rates of low, low-medium, medium, high-medium, and high sea level rise for the Long Island, New York City/Lower Hudson, and Mid-Hudson regions. Throughout the state, development, land use, and infrastructure decisions made now will determine how vulnerable future generations will be to rising sea levels.</a:t>
            </a:r>
            <a:endParaRPr sz="1200">
              <a:solidFill>
                <a:srgbClr val="1B1B1B"/>
              </a:solidFill>
            </a:endParaRPr>
          </a:p>
          <a:p>
            <a:pPr marL="0" lvl="0" indent="0" algn="l" rtl="0">
              <a:lnSpc>
                <a:spcPct val="110000"/>
              </a:lnSpc>
              <a:spcBef>
                <a:spcPts val="1300"/>
              </a:spcBef>
              <a:spcAft>
                <a:spcPts val="400"/>
              </a:spcAft>
              <a:buNone/>
            </a:pPr>
            <a:endParaRPr sz="1300" b="1">
              <a:solidFill>
                <a:srgbClr val="1B1B1B"/>
              </a:solidFill>
              <a:highlight>
                <a:srgbClr val="FFFFFF"/>
              </a:highlight>
            </a:endParaRPr>
          </a:p>
        </p:txBody>
      </p:sp>
      <p:pic>
        <p:nvPicPr>
          <p:cNvPr id="153" name="Google Shape;153;p30" descr="page2image1309445232"/>
          <p:cNvPicPr preferRelativeResize="0"/>
          <p:nvPr/>
        </p:nvPicPr>
        <p:blipFill>
          <a:blip r:embed="rId4">
            <a:alphaModFix/>
          </a:blip>
          <a:stretch>
            <a:fillRect/>
          </a:stretch>
        </p:blipFill>
        <p:spPr>
          <a:xfrm>
            <a:off x="8849150" y="0"/>
            <a:ext cx="866350" cy="865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157"/>
        <p:cNvGrpSpPr/>
        <p:nvPr/>
      </p:nvGrpSpPr>
      <p:grpSpPr>
        <a:xfrm>
          <a:off x="0" y="0"/>
          <a:ext cx="0" cy="0"/>
          <a:chOff x="0" y="0"/>
          <a:chExt cx="0" cy="0"/>
        </a:xfrm>
      </p:grpSpPr>
      <p:sp>
        <p:nvSpPr>
          <p:cNvPr id="158" name="Google Shape;158;p31"/>
          <p:cNvSpPr txBox="1">
            <a:spLocks noGrp="1"/>
          </p:cNvSpPr>
          <p:nvPr>
            <p:ph type="title"/>
          </p:nvPr>
        </p:nvSpPr>
        <p:spPr>
          <a:xfrm>
            <a:off x="342870" y="672482"/>
            <a:ext cx="9372600" cy="865500"/>
          </a:xfrm>
          <a:prstGeom prst="rect">
            <a:avLst/>
          </a:prstGeom>
          <a:solidFill>
            <a:srgbClr val="D0E0E3"/>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ctr" rtl="0">
              <a:spcBef>
                <a:spcPts val="0"/>
              </a:spcBef>
              <a:spcAft>
                <a:spcPts val="0"/>
              </a:spcAft>
              <a:buNone/>
            </a:pPr>
            <a:r>
              <a:rPr lang="en" sz="5300">
                <a:latin typeface="Luckiest Guy"/>
                <a:ea typeface="Luckiest Guy"/>
                <a:cs typeface="Luckiest Guy"/>
                <a:sym typeface="Luckiest Guy"/>
              </a:rPr>
              <a:t>3. IDENTIFY THE CAUSES</a:t>
            </a:r>
            <a:endParaRPr sz="5300">
              <a:latin typeface="Luckiest Guy"/>
              <a:ea typeface="Luckiest Guy"/>
              <a:cs typeface="Luckiest Guy"/>
              <a:sym typeface="Luckiest Guy"/>
            </a:endParaRPr>
          </a:p>
        </p:txBody>
      </p:sp>
      <p:sp>
        <p:nvSpPr>
          <p:cNvPr id="159" name="Google Shape;159;p31"/>
          <p:cNvSpPr txBox="1">
            <a:spLocks noGrp="1"/>
          </p:cNvSpPr>
          <p:nvPr>
            <p:ph type="body" idx="1"/>
          </p:nvPr>
        </p:nvSpPr>
        <p:spPr>
          <a:xfrm>
            <a:off x="342870" y="1741518"/>
            <a:ext cx="9372600" cy="5162700"/>
          </a:xfrm>
          <a:prstGeom prst="rect">
            <a:avLst/>
          </a:prstGeom>
          <a:solidFill>
            <a:srgbClr val="B6D7A8"/>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rmAutofit/>
          </a:bodyPr>
          <a:lstStyle/>
          <a:p>
            <a:pPr marL="914400" lvl="0" indent="-450850" algn="l" rtl="0">
              <a:spcBef>
                <a:spcPts val="1200"/>
              </a:spcBef>
              <a:spcAft>
                <a:spcPts val="0"/>
              </a:spcAft>
              <a:buSzPts val="3500"/>
              <a:buFont typeface="Bubblegum Sans"/>
              <a:buChar char="❏"/>
            </a:pPr>
            <a:r>
              <a:rPr lang="en" sz="2100">
                <a:solidFill>
                  <a:schemeClr val="dk1"/>
                </a:solidFill>
              </a:rPr>
              <a:t>Our climate is changing because the earth is warming. People have increased the amount of carbon dioxide in the air by 40 percent since the late 1700s. </a:t>
            </a:r>
            <a:endParaRPr sz="2100">
              <a:solidFill>
                <a:schemeClr val="dk1"/>
              </a:solidFill>
            </a:endParaRPr>
          </a:p>
          <a:p>
            <a:pPr marL="914400" lvl="0" indent="-450850" algn="l" rtl="0">
              <a:spcBef>
                <a:spcPts val="0"/>
              </a:spcBef>
              <a:spcAft>
                <a:spcPts val="0"/>
              </a:spcAft>
              <a:buSzPts val="3500"/>
              <a:buFont typeface="Bubblegum Sans"/>
              <a:buChar char="❏"/>
            </a:pPr>
            <a:r>
              <a:rPr lang="en" sz="2100">
                <a:solidFill>
                  <a:schemeClr val="dk1"/>
                </a:solidFill>
              </a:rPr>
              <a:t>Other heat- trapping greenhouse gases are also increasing. These gases have warmed the surface and lower atmosphere of our planet about one degree during the last 50 years. </a:t>
            </a:r>
            <a:endParaRPr sz="2100">
              <a:solidFill>
                <a:schemeClr val="dk1"/>
              </a:solidFill>
            </a:endParaRPr>
          </a:p>
          <a:p>
            <a:pPr marL="914400" lvl="0" indent="-450850" algn="l" rtl="0">
              <a:spcBef>
                <a:spcPts val="0"/>
              </a:spcBef>
              <a:spcAft>
                <a:spcPts val="0"/>
              </a:spcAft>
              <a:buSzPts val="3500"/>
              <a:buFont typeface="Bubblegum Sans"/>
              <a:buChar char="❏"/>
            </a:pPr>
            <a:r>
              <a:rPr lang="en" sz="2100">
                <a:solidFill>
                  <a:schemeClr val="dk1"/>
                </a:solidFill>
              </a:rPr>
              <a:t>Evaporation increases as the atmosphere warms, which increases humidity, average rainfall, and the frequency of heavy rainstorms in many places—but contributes to drought in others</a:t>
            </a:r>
            <a:endParaRPr sz="2100">
              <a:solidFill>
                <a:schemeClr val="dk1"/>
              </a:solidFill>
            </a:endParaRPr>
          </a:p>
          <a:p>
            <a:pPr marL="914400" lvl="0" indent="0" algn="l" rtl="0">
              <a:spcBef>
                <a:spcPts val="1200"/>
              </a:spcBef>
              <a:spcAft>
                <a:spcPts val="1500"/>
              </a:spcAft>
              <a:buNone/>
            </a:pPr>
            <a:endParaRPr sz="3500">
              <a:latin typeface="Bubblegum Sans"/>
              <a:ea typeface="Bubblegum Sans"/>
              <a:cs typeface="Bubblegum Sans"/>
              <a:sym typeface="Bubblegum Sans"/>
            </a:endParaRPr>
          </a:p>
        </p:txBody>
      </p:sp>
      <p:pic>
        <p:nvPicPr>
          <p:cNvPr id="160" name="Google Shape;160;p31"/>
          <p:cNvPicPr preferRelativeResize="0"/>
          <p:nvPr/>
        </p:nvPicPr>
        <p:blipFill rotWithShape="1">
          <a:blip r:embed="rId3">
            <a:alphaModFix/>
          </a:blip>
          <a:srcRect l="10257" r="18359" b="13889"/>
          <a:stretch/>
        </p:blipFill>
        <p:spPr>
          <a:xfrm>
            <a:off x="5029200" y="5984100"/>
            <a:ext cx="1418700" cy="1711200"/>
          </a:xfrm>
          <a:prstGeom prst="ellipse">
            <a:avLst/>
          </a:prstGeom>
          <a:noFill/>
          <a:ln w="76200" cap="flat" cmpd="sng">
            <a:solidFill>
              <a:schemeClr val="dk2"/>
            </a:solidFill>
            <a:prstDash val="solid"/>
            <a:round/>
            <a:headEnd type="none" w="sm" len="sm"/>
            <a:tailEnd type="none" w="sm" len="sm"/>
          </a:ln>
        </p:spPr>
      </p:pic>
      <p:pic>
        <p:nvPicPr>
          <p:cNvPr id="161" name="Google Shape;161;p31"/>
          <p:cNvPicPr preferRelativeResize="0"/>
          <p:nvPr/>
        </p:nvPicPr>
        <p:blipFill>
          <a:blip r:embed="rId4">
            <a:alphaModFix/>
          </a:blip>
          <a:stretch>
            <a:fillRect/>
          </a:stretch>
        </p:blipFill>
        <p:spPr>
          <a:xfrm>
            <a:off x="7222200" y="5984100"/>
            <a:ext cx="1655100" cy="1561500"/>
          </a:xfrm>
          <a:prstGeom prst="octagon">
            <a:avLst>
              <a:gd name="adj" fmla="val 29289"/>
            </a:avLst>
          </a:prstGeom>
          <a:noFill/>
          <a:ln w="28575"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165"/>
        <p:cNvGrpSpPr/>
        <p:nvPr/>
      </p:nvGrpSpPr>
      <p:grpSpPr>
        <a:xfrm>
          <a:off x="0" y="0"/>
          <a:ext cx="0" cy="0"/>
          <a:chOff x="0" y="0"/>
          <a:chExt cx="0" cy="0"/>
        </a:xfrm>
      </p:grpSpPr>
      <p:sp>
        <p:nvSpPr>
          <p:cNvPr id="166" name="Google Shape;166;p32"/>
          <p:cNvSpPr txBox="1">
            <a:spLocks noGrp="1"/>
          </p:cNvSpPr>
          <p:nvPr>
            <p:ph type="title"/>
          </p:nvPr>
        </p:nvSpPr>
        <p:spPr>
          <a:xfrm>
            <a:off x="342870" y="672482"/>
            <a:ext cx="9372600" cy="865500"/>
          </a:xfrm>
          <a:prstGeom prst="rect">
            <a:avLst/>
          </a:prstGeom>
          <a:solidFill>
            <a:srgbClr val="D0E0E3"/>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ctr" rtl="0">
              <a:spcBef>
                <a:spcPts val="0"/>
              </a:spcBef>
              <a:spcAft>
                <a:spcPts val="0"/>
              </a:spcAft>
              <a:buNone/>
            </a:pPr>
            <a:r>
              <a:rPr lang="en" sz="5300">
                <a:latin typeface="Luckiest Guy"/>
                <a:ea typeface="Luckiest Guy"/>
                <a:cs typeface="Luckiest Guy"/>
                <a:sym typeface="Luckiest Guy"/>
              </a:rPr>
              <a:t>4.EXAMINING EXISTING POLICY</a:t>
            </a:r>
            <a:endParaRPr sz="5300">
              <a:latin typeface="Luckiest Guy"/>
              <a:ea typeface="Luckiest Guy"/>
              <a:cs typeface="Luckiest Guy"/>
              <a:sym typeface="Luckiest Guy"/>
            </a:endParaRPr>
          </a:p>
        </p:txBody>
      </p:sp>
      <p:sp>
        <p:nvSpPr>
          <p:cNvPr id="167" name="Google Shape;167;p32"/>
          <p:cNvSpPr txBox="1">
            <a:spLocks noGrp="1"/>
          </p:cNvSpPr>
          <p:nvPr>
            <p:ph type="body" idx="1"/>
          </p:nvPr>
        </p:nvSpPr>
        <p:spPr>
          <a:xfrm>
            <a:off x="342870" y="1741518"/>
            <a:ext cx="9372600" cy="5162700"/>
          </a:xfrm>
          <a:prstGeom prst="rect">
            <a:avLst/>
          </a:prstGeom>
          <a:solidFill>
            <a:srgbClr val="B6D7A8"/>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rmAutofit lnSpcReduction="20000"/>
          </a:bodyPr>
          <a:lstStyle/>
          <a:p>
            <a:pPr marL="457200" lvl="0" indent="-330200" algn="l" rtl="0">
              <a:spcBef>
                <a:spcPts val="0"/>
              </a:spcBef>
              <a:spcAft>
                <a:spcPts val="0"/>
              </a:spcAft>
              <a:buClr>
                <a:srgbClr val="1B1B1B"/>
              </a:buClr>
              <a:buSzPts val="1600"/>
              <a:buChar char="●"/>
            </a:pPr>
            <a:r>
              <a:rPr lang="en" sz="1600" b="1" u="sng">
                <a:solidFill>
                  <a:srgbClr val="1B1B1B"/>
                </a:solidFill>
              </a:rPr>
              <a:t>Community Engagement</a:t>
            </a:r>
            <a:r>
              <a:rPr lang="en" sz="1600">
                <a:solidFill>
                  <a:srgbClr val="1B1B1B"/>
                </a:solidFill>
              </a:rPr>
              <a:t> works to inform, support, and empower local governments and communities as they reduce greenhouse gas emissions and adapt to unavoidable impacts, especially through coordination of the </a:t>
            </a:r>
            <a:r>
              <a:rPr lang="en" sz="1600" u="sng">
                <a:solidFill>
                  <a:srgbClr val="154973"/>
                </a:solidFill>
                <a:hlinkClick r:id="rId3">
                  <a:extLst>
                    <a:ext uri="{A12FA001-AC4F-418D-AE19-62706E023703}">
                      <ahyp:hlinkClr xmlns:ahyp="http://schemas.microsoft.com/office/drawing/2018/hyperlinkcolor" val="tx"/>
                    </a:ext>
                  </a:extLst>
                </a:hlinkClick>
              </a:rPr>
              <a:t>Climate Smart Communities</a:t>
            </a:r>
            <a:r>
              <a:rPr lang="en" sz="1600">
                <a:solidFill>
                  <a:srgbClr val="1B1B1B"/>
                </a:solidFill>
              </a:rPr>
              <a:t> program and </a:t>
            </a:r>
            <a:r>
              <a:rPr lang="en" sz="1600" u="sng">
                <a:solidFill>
                  <a:srgbClr val="154973"/>
                </a:solidFill>
                <a:hlinkClick r:id="rId4">
                  <a:extLst>
                    <a:ext uri="{A12FA001-AC4F-418D-AE19-62706E023703}">
                      <ahyp:hlinkClr xmlns:ahyp="http://schemas.microsoft.com/office/drawing/2018/hyperlinkcolor" val="tx"/>
                    </a:ext>
                  </a:extLst>
                </a:hlinkClick>
              </a:rPr>
              <a:t>grants</a:t>
            </a:r>
            <a:r>
              <a:rPr lang="en" sz="1600">
                <a:solidFill>
                  <a:srgbClr val="1B1B1B"/>
                </a:solidFill>
              </a:rPr>
              <a:t>.</a:t>
            </a:r>
            <a:endParaRPr sz="1600">
              <a:solidFill>
                <a:srgbClr val="1B1B1B"/>
              </a:solidFill>
            </a:endParaRPr>
          </a:p>
          <a:p>
            <a:pPr marL="457200" lvl="0" indent="-330200" algn="l" rtl="0">
              <a:spcBef>
                <a:spcPts val="0"/>
              </a:spcBef>
              <a:spcAft>
                <a:spcPts val="0"/>
              </a:spcAft>
              <a:buClr>
                <a:srgbClr val="1B1B1B"/>
              </a:buClr>
              <a:buSzPts val="1600"/>
              <a:buChar char="●"/>
            </a:pPr>
            <a:r>
              <a:rPr lang="en" sz="1600" b="1" u="sng">
                <a:solidFill>
                  <a:srgbClr val="1B1B1B"/>
                </a:solidFill>
              </a:rPr>
              <a:t>Greenhouse Gas Mitigation</a:t>
            </a:r>
            <a:r>
              <a:rPr lang="en" sz="1600">
                <a:solidFill>
                  <a:srgbClr val="1B1B1B"/>
                </a:solidFill>
              </a:rPr>
              <a:t> uses the best available science to develop regulations to reduce greenhouse gas emissions, establish greenhouse gas accounting practices, conduct research and demonstration projects, and to aid in the development of climate change plans.</a:t>
            </a:r>
            <a:endParaRPr sz="1600">
              <a:solidFill>
                <a:srgbClr val="1B1B1B"/>
              </a:solidFill>
            </a:endParaRPr>
          </a:p>
          <a:p>
            <a:pPr marL="457200" lvl="0" indent="-330200" algn="l" rtl="0">
              <a:spcBef>
                <a:spcPts val="0"/>
              </a:spcBef>
              <a:spcAft>
                <a:spcPts val="0"/>
              </a:spcAft>
              <a:buClr>
                <a:srgbClr val="1B1B1B"/>
              </a:buClr>
              <a:buSzPts val="1600"/>
              <a:buChar char="●"/>
            </a:pPr>
            <a:r>
              <a:rPr lang="en" sz="1600" b="1" u="sng">
                <a:solidFill>
                  <a:srgbClr val="1B1B1B"/>
                </a:solidFill>
              </a:rPr>
              <a:t>Climate Change Adaptation and Communication</a:t>
            </a:r>
            <a:r>
              <a:rPr lang="en" sz="1600">
                <a:solidFill>
                  <a:srgbClr val="1B1B1B"/>
                </a:solidFill>
              </a:rPr>
              <a:t> conducts climate change impact analysis, coordinates climate adaptation planning, coordinates communication and public outreach, and supports the development of climate change resilience and adaptation policies and strategies to help New York respond to current and future impacts of climate change.</a:t>
            </a:r>
            <a:endParaRPr sz="1600">
              <a:solidFill>
                <a:srgbClr val="1B1B1B"/>
              </a:solidFill>
            </a:endParaRPr>
          </a:p>
          <a:p>
            <a:pPr marL="457200" lvl="0" indent="-330200" algn="l" rtl="0">
              <a:lnSpc>
                <a:spcPct val="110000"/>
              </a:lnSpc>
              <a:spcBef>
                <a:spcPts val="0"/>
              </a:spcBef>
              <a:spcAft>
                <a:spcPts val="0"/>
              </a:spcAft>
              <a:buClr>
                <a:srgbClr val="1B1B1B"/>
              </a:buClr>
              <a:buSzPts val="1600"/>
              <a:buChar char="●"/>
            </a:pPr>
            <a:r>
              <a:rPr lang="en" sz="1600" b="1">
                <a:solidFill>
                  <a:srgbClr val="1B1B1B"/>
                </a:solidFill>
              </a:rPr>
              <a:t>Climate Leadership and Community Protection Act</a:t>
            </a:r>
            <a:endParaRPr sz="1600" b="1">
              <a:solidFill>
                <a:srgbClr val="1B1B1B"/>
              </a:solidFill>
            </a:endParaRPr>
          </a:p>
          <a:p>
            <a:pPr marL="457200" lvl="0" indent="-304800" algn="l" rtl="0">
              <a:spcBef>
                <a:spcPts val="0"/>
              </a:spcBef>
              <a:spcAft>
                <a:spcPts val="0"/>
              </a:spcAft>
              <a:buClr>
                <a:srgbClr val="1B1B1B"/>
              </a:buClr>
              <a:buSzPts val="1200"/>
              <a:buChar char="●"/>
            </a:pPr>
            <a:r>
              <a:rPr lang="en" sz="1600">
                <a:solidFill>
                  <a:srgbClr val="1B1B1B"/>
                </a:solidFill>
              </a:rPr>
              <a:t>Signed into law in 2019, the </a:t>
            </a:r>
            <a:r>
              <a:rPr lang="en" sz="1600" u="sng">
                <a:solidFill>
                  <a:srgbClr val="154973"/>
                </a:solidFill>
                <a:hlinkClick r:id="rId5">
                  <a:extLst>
                    <a:ext uri="{A12FA001-AC4F-418D-AE19-62706E023703}">
                      <ahyp:hlinkClr xmlns:ahyp="http://schemas.microsoft.com/office/drawing/2018/hyperlinkcolor" val="tx"/>
                    </a:ext>
                  </a:extLst>
                </a:hlinkClick>
              </a:rPr>
              <a:t>Climate Leadership and Community Protection Act (Climate Act)</a:t>
            </a:r>
            <a:r>
              <a:rPr lang="en" sz="1600">
                <a:solidFill>
                  <a:srgbClr val="1B1B1B"/>
                </a:solidFill>
              </a:rPr>
              <a:t> is New York State's flagship climate change statute. The Climate Act requires New York to reduce economy-wide greenhouse gas emissions 40 percent by 2030, and no less than 85 percent by 2050 from 1990 levels. In addition, the Climate Act includes requirements for renewable energy generation and end-use energy savings, and calls for 100 percent zero-emission electricity by 2040 for New York State, with 70 percent renewable energy by </a:t>
            </a:r>
            <a:r>
              <a:rPr lang="en" sz="1200">
                <a:solidFill>
                  <a:srgbClr val="1B1B1B"/>
                </a:solidFill>
              </a:rPr>
              <a:t>2030.</a:t>
            </a:r>
            <a:endParaRPr sz="1200">
              <a:solidFill>
                <a:srgbClr val="1B1B1B"/>
              </a:solidFill>
            </a:endParaRPr>
          </a:p>
          <a:p>
            <a:pPr marL="457200" lvl="0" indent="0" algn="l" rtl="0">
              <a:spcBef>
                <a:spcPts val="1200"/>
              </a:spcBef>
              <a:spcAft>
                <a:spcPts val="0"/>
              </a:spcAft>
              <a:buNone/>
            </a:pPr>
            <a:endParaRPr sz="1200">
              <a:solidFill>
                <a:srgbClr val="1B1B1B"/>
              </a:solidFill>
            </a:endParaRPr>
          </a:p>
          <a:p>
            <a:pPr marL="914400" lvl="0" indent="0" algn="l" rtl="0">
              <a:spcBef>
                <a:spcPts val="1200"/>
              </a:spcBef>
              <a:spcAft>
                <a:spcPts val="1500"/>
              </a:spcAft>
              <a:buNone/>
            </a:pPr>
            <a:r>
              <a:rPr lang="en" sz="2100">
                <a:solidFill>
                  <a:schemeClr val="dk1"/>
                </a:solidFill>
              </a:rPr>
              <a:t>SOURCE: </a:t>
            </a:r>
            <a:r>
              <a:rPr lang="en" sz="1100" u="sng">
                <a:solidFill>
                  <a:schemeClr val="hlink"/>
                </a:solidFill>
                <a:hlinkClick r:id="rId6"/>
              </a:rPr>
              <a:t>new-york-response</a:t>
            </a:r>
            <a:r>
              <a:rPr lang="en" sz="3500">
                <a:latin typeface="Bubblegum Sans"/>
                <a:ea typeface="Bubblegum Sans"/>
                <a:cs typeface="Bubblegum Sans"/>
                <a:sym typeface="Bubblegum Sans"/>
              </a:rPr>
              <a:t> </a:t>
            </a:r>
            <a:endParaRPr sz="3500">
              <a:latin typeface="Bubblegum Sans"/>
              <a:ea typeface="Bubblegum Sans"/>
              <a:cs typeface="Bubblegum Sans"/>
              <a:sym typeface="Bubblegum Sans"/>
            </a:endParaRPr>
          </a:p>
        </p:txBody>
      </p:sp>
      <p:pic>
        <p:nvPicPr>
          <p:cNvPr id="168" name="Google Shape;168;p32"/>
          <p:cNvPicPr preferRelativeResize="0"/>
          <p:nvPr/>
        </p:nvPicPr>
        <p:blipFill rotWithShape="1">
          <a:blip r:embed="rId7">
            <a:alphaModFix/>
          </a:blip>
          <a:srcRect l="10257" r="18359" b="13889"/>
          <a:stretch/>
        </p:blipFill>
        <p:spPr>
          <a:xfrm>
            <a:off x="5029200" y="5984100"/>
            <a:ext cx="1418700" cy="1711200"/>
          </a:xfrm>
          <a:prstGeom prst="ellipse">
            <a:avLst/>
          </a:prstGeom>
          <a:noFill/>
          <a:ln w="76200" cap="flat" cmpd="sng">
            <a:solidFill>
              <a:schemeClr val="dk2"/>
            </a:solidFill>
            <a:prstDash val="solid"/>
            <a:round/>
            <a:headEnd type="none" w="sm" len="sm"/>
            <a:tailEnd type="none" w="sm" len="sm"/>
          </a:ln>
        </p:spPr>
      </p:pic>
      <p:pic>
        <p:nvPicPr>
          <p:cNvPr id="169" name="Google Shape;169;p32"/>
          <p:cNvPicPr preferRelativeResize="0"/>
          <p:nvPr/>
        </p:nvPicPr>
        <p:blipFill>
          <a:blip r:embed="rId8">
            <a:alphaModFix/>
          </a:blip>
          <a:stretch>
            <a:fillRect/>
          </a:stretch>
        </p:blipFill>
        <p:spPr>
          <a:xfrm>
            <a:off x="7222200" y="5984100"/>
            <a:ext cx="1655100" cy="1561500"/>
          </a:xfrm>
          <a:prstGeom prst="octagon">
            <a:avLst>
              <a:gd name="adj" fmla="val 29289"/>
            </a:avLst>
          </a:prstGeom>
          <a:noFill/>
          <a:ln w="28575"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173"/>
        <p:cNvGrpSpPr/>
        <p:nvPr/>
      </p:nvGrpSpPr>
      <p:grpSpPr>
        <a:xfrm>
          <a:off x="0" y="0"/>
          <a:ext cx="0" cy="0"/>
          <a:chOff x="0" y="0"/>
          <a:chExt cx="0" cy="0"/>
        </a:xfrm>
      </p:grpSpPr>
      <p:sp>
        <p:nvSpPr>
          <p:cNvPr id="174" name="Google Shape;174;p33"/>
          <p:cNvSpPr txBox="1">
            <a:spLocks noGrp="1"/>
          </p:cNvSpPr>
          <p:nvPr>
            <p:ph type="title"/>
          </p:nvPr>
        </p:nvSpPr>
        <p:spPr>
          <a:xfrm>
            <a:off x="0" y="0"/>
            <a:ext cx="5457600" cy="3065400"/>
          </a:xfrm>
          <a:prstGeom prst="rect">
            <a:avLst/>
          </a:prstGeom>
          <a:solidFill>
            <a:srgbClr val="FFFF00"/>
          </a:solidFill>
          <a:ln w="38100" cap="flat" cmpd="sng">
            <a:solidFill>
              <a:srgbClr val="000000"/>
            </a:solidFill>
            <a:prstDash val="solid"/>
            <a:round/>
            <a:headEnd type="none" w="sm" len="sm"/>
            <a:tailEnd type="none" w="sm" len="sm"/>
          </a:ln>
        </p:spPr>
        <p:txBody>
          <a:bodyPr spcFirstLastPara="1" wrap="square" lIns="113100" tIns="113100" rIns="113100" bIns="113100" anchor="t" anchorCtr="0">
            <a:noAutofit/>
          </a:bodyPr>
          <a:lstStyle/>
          <a:p>
            <a:pPr marL="0" lvl="0" indent="0" algn="l" rtl="0">
              <a:spcBef>
                <a:spcPts val="0"/>
              </a:spcBef>
              <a:spcAft>
                <a:spcPts val="0"/>
              </a:spcAft>
              <a:buNone/>
            </a:pPr>
            <a:r>
              <a:rPr lang="en" sz="9200">
                <a:latin typeface="Amatic SC"/>
                <a:ea typeface="Amatic SC"/>
                <a:cs typeface="Amatic SC"/>
                <a:sym typeface="Amatic SC"/>
              </a:rPr>
              <a:t>5. </a:t>
            </a:r>
            <a:r>
              <a:rPr lang="en" sz="9900">
                <a:latin typeface="Amatic SC"/>
                <a:ea typeface="Amatic SC"/>
                <a:cs typeface="Amatic SC"/>
                <a:sym typeface="Amatic SC"/>
              </a:rPr>
              <a:t>Develop New Solutions</a:t>
            </a:r>
            <a:endParaRPr sz="9900">
              <a:latin typeface="Amatic SC"/>
              <a:ea typeface="Amatic SC"/>
              <a:cs typeface="Amatic SC"/>
              <a:sym typeface="Amatic SC"/>
            </a:endParaRPr>
          </a:p>
        </p:txBody>
      </p:sp>
      <p:sp>
        <p:nvSpPr>
          <p:cNvPr id="175" name="Google Shape;175;p33"/>
          <p:cNvSpPr/>
          <p:nvPr/>
        </p:nvSpPr>
        <p:spPr>
          <a:xfrm>
            <a:off x="0" y="3077700"/>
            <a:ext cx="10058400" cy="46947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77272"/>
              </a:lnSpc>
              <a:spcBef>
                <a:spcPts val="0"/>
              </a:spcBef>
              <a:spcAft>
                <a:spcPts val="1900"/>
              </a:spcAft>
              <a:buNone/>
            </a:pPr>
            <a:endParaRPr sz="1150">
              <a:solidFill>
                <a:srgbClr val="2C2F34"/>
              </a:solidFill>
            </a:endParaRPr>
          </a:p>
        </p:txBody>
      </p:sp>
      <p:pic>
        <p:nvPicPr>
          <p:cNvPr id="176" name="Google Shape;176;p33"/>
          <p:cNvPicPr preferRelativeResize="0"/>
          <p:nvPr/>
        </p:nvPicPr>
        <p:blipFill>
          <a:blip r:embed="rId3">
            <a:alphaModFix/>
          </a:blip>
          <a:stretch>
            <a:fillRect/>
          </a:stretch>
        </p:blipFill>
        <p:spPr>
          <a:xfrm>
            <a:off x="5457575" y="0"/>
            <a:ext cx="4600824" cy="3065299"/>
          </a:xfrm>
          <a:prstGeom prst="rect">
            <a:avLst/>
          </a:prstGeom>
          <a:noFill/>
          <a:ln w="38100" cap="flat" cmpd="sng">
            <a:solidFill>
              <a:schemeClr val="dk2"/>
            </a:solidFill>
            <a:prstDash val="solid"/>
            <a:round/>
            <a:headEnd type="none" w="sm" len="sm"/>
            <a:tailEnd type="none" w="sm" len="sm"/>
          </a:ln>
        </p:spPr>
      </p:pic>
      <p:sp>
        <p:nvSpPr>
          <p:cNvPr id="177" name="Google Shape;177;p33"/>
          <p:cNvSpPr txBox="1"/>
          <p:nvPr/>
        </p:nvSpPr>
        <p:spPr>
          <a:xfrm>
            <a:off x="1468625" y="6993975"/>
            <a:ext cx="8549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Source: https://www.earthreminder.com/ways-to-stop-climate-change/ </a:t>
            </a:r>
            <a:endParaRPr/>
          </a:p>
          <a:p>
            <a:pPr marL="0" lvl="0" indent="0" algn="l" rtl="0">
              <a:spcBef>
                <a:spcPts val="0"/>
              </a:spcBef>
              <a:spcAft>
                <a:spcPts val="0"/>
              </a:spcAft>
              <a:buNone/>
            </a:pPr>
            <a:endParaRPr/>
          </a:p>
          <a:p>
            <a:pPr marL="0" lvl="0" indent="0" algn="l" rtl="0">
              <a:spcBef>
                <a:spcPts val="0"/>
              </a:spcBef>
              <a:spcAft>
                <a:spcPts val="0"/>
              </a:spcAft>
              <a:buNone/>
            </a:pPr>
            <a:r>
              <a:rPr lang="en"/>
              <a:t>https://blog.arcadia.com/top-20-ways-can-reduce-reliance-fossil-fuels/</a:t>
            </a:r>
            <a:endParaRPr/>
          </a:p>
        </p:txBody>
      </p:sp>
      <p:pic>
        <p:nvPicPr>
          <p:cNvPr id="178" name="Google Shape;178;p33"/>
          <p:cNvPicPr preferRelativeResize="0"/>
          <p:nvPr/>
        </p:nvPicPr>
        <p:blipFill rotWithShape="1">
          <a:blip r:embed="rId4">
            <a:alphaModFix/>
          </a:blip>
          <a:srcRect l="51436" t="29458" r="23577"/>
          <a:stretch/>
        </p:blipFill>
        <p:spPr>
          <a:xfrm>
            <a:off x="0" y="3183363"/>
            <a:ext cx="1321600" cy="2128125"/>
          </a:xfrm>
          <a:prstGeom prst="rect">
            <a:avLst/>
          </a:prstGeom>
          <a:noFill/>
          <a:ln w="38100" cap="flat" cmpd="sng">
            <a:solidFill>
              <a:schemeClr val="dk2"/>
            </a:solidFill>
            <a:prstDash val="solid"/>
            <a:round/>
            <a:headEnd type="none" w="sm" len="sm"/>
            <a:tailEnd type="none" w="sm" len="sm"/>
          </a:ln>
        </p:spPr>
      </p:pic>
      <p:sp>
        <p:nvSpPr>
          <p:cNvPr id="179" name="Google Shape;179;p33"/>
          <p:cNvSpPr txBox="1"/>
          <p:nvPr/>
        </p:nvSpPr>
        <p:spPr>
          <a:xfrm>
            <a:off x="1428125" y="3085650"/>
            <a:ext cx="8630400" cy="2477400"/>
          </a:xfrm>
          <a:prstGeom prst="rect">
            <a:avLst/>
          </a:prstGeom>
          <a:solidFill>
            <a:srgbClr val="FFFF00"/>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647700" lvl="0" indent="-304800" algn="l" rtl="0">
              <a:lnSpc>
                <a:spcPct val="163043"/>
              </a:lnSpc>
              <a:spcBef>
                <a:spcPts val="0"/>
              </a:spcBef>
              <a:spcAft>
                <a:spcPts val="0"/>
              </a:spcAft>
              <a:buClr>
                <a:srgbClr val="2C2F34"/>
              </a:buClr>
              <a:buSzPts val="1200"/>
              <a:buChar char="●"/>
            </a:pPr>
            <a:r>
              <a:rPr lang="en" sz="1200" b="1">
                <a:solidFill>
                  <a:srgbClr val="2C2F34"/>
                </a:solidFill>
              </a:rPr>
              <a:t>Need to Control the Use of Fossil Fuel</a:t>
            </a:r>
            <a:r>
              <a:rPr lang="en" sz="1200">
                <a:solidFill>
                  <a:schemeClr val="dk1"/>
                </a:solidFill>
              </a:rPr>
              <a:t> </a:t>
            </a:r>
            <a:r>
              <a:rPr lang="en" sz="1200">
                <a:solidFill>
                  <a:srgbClr val="2C2F34"/>
                </a:solidFill>
              </a:rPr>
              <a:t>Fossil fuel is </a:t>
            </a:r>
            <a:r>
              <a:rPr lang="en" sz="1200" b="1" u="sng">
                <a:solidFill>
                  <a:srgbClr val="2C2F34"/>
                </a:solidFill>
              </a:rPr>
              <a:t>one of the main reasons</a:t>
            </a:r>
            <a:r>
              <a:rPr lang="en" sz="1200">
                <a:solidFill>
                  <a:srgbClr val="2C2F34"/>
                </a:solidFill>
              </a:rPr>
              <a:t> for climate change. The fossil fuels (coal, oil, gas, etc.) when burn releases CO2 (carbon dioxide) gas mainly and many other greenhouse gases. Now the amount of carbon dioxide has been increased a lot in the atmosphere. Carbon dioxide can hold the heat from the Sun and thus the Earth is becoming warm day by day. If we can minimize the </a:t>
            </a:r>
            <a:r>
              <a:rPr lang="en" sz="1200">
                <a:solidFill>
                  <a:srgbClr val="EA3225"/>
                </a:solidFill>
                <a:uFill>
                  <a:noFill/>
                </a:uFill>
                <a:hlinkClick r:id="rId5">
                  <a:extLst>
                    <a:ext uri="{A12FA001-AC4F-418D-AE19-62706E023703}">
                      <ahyp:hlinkClr xmlns:ahyp="http://schemas.microsoft.com/office/drawing/2018/hyperlinkcolor" val="tx"/>
                    </a:ext>
                  </a:extLst>
                </a:hlinkClick>
              </a:rPr>
              <a:t>use of fossil fuels</a:t>
            </a:r>
            <a:r>
              <a:rPr lang="en" sz="1200">
                <a:solidFill>
                  <a:srgbClr val="2C2F34"/>
                </a:solidFill>
              </a:rPr>
              <a:t>, we can stop climate change -</a:t>
            </a:r>
            <a:r>
              <a:rPr lang="en" sz="1200" b="1">
                <a:solidFill>
                  <a:srgbClr val="081F1C"/>
                </a:solidFill>
              </a:rPr>
              <a:t>Use appliances with the ENERGY STAR labe</a:t>
            </a:r>
            <a:r>
              <a:rPr lang="en" sz="1200">
                <a:solidFill>
                  <a:srgbClr val="2C2F34"/>
                </a:solidFill>
              </a:rPr>
              <a:t>ange somehow.</a:t>
            </a:r>
            <a:r>
              <a:rPr lang="en" sz="1200" b="1">
                <a:solidFill>
                  <a:srgbClr val="081F1C"/>
                </a:solidFill>
              </a:rPr>
              <a:t> Use</a:t>
            </a:r>
            <a:r>
              <a:rPr lang="en" sz="1200">
                <a:solidFill>
                  <a:srgbClr val="081F1C"/>
                </a:solidFill>
                <a:highlight>
                  <a:srgbClr val="FFFFFF"/>
                </a:highlight>
              </a:rPr>
              <a:t> </a:t>
            </a:r>
            <a:r>
              <a:rPr lang="en" sz="1200" b="1">
                <a:solidFill>
                  <a:srgbClr val="12C167"/>
                </a:solidFill>
                <a:uFill>
                  <a:noFill/>
                </a:uFill>
                <a:hlinkClick r:id="rId6">
                  <a:extLst>
                    <a:ext uri="{A12FA001-AC4F-418D-AE19-62706E023703}">
                      <ahyp:hlinkClr xmlns:ahyp="http://schemas.microsoft.com/office/drawing/2018/hyperlinkcolor" val="tx"/>
                    </a:ext>
                  </a:extLst>
                </a:hlinkClick>
              </a:rPr>
              <a:t>LED light bulbs</a:t>
            </a:r>
            <a:r>
              <a:rPr lang="en" sz="1200">
                <a:solidFill>
                  <a:srgbClr val="081F1C"/>
                </a:solidFill>
                <a:highlight>
                  <a:srgbClr val="FFFFFF"/>
                </a:highlight>
              </a:rPr>
              <a:t>,</a:t>
            </a:r>
            <a:r>
              <a:rPr lang="en" sz="1200" b="1">
                <a:solidFill>
                  <a:srgbClr val="081F1C"/>
                </a:solidFill>
              </a:rPr>
              <a:t>Turn off the lights, Turn off your television</a:t>
            </a:r>
            <a:r>
              <a:rPr lang="en" sz="1200">
                <a:solidFill>
                  <a:srgbClr val="081F1C"/>
                </a:solidFill>
                <a:highlight>
                  <a:srgbClr val="FFFFFF"/>
                </a:highlight>
              </a:rPr>
              <a:t>,</a:t>
            </a:r>
            <a:r>
              <a:rPr lang="en" sz="1200" b="1">
                <a:solidFill>
                  <a:srgbClr val="081F1C"/>
                </a:solidFill>
              </a:rPr>
              <a:t>Reuse products, Purchase goods manufactured with recycled materials</a:t>
            </a:r>
            <a:r>
              <a:rPr lang="en" sz="1200">
                <a:solidFill>
                  <a:srgbClr val="081F1C"/>
                </a:solidFill>
                <a:highlight>
                  <a:srgbClr val="FFFFFF"/>
                </a:highlight>
              </a:rPr>
              <a:t>, </a:t>
            </a:r>
            <a:r>
              <a:rPr lang="en" sz="1200" b="1">
                <a:solidFill>
                  <a:srgbClr val="081F1C"/>
                </a:solidFill>
              </a:rPr>
              <a:t>Recycle, Take public transportation,</a:t>
            </a:r>
            <a:r>
              <a:rPr lang="en" sz="1200">
                <a:solidFill>
                  <a:srgbClr val="081F1C"/>
                </a:solidFill>
                <a:highlight>
                  <a:srgbClr val="FFFFFF"/>
                </a:highlight>
              </a:rPr>
              <a:t> </a:t>
            </a:r>
            <a:r>
              <a:rPr lang="en" sz="1200" b="1">
                <a:solidFill>
                  <a:srgbClr val="081F1C"/>
                </a:solidFill>
              </a:rPr>
              <a:t>Invest in reusable containers,Power your home with</a:t>
            </a:r>
            <a:r>
              <a:rPr lang="en" sz="1200">
                <a:solidFill>
                  <a:srgbClr val="081F1C"/>
                </a:solidFill>
                <a:highlight>
                  <a:srgbClr val="FFFFFF"/>
                </a:highlight>
              </a:rPr>
              <a:t> </a:t>
            </a:r>
            <a:r>
              <a:rPr lang="en" sz="1200" b="1">
                <a:solidFill>
                  <a:srgbClr val="12C167"/>
                </a:solidFill>
                <a:uFill>
                  <a:noFill/>
                </a:uFill>
                <a:hlinkClick r:id="rId7">
                  <a:extLst>
                    <a:ext uri="{A12FA001-AC4F-418D-AE19-62706E023703}">
                      <ahyp:hlinkClr xmlns:ahyp="http://schemas.microsoft.com/office/drawing/2018/hyperlinkcolor" val="tx"/>
                    </a:ext>
                  </a:extLst>
                </a:hlinkClick>
              </a:rPr>
              <a:t>solar energy</a:t>
            </a:r>
            <a:r>
              <a:rPr lang="en" sz="1200" b="1">
                <a:solidFill>
                  <a:srgbClr val="081F1C"/>
                </a:solidFill>
              </a:rPr>
              <a:t>and use more environmentally friendly gardening practices</a:t>
            </a:r>
            <a:endParaRPr sz="1200">
              <a:solidFill>
                <a:srgbClr val="2C2F34"/>
              </a:solidFill>
            </a:endParaRPr>
          </a:p>
        </p:txBody>
      </p:sp>
      <p:pic>
        <p:nvPicPr>
          <p:cNvPr id="180" name="Google Shape;180;p33"/>
          <p:cNvPicPr preferRelativeResize="0"/>
          <p:nvPr/>
        </p:nvPicPr>
        <p:blipFill rotWithShape="1">
          <a:blip r:embed="rId4">
            <a:alphaModFix/>
          </a:blip>
          <a:srcRect l="73785" t="27714"/>
          <a:stretch/>
        </p:blipFill>
        <p:spPr>
          <a:xfrm>
            <a:off x="0" y="5542275"/>
            <a:ext cx="1321600" cy="2128125"/>
          </a:xfrm>
          <a:prstGeom prst="rect">
            <a:avLst/>
          </a:prstGeom>
          <a:noFill/>
          <a:ln w="38100" cap="flat" cmpd="sng">
            <a:solidFill>
              <a:schemeClr val="dk2"/>
            </a:solidFill>
            <a:prstDash val="solid"/>
            <a:round/>
            <a:headEnd type="none" w="sm" len="sm"/>
            <a:tailEnd type="none" w="sm" len="sm"/>
          </a:ln>
        </p:spPr>
      </p:pic>
      <p:sp>
        <p:nvSpPr>
          <p:cNvPr id="181" name="Google Shape;181;p33"/>
          <p:cNvSpPr txBox="1"/>
          <p:nvPr/>
        </p:nvSpPr>
        <p:spPr>
          <a:xfrm>
            <a:off x="1468625" y="5782688"/>
            <a:ext cx="8549400" cy="1647300"/>
          </a:xfrm>
          <a:prstGeom prst="rect">
            <a:avLst/>
          </a:prstGeom>
          <a:solidFill>
            <a:srgbClr val="D0E0E3"/>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647700" lvl="0" indent="-295275" algn="l" rtl="0">
              <a:lnSpc>
                <a:spcPct val="115000"/>
              </a:lnSpc>
              <a:spcBef>
                <a:spcPts val="1400"/>
              </a:spcBef>
              <a:spcAft>
                <a:spcPts val="0"/>
              </a:spcAft>
              <a:buClr>
                <a:schemeClr val="dk1"/>
              </a:buClr>
              <a:buSzPts val="1050"/>
              <a:buChar char="●"/>
            </a:pPr>
            <a:r>
              <a:rPr lang="en" sz="1050" b="1">
                <a:solidFill>
                  <a:schemeClr val="dk1"/>
                </a:solidFill>
              </a:rPr>
              <a:t>Electric vehicles:</a:t>
            </a:r>
            <a:r>
              <a:rPr lang="en" sz="1050">
                <a:solidFill>
                  <a:schemeClr val="dk1"/>
                </a:solidFill>
              </a:rPr>
              <a:t> The healthy growth rate of e-vehicles across the globe solidifies the urgency to transition to green energy. E-vehicles are one of the foremost types of sustainable transport that help in minimizing carbon emissions without sacrificing comfort or performance.</a:t>
            </a:r>
            <a:endParaRPr sz="1050">
              <a:solidFill>
                <a:schemeClr val="dk1"/>
              </a:solidFill>
            </a:endParaRPr>
          </a:p>
          <a:p>
            <a:pPr marL="647700" lvl="0" indent="-295275" algn="l" rtl="0">
              <a:lnSpc>
                <a:spcPct val="115000"/>
              </a:lnSpc>
              <a:spcBef>
                <a:spcPts val="0"/>
              </a:spcBef>
              <a:spcAft>
                <a:spcPts val="0"/>
              </a:spcAft>
              <a:buClr>
                <a:schemeClr val="dk1"/>
              </a:buClr>
              <a:buSzPts val="1050"/>
              <a:buChar char="●"/>
            </a:pPr>
            <a:r>
              <a:rPr lang="en" sz="1050" b="1">
                <a:solidFill>
                  <a:schemeClr val="dk1"/>
                </a:solidFill>
              </a:rPr>
              <a:t>Bicycles:</a:t>
            </a:r>
            <a:r>
              <a:rPr lang="en" sz="1050">
                <a:solidFill>
                  <a:schemeClr val="dk1"/>
                </a:solidFill>
              </a:rPr>
              <a:t> One of the most economical alternatives, using bicycles over short distances can help not only the environment but also an individual’s health. Cycling is considered a healthy activity that can help individuals stay fit while keeping pollution at bay.</a:t>
            </a:r>
            <a:endParaRPr sz="1050">
              <a:solidFill>
                <a:schemeClr val="dk1"/>
              </a:solidFill>
            </a:endParaRPr>
          </a:p>
          <a:p>
            <a:pPr marL="647700" lvl="0" indent="-295275" algn="l" rtl="0">
              <a:lnSpc>
                <a:spcPct val="115000"/>
              </a:lnSpc>
              <a:spcBef>
                <a:spcPts val="0"/>
              </a:spcBef>
              <a:spcAft>
                <a:spcPts val="0"/>
              </a:spcAft>
              <a:buClr>
                <a:schemeClr val="dk1"/>
              </a:buClr>
              <a:buSzPts val="1050"/>
              <a:buChar char="●"/>
            </a:pPr>
            <a:r>
              <a:rPr lang="en" sz="1050" b="1">
                <a:solidFill>
                  <a:schemeClr val="dk1"/>
                </a:solidFill>
              </a:rPr>
              <a:t>Natural gas transport:</a:t>
            </a:r>
            <a:r>
              <a:rPr lang="en" sz="1050">
                <a:solidFill>
                  <a:schemeClr val="dk1"/>
                </a:solidFill>
              </a:rPr>
              <a:t> A reliable type of sustainable transport, natural gas has a significantly lower carbon footprint and is cheaper when compared to petrol and diesel. Moreover, CNG has become the primary fuel for public transport across various countries.</a:t>
            </a:r>
            <a:endParaRPr sz="105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2757</Words>
  <Application>Microsoft Office PowerPoint</Application>
  <PresentationFormat>Custom</PresentationFormat>
  <Paragraphs>217</Paragraphs>
  <Slides>17</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Bubblegum Sans</vt:lpstr>
      <vt:lpstr>Archivo Black</vt:lpstr>
      <vt:lpstr>Source Code Pro</vt:lpstr>
      <vt:lpstr>Luckiest Guy</vt:lpstr>
      <vt:lpstr>Arial</vt:lpstr>
      <vt:lpstr>Amatic SC</vt:lpstr>
      <vt:lpstr>Comic Sans MS</vt:lpstr>
      <vt:lpstr>Montserrat</vt:lpstr>
      <vt:lpstr>Oswald</vt:lpstr>
      <vt:lpstr>Playfair Display</vt:lpstr>
      <vt:lpstr>Simple Light</vt:lpstr>
      <vt:lpstr>Pop</vt:lpstr>
      <vt:lpstr>Global Warming and Climate Change</vt:lpstr>
      <vt:lpstr>PowerPoint Presentation</vt:lpstr>
      <vt:lpstr>Define the problem</vt:lpstr>
      <vt:lpstr>2. Gather the EVIDENCE</vt:lpstr>
      <vt:lpstr>2. Gather the EVIDENCE~NY</vt:lpstr>
      <vt:lpstr>2. Gather the EVIDENCE~NY</vt:lpstr>
      <vt:lpstr>3. IDENTIFY THE CAUSES</vt:lpstr>
      <vt:lpstr>4.EXAMINING EXISTING POLICY</vt:lpstr>
      <vt:lpstr>5. Develop New Solutions</vt:lpstr>
      <vt:lpstr>5. Develop New Solutions</vt:lpstr>
      <vt:lpstr>5. Develop New Solutions</vt:lpstr>
      <vt:lpstr>5. Action on Global Warming: NYC's Green New Deal Apriaction-global-warming-nyc-s-green-new-deal              l   New Solutions</vt:lpstr>
      <vt:lpstr>5. Develop New Solutions=WATCH AND LEARN MORE ABOUT CLIMATE CHANGE &amp; GLOBAL WARMING. TO UNDERSTAND THE CAUSE &amp; EFFECTS. ALSO TO IDENTIFY A FEASIBLE AND EFFECTIVE SOLUTION.</vt:lpstr>
      <vt:lpstr>Chart our policies based on Feasibility and Effectiveness</vt:lpstr>
      <vt:lpstr>Create your own sentence for feasible and effectiveness!</vt:lpstr>
      <vt:lpstr>Feasibility/Effectiveness Chart</vt:lpstr>
      <vt:lpstr>Exit Ticket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Warming and Climate Change</dc:title>
  <cp:lastModifiedBy>Joseph Montecalvo</cp:lastModifiedBy>
  <cp:revision>1</cp:revision>
  <dcterms:modified xsi:type="dcterms:W3CDTF">2023-12-30T19:39:42Z</dcterms:modified>
</cp:coreProperties>
</file>