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e Montecalvo" initials="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45CEBF0-6753-4B3A-8229-8B915FE9BEA7}">
  <a:tblStyle styleId="{445CEBF0-6753-4B3A-8229-8B915FE9BEA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7" d="100"/>
          <a:sy n="137" d="100"/>
        </p:scale>
        <p:origin x="258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1de722c024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11de722c024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23bc33041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23bc33041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1de722c024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1de722c024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1ee70210649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1ee70210649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ee70210649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1ee70210649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1de722c024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11de722c024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1de722c024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11de722c024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ee70210649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1ee70210649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1de722c024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11de722c024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layworld.com/blog/recess-behavior-management/#gref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0" y="0"/>
            <a:ext cx="8520600" cy="86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Are You Safe at Recess?</a:t>
            </a: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455025" y="3981650"/>
            <a:ext cx="8520600" cy="102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b="1">
                <a:solidFill>
                  <a:schemeClr val="dk1"/>
                </a:solidFill>
              </a:rPr>
              <a:t>How can we decrease injuries during recess in our school?</a:t>
            </a:r>
            <a:endParaRPr sz="2300" b="1">
              <a:solidFill>
                <a:schemeClr val="dk1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Ms. Genao</a:t>
            </a:r>
            <a:endParaRPr sz="1200">
              <a:solidFill>
                <a:schemeClr val="dk1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Health Educator</a:t>
            </a:r>
            <a:endParaRPr sz="1200">
              <a:solidFill>
                <a:schemeClr val="dk1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K-5</a:t>
            </a:r>
            <a:endParaRPr sz="1200">
              <a:solidFill>
                <a:schemeClr val="dk1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900"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02525" y="819475"/>
            <a:ext cx="3888125" cy="306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7B7B7"/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2"/>
          <p:cNvSpPr txBox="1">
            <a:spLocks noGrp="1"/>
          </p:cNvSpPr>
          <p:nvPr>
            <p:ph type="title"/>
          </p:nvPr>
        </p:nvSpPr>
        <p:spPr>
          <a:xfrm>
            <a:off x="52350" y="906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STEP 6: Selecting The Best Public Policy Solution</a:t>
            </a:r>
            <a:endParaRPr b="1"/>
          </a:p>
        </p:txBody>
      </p:sp>
      <p:sp>
        <p:nvSpPr>
          <p:cNvPr id="122" name="Google Shape;122;p22"/>
          <p:cNvSpPr txBox="1">
            <a:spLocks noGrp="1"/>
          </p:cNvSpPr>
          <p:nvPr>
            <p:ph type="body" idx="1"/>
          </p:nvPr>
        </p:nvSpPr>
        <p:spPr>
          <a:xfrm>
            <a:off x="193500" y="570600"/>
            <a:ext cx="8757000" cy="400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   </a:t>
            </a:r>
            <a:r>
              <a:rPr lang="en">
                <a:solidFill>
                  <a:schemeClr val="dk1"/>
                </a:solidFill>
              </a:rPr>
              <a:t>     Feasibility</a:t>
            </a:r>
            <a:endParaRPr>
              <a:solidFill>
                <a:schemeClr val="dk1"/>
              </a:solidFill>
            </a:endParaRPr>
          </a:p>
        </p:txBody>
      </p:sp>
      <p:graphicFrame>
        <p:nvGraphicFramePr>
          <p:cNvPr id="123" name="Google Shape;123;p22"/>
          <p:cNvGraphicFramePr/>
          <p:nvPr/>
        </p:nvGraphicFramePr>
        <p:xfrm>
          <a:off x="970550" y="933450"/>
          <a:ext cx="8103000" cy="3963583"/>
        </p:xfrm>
        <a:graphic>
          <a:graphicData uri="http://schemas.openxmlformats.org/drawingml/2006/table">
            <a:tbl>
              <a:tblPr>
                <a:noFill/>
                <a:tableStyleId>{445CEBF0-6753-4B3A-8229-8B915FE9BEA7}</a:tableStyleId>
              </a:tblPr>
              <a:tblGrid>
                <a:gridCol w="2025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25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5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25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910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High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Medium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Low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053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High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457200" lvl="0" indent="-288607" algn="l" rtl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45"/>
                        <a:buChar char="●"/>
                      </a:pPr>
                      <a:r>
                        <a:rPr lang="en" sz="945">
                          <a:solidFill>
                            <a:schemeClr val="dk1"/>
                          </a:solidFill>
                        </a:rPr>
                        <a:t>Provide all students and recess staff with training and practice around the topic of Injury prevention and behavior management at recess.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14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Medium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457200" lvl="0" indent="-285750" algn="l" rtl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Char char="●"/>
                      </a:pPr>
                      <a:r>
                        <a:rPr lang="en" sz="900">
                          <a:solidFill>
                            <a:schemeClr val="dk1"/>
                          </a:solidFill>
                        </a:rPr>
                        <a:t>Offer a reward system to all students who follow the Injury prevention and behavior management skills at recess.</a:t>
                      </a:r>
                      <a:endParaRPr sz="9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6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Low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457200" lvl="0" indent="-288607" algn="l" rtl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45"/>
                        <a:buChar char="●"/>
                      </a:pPr>
                      <a:r>
                        <a:rPr lang="en" sz="945">
                          <a:solidFill>
                            <a:schemeClr val="dk1"/>
                          </a:solidFill>
                        </a:rPr>
                        <a:t>Post signs in the cafeteria and recess yard around the topic of injury prevention and behavior management at recess.</a:t>
                      </a:r>
                      <a:endParaRPr sz="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4" name="Google Shape;124;p22"/>
          <p:cNvSpPr txBox="1"/>
          <p:nvPr/>
        </p:nvSpPr>
        <p:spPr>
          <a:xfrm rot="5465" flipH="1">
            <a:off x="433700" y="1175600"/>
            <a:ext cx="188700" cy="29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Effectiveness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EAD3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68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 b="1"/>
              <a:t>The 6 Steps of the Public Policy Analyst</a:t>
            </a:r>
            <a:endParaRPr sz="3400" b="1"/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0" y="803950"/>
            <a:ext cx="8832300" cy="424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25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AutoNum type="arabicPeriod"/>
            </a:pPr>
            <a:r>
              <a:rPr lang="en" sz="3100">
                <a:solidFill>
                  <a:schemeClr val="dk1"/>
                </a:solidFill>
              </a:rPr>
              <a:t>Define the Problem</a:t>
            </a:r>
            <a:endParaRPr sz="3100">
              <a:solidFill>
                <a:schemeClr val="dk1"/>
              </a:solidFill>
            </a:endParaRPr>
          </a:p>
          <a:p>
            <a:pPr marL="457200" lvl="0" indent="-425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AutoNum type="arabicPeriod"/>
            </a:pPr>
            <a:r>
              <a:rPr lang="en" sz="3100">
                <a:solidFill>
                  <a:schemeClr val="dk1"/>
                </a:solidFill>
              </a:rPr>
              <a:t>Gather the Evidence</a:t>
            </a:r>
            <a:endParaRPr sz="3100">
              <a:solidFill>
                <a:schemeClr val="dk1"/>
              </a:solidFill>
            </a:endParaRPr>
          </a:p>
          <a:p>
            <a:pPr marL="457200" lvl="0" indent="-425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AutoNum type="arabicPeriod"/>
            </a:pPr>
            <a:r>
              <a:rPr lang="en" sz="3100">
                <a:solidFill>
                  <a:schemeClr val="dk1"/>
                </a:solidFill>
              </a:rPr>
              <a:t>Identify the Causes</a:t>
            </a:r>
            <a:endParaRPr sz="3100">
              <a:solidFill>
                <a:schemeClr val="dk1"/>
              </a:solidFill>
            </a:endParaRPr>
          </a:p>
          <a:p>
            <a:pPr marL="457200" lvl="0" indent="-425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AutoNum type="arabicPeriod"/>
            </a:pPr>
            <a:r>
              <a:rPr lang="en" sz="3100">
                <a:solidFill>
                  <a:schemeClr val="dk1"/>
                </a:solidFill>
              </a:rPr>
              <a:t>Evaluate the Existing Policy</a:t>
            </a:r>
            <a:endParaRPr sz="3100">
              <a:solidFill>
                <a:schemeClr val="dk1"/>
              </a:solidFill>
            </a:endParaRPr>
          </a:p>
          <a:p>
            <a:pPr marL="457200" lvl="0" indent="-425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AutoNum type="arabicPeriod"/>
            </a:pPr>
            <a:r>
              <a:rPr lang="en" sz="3100">
                <a:solidFill>
                  <a:schemeClr val="dk1"/>
                </a:solidFill>
              </a:rPr>
              <a:t>Develop Solutions</a:t>
            </a:r>
            <a:endParaRPr sz="3100">
              <a:solidFill>
                <a:schemeClr val="dk1"/>
              </a:solidFill>
            </a:endParaRPr>
          </a:p>
          <a:p>
            <a:pPr marL="457200" lvl="0" indent="-425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AutoNum type="arabicPeriod"/>
            </a:pPr>
            <a:r>
              <a:rPr lang="en" sz="3100">
                <a:solidFill>
                  <a:schemeClr val="dk1"/>
                </a:solidFill>
              </a:rPr>
              <a:t>Select the Best Solution</a:t>
            </a:r>
            <a:endParaRPr sz="31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31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2200" b="1">
              <a:solidFill>
                <a:schemeClr val="dk1"/>
              </a:solidFill>
            </a:endParaRPr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28200" y="1187175"/>
            <a:ext cx="3115225" cy="251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C2F4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68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 b="1"/>
              <a:t>STEP 1: What’s The Problem?</a:t>
            </a:r>
            <a:endParaRPr sz="3400" b="1"/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0" y="803950"/>
            <a:ext cx="8832300" cy="424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dk1"/>
                </a:solidFill>
              </a:rPr>
              <a:t>The problem is that many </a:t>
            </a:r>
            <a:endParaRPr sz="2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dk1"/>
                </a:solidFill>
              </a:rPr>
              <a:t>students are getting injured</a:t>
            </a:r>
            <a:endParaRPr sz="2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600">
                <a:solidFill>
                  <a:schemeClr val="dk1"/>
                </a:solidFill>
              </a:rPr>
              <a:t>during recess at our school.</a:t>
            </a:r>
            <a:endParaRPr sz="2600">
              <a:solidFill>
                <a:schemeClr val="dk1"/>
              </a:solidFill>
            </a:endParaRPr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76325" y="1053875"/>
            <a:ext cx="4664024" cy="358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3C47D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68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STEP 2: Gather The Evidence</a:t>
            </a:r>
            <a:endParaRPr b="1"/>
          </a:p>
        </p:txBody>
      </p:sp>
      <p:sp>
        <p:nvSpPr>
          <p:cNvPr id="76" name="Google Shape;76;p16"/>
          <p:cNvSpPr txBox="1">
            <a:spLocks noGrp="1"/>
          </p:cNvSpPr>
          <p:nvPr>
            <p:ph type="body" idx="1"/>
          </p:nvPr>
        </p:nvSpPr>
        <p:spPr>
          <a:xfrm>
            <a:off x="43225" y="786650"/>
            <a:ext cx="9100800" cy="43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dk1"/>
                </a:solidFill>
              </a:rPr>
              <a:t>How many students have been injured at recess in our school this year?</a:t>
            </a:r>
            <a:endParaRPr sz="2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600" b="1">
                <a:solidFill>
                  <a:schemeClr val="dk1"/>
                </a:solidFill>
              </a:rPr>
              <a:t>Let’s take a Poll:</a:t>
            </a:r>
            <a:endParaRPr sz="26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dk1"/>
                </a:solidFill>
              </a:rPr>
              <a:t>Give me a thumbs up if</a:t>
            </a:r>
            <a:endParaRPr sz="2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dk1"/>
                </a:solidFill>
              </a:rPr>
              <a:t>you were injured two or </a:t>
            </a:r>
            <a:endParaRPr sz="2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600">
                <a:solidFill>
                  <a:schemeClr val="dk1"/>
                </a:solidFill>
              </a:rPr>
              <a:t>more times this school year.</a:t>
            </a:r>
            <a:endParaRPr sz="2600">
              <a:solidFill>
                <a:schemeClr val="dk1"/>
              </a:solidFill>
            </a:endParaRPr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28424" y="1550099"/>
            <a:ext cx="4491201" cy="299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61000" y="4226250"/>
            <a:ext cx="789775" cy="786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C2F4"/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68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STEP 3: Identifying The Causes Of The Problem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17"/>
          <p:cNvSpPr txBox="1">
            <a:spLocks noGrp="1"/>
          </p:cNvSpPr>
          <p:nvPr>
            <p:ph type="body" idx="1"/>
          </p:nvPr>
        </p:nvSpPr>
        <p:spPr>
          <a:xfrm>
            <a:off x="0" y="803950"/>
            <a:ext cx="8832300" cy="424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</a:rPr>
              <a:t>The cause of this problem is </a:t>
            </a:r>
            <a:endParaRPr sz="22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</a:rPr>
              <a:t>that students are not playing safely </a:t>
            </a:r>
            <a:endParaRPr sz="22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200">
                <a:solidFill>
                  <a:schemeClr val="dk1"/>
                </a:solidFill>
              </a:rPr>
              <a:t>with other students during recess.</a:t>
            </a:r>
            <a:endParaRPr sz="2200">
              <a:solidFill>
                <a:schemeClr val="dk1"/>
              </a:solidFill>
            </a:endParaRPr>
          </a:p>
        </p:txBody>
      </p:sp>
      <p:pic>
        <p:nvPicPr>
          <p:cNvPr id="85" name="Google Shape;8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36100" y="1325100"/>
            <a:ext cx="4627475" cy="300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B26B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01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 b="1"/>
              <a:t>STEP 3: Identifying The Causes Of The Problem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11" b="1">
                <a:solidFill>
                  <a:srgbClr val="38761D"/>
                </a:solidFill>
              </a:rPr>
              <a:t>Why do you think students are not playing safely with other students during recess?</a:t>
            </a:r>
            <a:endParaRPr sz="1911" b="1">
              <a:solidFill>
                <a:srgbClr val="38761D"/>
              </a:solidFill>
            </a:endParaRPr>
          </a:p>
        </p:txBody>
      </p:sp>
      <p:sp>
        <p:nvSpPr>
          <p:cNvPr id="91" name="Google Shape;91;p18"/>
          <p:cNvSpPr txBox="1">
            <a:spLocks noGrp="1"/>
          </p:cNvSpPr>
          <p:nvPr>
            <p:ph type="body" idx="1"/>
          </p:nvPr>
        </p:nvSpPr>
        <p:spPr>
          <a:xfrm>
            <a:off x="69150" y="1152475"/>
            <a:ext cx="8999100" cy="392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>
                <a:solidFill>
                  <a:schemeClr val="dk1"/>
                </a:solidFill>
              </a:rPr>
              <a:t>Think About IT! </a:t>
            </a:r>
            <a:endParaRPr sz="41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41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4100">
                <a:solidFill>
                  <a:schemeClr val="dk1"/>
                </a:solidFill>
              </a:rPr>
              <a:t>Jot down your ideas!</a:t>
            </a:r>
            <a:endParaRPr sz="41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41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4100">
                <a:solidFill>
                  <a:schemeClr val="dk1"/>
                </a:solidFill>
              </a:rPr>
              <a:t>Talk to your partner about it!</a:t>
            </a:r>
            <a:endParaRPr sz="4100">
              <a:solidFill>
                <a:schemeClr val="dk1"/>
              </a:solidFill>
            </a:endParaRPr>
          </a:p>
        </p:txBody>
      </p:sp>
      <p:pic>
        <p:nvPicPr>
          <p:cNvPr id="92" name="Google Shape;9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07075" y="1017600"/>
            <a:ext cx="1703225" cy="1135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21850" y="2508325"/>
            <a:ext cx="1878101" cy="125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43675" y="4008027"/>
            <a:ext cx="2097248" cy="1135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3C47D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6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STEP 3: Identifying The Causes Of The Problem</a:t>
            </a:r>
            <a:endParaRPr b="1"/>
          </a:p>
        </p:txBody>
      </p:sp>
      <p:sp>
        <p:nvSpPr>
          <p:cNvPr id="100" name="Google Shape;100;p19"/>
          <p:cNvSpPr txBox="1">
            <a:spLocks noGrp="1"/>
          </p:cNvSpPr>
          <p:nvPr>
            <p:ph type="body" idx="1"/>
          </p:nvPr>
        </p:nvSpPr>
        <p:spPr>
          <a:xfrm>
            <a:off x="43225" y="786650"/>
            <a:ext cx="9100800" cy="43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16">
                <a:solidFill>
                  <a:schemeClr val="dk1"/>
                </a:solidFill>
              </a:rPr>
              <a:t>Most people think that students should just know how to play safely with other students. </a:t>
            </a:r>
            <a:endParaRPr sz="12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3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endParaRPr sz="2316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16" b="1">
                <a:solidFill>
                  <a:schemeClr val="dk1"/>
                </a:solidFill>
              </a:rPr>
              <a:t>However, the article below discusses how students need behavior management skills to learn how to play safely with each other.</a:t>
            </a:r>
            <a:endParaRPr sz="1116" b="1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63">
                <a:solidFill>
                  <a:srgbClr val="980000"/>
                </a:solidFill>
              </a:rPr>
              <a:t>Article:</a:t>
            </a:r>
            <a:r>
              <a:rPr lang="en" sz="1100"/>
              <a:t> </a:t>
            </a:r>
            <a:r>
              <a:rPr lang="en" sz="1456" u="sng">
                <a:solidFill>
                  <a:schemeClr val="hlink"/>
                </a:solidFill>
                <a:hlinkClick r:id="rId3"/>
              </a:rPr>
              <a:t>https://playworld.com/blog/recess-behavior-management/#gref</a:t>
            </a:r>
            <a:endParaRPr sz="1456"/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endParaRPr sz="1456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300">
              <a:solidFill>
                <a:srgbClr val="EEECEC"/>
              </a:solidFill>
            </a:endParaRPr>
          </a:p>
        </p:txBody>
      </p:sp>
      <p:pic>
        <p:nvPicPr>
          <p:cNvPr id="101" name="Google Shape;101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45698" y="1191175"/>
            <a:ext cx="4481350" cy="255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9999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"/>
          <p:cNvSpPr txBox="1">
            <a:spLocks noGrp="1"/>
          </p:cNvSpPr>
          <p:nvPr>
            <p:ph type="title"/>
          </p:nvPr>
        </p:nvSpPr>
        <p:spPr>
          <a:xfrm>
            <a:off x="43225" y="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STEP 4: Evaluating Existing Public Policy</a:t>
            </a:r>
            <a:endParaRPr b="1"/>
          </a:p>
        </p:txBody>
      </p:sp>
      <p:sp>
        <p:nvSpPr>
          <p:cNvPr id="107" name="Google Shape;107;p20"/>
          <p:cNvSpPr txBox="1">
            <a:spLocks noGrp="1"/>
          </p:cNvSpPr>
          <p:nvPr>
            <p:ph type="body" idx="1"/>
          </p:nvPr>
        </p:nvSpPr>
        <p:spPr>
          <a:xfrm>
            <a:off x="43225" y="572700"/>
            <a:ext cx="9050700" cy="45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At recess there are a few ways the school tries to keep students safe…</a:t>
            </a:r>
            <a:endParaRPr sz="2000">
              <a:solidFill>
                <a:schemeClr val="dk1"/>
              </a:solidFill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Two Lunch Aids to monitor students </a:t>
            </a:r>
            <a:endParaRPr sz="2400">
              <a:solidFill>
                <a:schemeClr val="dk1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Sport equipment for play</a:t>
            </a:r>
            <a:endParaRPr sz="2400">
              <a:solidFill>
                <a:schemeClr val="dk1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Removal of Sport equipment and Recess time due to increase of injuries</a:t>
            </a:r>
            <a:endParaRPr sz="240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pic>
        <p:nvPicPr>
          <p:cNvPr id="108" name="Google Shape;10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44022" y="2467122"/>
            <a:ext cx="4664600" cy="254365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20"/>
          <p:cNvSpPr txBox="1"/>
          <p:nvPr/>
        </p:nvSpPr>
        <p:spPr>
          <a:xfrm>
            <a:off x="3644025" y="4672750"/>
            <a:ext cx="436200" cy="338100"/>
          </a:xfrm>
          <a:prstGeom prst="rect">
            <a:avLst/>
          </a:prstGeom>
          <a:solidFill>
            <a:srgbClr val="D5A6BD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1"/>
          <p:cNvSpPr txBox="1">
            <a:spLocks noGrp="1"/>
          </p:cNvSpPr>
          <p:nvPr>
            <p:ph type="title"/>
          </p:nvPr>
        </p:nvSpPr>
        <p:spPr>
          <a:xfrm>
            <a:off x="52375" y="819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STEP 5: Developing Public Policy Solutions</a:t>
            </a:r>
            <a:endParaRPr b="1"/>
          </a:p>
        </p:txBody>
      </p:sp>
      <p:sp>
        <p:nvSpPr>
          <p:cNvPr id="115" name="Google Shape;115;p21"/>
          <p:cNvSpPr txBox="1">
            <a:spLocks noGrp="1"/>
          </p:cNvSpPr>
          <p:nvPr>
            <p:ph type="body" idx="1"/>
          </p:nvPr>
        </p:nvSpPr>
        <p:spPr>
          <a:xfrm>
            <a:off x="138325" y="706150"/>
            <a:ext cx="8834700" cy="443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575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45"/>
              <a:buChar char="●"/>
            </a:pPr>
            <a:r>
              <a:rPr lang="en" sz="1845">
                <a:solidFill>
                  <a:schemeClr val="dk1"/>
                </a:solidFill>
              </a:rPr>
              <a:t>Provide all students and recess staff with </a:t>
            </a:r>
            <a:endParaRPr sz="1845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935"/>
              <a:buNone/>
            </a:pPr>
            <a:r>
              <a:rPr lang="en" sz="1845">
                <a:solidFill>
                  <a:schemeClr val="dk1"/>
                </a:solidFill>
              </a:rPr>
              <a:t>training and practice around the topic of </a:t>
            </a:r>
            <a:endParaRPr sz="1845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935"/>
              <a:buNone/>
            </a:pPr>
            <a:r>
              <a:rPr lang="en" sz="1845">
                <a:solidFill>
                  <a:schemeClr val="dk1"/>
                </a:solidFill>
              </a:rPr>
              <a:t>Injury prevention and behavior </a:t>
            </a:r>
            <a:endParaRPr sz="1845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935"/>
              <a:buNone/>
            </a:pPr>
            <a:r>
              <a:rPr lang="en" sz="1845">
                <a:solidFill>
                  <a:schemeClr val="dk1"/>
                </a:solidFill>
              </a:rPr>
              <a:t>management at recess.</a:t>
            </a:r>
            <a:endParaRPr sz="1845">
              <a:solidFill>
                <a:schemeClr val="dk1"/>
              </a:solidFill>
            </a:endParaRPr>
          </a:p>
          <a:p>
            <a:pPr marL="457200" lvl="0" indent="-345757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45"/>
              <a:buChar char="●"/>
            </a:pPr>
            <a:r>
              <a:rPr lang="en" sz="1845">
                <a:solidFill>
                  <a:schemeClr val="dk1"/>
                </a:solidFill>
              </a:rPr>
              <a:t>Post signs in the cafeteria and recess yard </a:t>
            </a:r>
            <a:endParaRPr sz="1845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935"/>
              <a:buNone/>
            </a:pPr>
            <a:r>
              <a:rPr lang="en" sz="1845">
                <a:solidFill>
                  <a:schemeClr val="dk1"/>
                </a:solidFill>
              </a:rPr>
              <a:t>       around the topic of injury prevention and behavior </a:t>
            </a:r>
            <a:endParaRPr sz="1845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935"/>
              <a:buNone/>
            </a:pPr>
            <a:r>
              <a:rPr lang="en" sz="1845">
                <a:solidFill>
                  <a:schemeClr val="dk1"/>
                </a:solidFill>
              </a:rPr>
              <a:t>management at recess.</a:t>
            </a:r>
            <a:endParaRPr sz="1845">
              <a:solidFill>
                <a:schemeClr val="dk1"/>
              </a:solidFill>
            </a:endParaRPr>
          </a:p>
          <a:p>
            <a:pPr marL="457200" lvl="0" indent="-345757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45"/>
              <a:buChar char="●"/>
            </a:pPr>
            <a:r>
              <a:rPr lang="en" sz="1845">
                <a:solidFill>
                  <a:schemeClr val="dk1"/>
                </a:solidFill>
              </a:rPr>
              <a:t>Offer a reward system to all students who follow </a:t>
            </a:r>
            <a:endParaRPr sz="1845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845">
                <a:solidFill>
                  <a:schemeClr val="dk1"/>
                </a:solidFill>
              </a:rPr>
              <a:t>the Injury prevention and behavior management skills at recess.</a:t>
            </a:r>
            <a:endParaRPr sz="1845">
              <a:solidFill>
                <a:schemeClr val="dk1"/>
              </a:solidFill>
            </a:endParaRPr>
          </a:p>
        </p:txBody>
      </p:sp>
      <p:pic>
        <p:nvPicPr>
          <p:cNvPr id="116" name="Google Shape;11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78900" y="582250"/>
            <a:ext cx="3713750" cy="2104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433</Words>
  <Application>Microsoft Office PowerPoint</Application>
  <PresentationFormat>On-screen Show (16:9)</PresentationFormat>
  <Paragraphs>74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Arial</vt:lpstr>
      <vt:lpstr>Simple Light</vt:lpstr>
      <vt:lpstr>Are You Safe at Recess?</vt:lpstr>
      <vt:lpstr>The 6 Steps of the Public Policy Analyst</vt:lpstr>
      <vt:lpstr>STEP 1: What’s The Problem?</vt:lpstr>
      <vt:lpstr>STEP 2: Gather The Evidence</vt:lpstr>
      <vt:lpstr>STEP 3: Identifying The Causes Of The Problem </vt:lpstr>
      <vt:lpstr>STEP 3: Identifying The Causes Of The Problem Why do you think students are not playing safely with other students during recess?</vt:lpstr>
      <vt:lpstr>STEP 3: Identifying The Causes Of The Problem</vt:lpstr>
      <vt:lpstr>STEP 4: Evaluating Existing Public Policy</vt:lpstr>
      <vt:lpstr>STEP 5: Developing Public Policy Solutions</vt:lpstr>
      <vt:lpstr>STEP 6: Selecting The Best Public Policy Solution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Are You Safe at Recess?</dc:title>
  <cp:lastModifiedBy>Joseph Montecalvo</cp:lastModifiedBy>
  <cp:revision>1</cp:revision>
  <dcterms:modified xsi:type="dcterms:W3CDTF">2024-01-13T02:03:32Z</dcterms:modified>
</cp:coreProperties>
</file>