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Roboto Slab"/>
      <p:regular r:id="rId22"/>
      <p:bold r:id="rId23"/>
    </p:embeddedFont>
    <p:embeddedFont>
      <p:font typeface="Roboto"/>
      <p:regular r:id="rId24"/>
      <p:bold r:id="rId25"/>
      <p:italic r:id="rId26"/>
      <p:boldItalic r:id="rId27"/>
    </p:embeddedFont>
    <p:embeddedFont>
      <p:font typeface="Playfair Display"/>
      <p:regular r:id="rId28"/>
      <p:bold r:id="rId29"/>
      <p:italic r:id="rId30"/>
      <p:boldItalic r:id="rId31"/>
    </p:embeddedFont>
    <p:embeddedFont>
      <p:font typeface="Lato"/>
      <p:regular r:id="rId32"/>
      <p:bold r:id="rId33"/>
      <p:italic r:id="rId34"/>
      <p:boldItalic r:id="rId35"/>
    </p:embeddedFont>
    <p:embeddedFont>
      <p:font typeface="Montserrat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RobotoSlab-regular.fntdata"/><Relationship Id="rId21" Type="http://schemas.openxmlformats.org/officeDocument/2006/relationships/slide" Target="slides/slide17.xml"/><Relationship Id="rId24" Type="http://schemas.openxmlformats.org/officeDocument/2006/relationships/font" Target="fonts/Roboto-regular.fntdata"/><Relationship Id="rId23" Type="http://schemas.openxmlformats.org/officeDocument/2006/relationships/font" Target="fonts/RobotoSlab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PlayfairDisplay-regular.fntdata"/><Relationship Id="rId27" Type="http://schemas.openxmlformats.org/officeDocument/2006/relationships/font" Target="fonts/Robo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layfairDisplay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layfairDisplay-boldItalic.fntdata"/><Relationship Id="rId30" Type="http://schemas.openxmlformats.org/officeDocument/2006/relationships/font" Target="fonts/PlayfairDisplay-italic.fntdata"/><Relationship Id="rId11" Type="http://schemas.openxmlformats.org/officeDocument/2006/relationships/slide" Target="slides/slide7.xml"/><Relationship Id="rId33" Type="http://schemas.openxmlformats.org/officeDocument/2006/relationships/font" Target="fonts/Lato-bold.fntdata"/><Relationship Id="rId10" Type="http://schemas.openxmlformats.org/officeDocument/2006/relationships/slide" Target="slides/slide6.xml"/><Relationship Id="rId32" Type="http://schemas.openxmlformats.org/officeDocument/2006/relationships/font" Target="fonts/Lato-regular.fntdata"/><Relationship Id="rId13" Type="http://schemas.openxmlformats.org/officeDocument/2006/relationships/slide" Target="slides/slide9.xml"/><Relationship Id="rId35" Type="http://schemas.openxmlformats.org/officeDocument/2006/relationships/font" Target="fonts/Lato-boldItalic.fntdata"/><Relationship Id="rId12" Type="http://schemas.openxmlformats.org/officeDocument/2006/relationships/slide" Target="slides/slide8.xml"/><Relationship Id="rId34" Type="http://schemas.openxmlformats.org/officeDocument/2006/relationships/font" Target="fonts/Lato-italic.fntdata"/><Relationship Id="rId15" Type="http://schemas.openxmlformats.org/officeDocument/2006/relationships/slide" Target="slides/slide11.xml"/><Relationship Id="rId37" Type="http://schemas.openxmlformats.org/officeDocument/2006/relationships/font" Target="fonts/Montserrat-bold.fntdata"/><Relationship Id="rId14" Type="http://schemas.openxmlformats.org/officeDocument/2006/relationships/slide" Target="slides/slide10.xml"/><Relationship Id="rId36" Type="http://schemas.openxmlformats.org/officeDocument/2006/relationships/font" Target="fonts/Montserrat-regular.fntdata"/><Relationship Id="rId17" Type="http://schemas.openxmlformats.org/officeDocument/2006/relationships/slide" Target="slides/slide13.xml"/><Relationship Id="rId39" Type="http://schemas.openxmlformats.org/officeDocument/2006/relationships/font" Target="fonts/Montserrat-boldItalic.fntdata"/><Relationship Id="rId16" Type="http://schemas.openxmlformats.org/officeDocument/2006/relationships/slide" Target="slides/slide12.xml"/><Relationship Id="rId38" Type="http://schemas.openxmlformats.org/officeDocument/2006/relationships/font" Target="fonts/Montserrat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1cb569811e_0_120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1cb569811e_0_1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1a8882009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41a8882009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3a95d11384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3a95d1138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3a95d11384_0_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3a95d1138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3a95d11384_0_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3a95d1138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3a95d11384_0_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3a95d11384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3b05311cf2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3b05311c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1cb569811e_0_119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1cb569811e_0_1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1cb569811e_0_120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1cb569811e_0_1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6D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https://www.stopbullying.gov</a:t>
            </a:r>
            <a:endParaRPr sz="1200">
              <a:solidFill>
                <a:srgbClr val="006D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1cb569811e_0_12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1cb569811e_0_1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6D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https://www.stopbullying.gov</a:t>
            </a:r>
            <a:endParaRPr sz="1200">
              <a:solidFill>
                <a:srgbClr val="006D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6D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https://www.stopbullying.gov</a:t>
            </a:r>
            <a:endParaRPr sz="1200">
              <a:solidFill>
                <a:srgbClr val="006D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1cb569811e_0_127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1cb569811e_0_1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sky)">
  <p:cSld name="BLANK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/>
          <p:nvPr/>
        </p:nvSpPr>
        <p:spPr>
          <a:xfrm>
            <a:off x="261900" y="208013"/>
            <a:ext cx="8620200" cy="4727400"/>
          </a:xfrm>
          <a:prstGeom prst="rect">
            <a:avLst/>
          </a:prstGeom>
          <a:solidFill>
            <a:srgbClr val="689EE1">
              <a:alpha val="8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>
            <a:lvl1pPr lvl="0" rtl="0" algn="ctr">
              <a:buNone/>
              <a:defRPr>
                <a:solidFill>
                  <a:srgbClr val="FFFFFF"/>
                </a:solidFill>
              </a:defRPr>
            </a:lvl1pPr>
            <a:lvl2pPr lvl="1" rtl="0" algn="ctr">
              <a:buNone/>
              <a:defRPr>
                <a:solidFill>
                  <a:srgbClr val="FFFFFF"/>
                </a:solidFill>
              </a:defRPr>
            </a:lvl2pPr>
            <a:lvl3pPr lvl="2" rtl="0" algn="ctr">
              <a:buNone/>
              <a:defRPr>
                <a:solidFill>
                  <a:srgbClr val="FFFFFF"/>
                </a:solidFill>
              </a:defRPr>
            </a:lvl3pPr>
            <a:lvl4pPr lvl="3" rtl="0" algn="ctr">
              <a:buNone/>
              <a:defRPr>
                <a:solidFill>
                  <a:srgbClr val="FFFFFF"/>
                </a:solidFill>
              </a:defRPr>
            </a:lvl4pPr>
            <a:lvl5pPr lvl="4" rtl="0" algn="ctr">
              <a:buNone/>
              <a:defRPr>
                <a:solidFill>
                  <a:srgbClr val="FFFFFF"/>
                </a:solidFill>
              </a:defRPr>
            </a:lvl5pPr>
            <a:lvl6pPr lvl="5" rtl="0" algn="ctr">
              <a:buNone/>
              <a:defRPr>
                <a:solidFill>
                  <a:srgbClr val="FFFFFF"/>
                </a:solidFill>
              </a:defRPr>
            </a:lvl6pPr>
            <a:lvl7pPr lvl="6" rtl="0" algn="ctr">
              <a:buNone/>
              <a:defRPr>
                <a:solidFill>
                  <a:srgbClr val="FFFFFF"/>
                </a:solidFill>
              </a:defRPr>
            </a:lvl7pPr>
            <a:lvl8pPr lvl="7" rtl="0" algn="ctr">
              <a:buNone/>
              <a:defRPr>
                <a:solidFill>
                  <a:srgbClr val="FFFFFF"/>
                </a:solidFill>
              </a:defRPr>
            </a:lvl8pPr>
            <a:lvl9pPr lvl="8" rtl="0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 (leaf)">
  <p:cSld name="TITLE_AND_TWO_COLUMNS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fmla="val 2218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2257425" y="1764506"/>
            <a:ext cx="3120900" cy="31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2" type="body"/>
          </p:nvPr>
        </p:nvSpPr>
        <p:spPr>
          <a:xfrm>
            <a:off x="5566073" y="1764506"/>
            <a:ext cx="3120900" cy="31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2">
            <a:alphaModFix/>
          </a:blip>
          <a:srcRect b="29557" l="5767" r="0" t="29553"/>
          <a:stretch/>
        </p:blipFill>
        <p:spPr>
          <a:xfrm flipH="1" rot="10800000">
            <a:off x="0" y="644575"/>
            <a:ext cx="1943100" cy="8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fmla="val 2218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2">
            <a:alphaModFix/>
          </a:blip>
          <a:srcRect b="8304" l="0" r="0" t="8313"/>
          <a:stretch/>
        </p:blipFill>
        <p:spPr>
          <a:xfrm rot="-5400000">
            <a:off x="3554205" y="454046"/>
            <a:ext cx="2035624" cy="112753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/>
          <p:nvPr/>
        </p:nvSpPr>
        <p:spPr>
          <a:xfrm>
            <a:off x="4008250" y="1152569"/>
            <a:ext cx="1127700" cy="883200"/>
          </a:xfrm>
          <a:prstGeom prst="rect">
            <a:avLst/>
          </a:prstGeom>
          <a:solidFill>
            <a:srgbClr val="004430">
              <a:alpha val="5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1624650" y="2161800"/>
            <a:ext cx="58947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i="1">
                <a:solidFill>
                  <a:schemeClr val="dk2"/>
                </a:solidFill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i="1">
                <a:solidFill>
                  <a:schemeClr val="dk2"/>
                </a:solidFill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i="1">
                <a:solidFill>
                  <a:schemeClr val="dk2"/>
                </a:solidFill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i="1">
                <a:solidFill>
                  <a:schemeClr val="dk2"/>
                </a:solidFill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i="1">
                <a:solidFill>
                  <a:schemeClr val="dk2"/>
                </a:solidFill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i="1">
                <a:solidFill>
                  <a:schemeClr val="dk2"/>
                </a:solidFill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i="1">
                <a:solidFill>
                  <a:schemeClr val="dk2"/>
                </a:solidFill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i="1">
                <a:solidFill>
                  <a:schemeClr val="dk2"/>
                </a:solidFill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i="1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0" name="Google Shape;70;p15"/>
          <p:cNvSpPr txBox="1"/>
          <p:nvPr/>
        </p:nvSpPr>
        <p:spPr>
          <a:xfrm>
            <a:off x="3593400" y="1074648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“</a:t>
            </a:r>
            <a:endParaRPr sz="96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4345650" y="46736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-7650" y="1742525"/>
            <a:ext cx="9159300" cy="3400975"/>
          </a:xfrm>
          <a:custGeom>
            <a:rect b="b" l="l" r="r" t="t"/>
            <a:pathLst>
              <a:path extrusionOk="0" h="136039" w="366372">
                <a:moveTo>
                  <a:pt x="0" y="255"/>
                </a:moveTo>
                <a:lnTo>
                  <a:pt x="0" y="136039"/>
                </a:lnTo>
                <a:lnTo>
                  <a:pt x="366372" y="136039"/>
                </a:lnTo>
                <a:lnTo>
                  <a:pt x="366372" y="255"/>
                </a:lnTo>
                <a:lnTo>
                  <a:pt x="54110" y="0"/>
                </a:lnTo>
                <a:lnTo>
                  <a:pt x="45720" y="10462"/>
                </a:lnTo>
                <a:lnTo>
                  <a:pt x="36991" y="61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4" name="Google Shape;74;p16"/>
          <p:cNvSpPr txBox="1"/>
          <p:nvPr>
            <p:ph type="ctrTitle"/>
          </p:nvPr>
        </p:nvSpPr>
        <p:spPr>
          <a:xfrm>
            <a:off x="884073" y="2166312"/>
            <a:ext cx="56601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75" name="Google Shape;75;p16"/>
          <p:cNvSpPr txBox="1"/>
          <p:nvPr>
            <p:ph idx="1" type="subTitle"/>
          </p:nvPr>
        </p:nvSpPr>
        <p:spPr>
          <a:xfrm>
            <a:off x="884073" y="3411563"/>
            <a:ext cx="5660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 (sky)">
  <p:cSld name="TITLE_AND_TWO_COLUMNS_2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fmla="val 2218" name="adj1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2257425" y="1764506"/>
            <a:ext cx="3120900" cy="31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2" type="body"/>
          </p:nvPr>
        </p:nvSpPr>
        <p:spPr>
          <a:xfrm>
            <a:off x="5566073" y="1764506"/>
            <a:ext cx="3120900" cy="31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Flat land, big sky, Wicken Fen" id="82" name="Google Shape;82;p17"/>
          <p:cNvPicPr preferRelativeResize="0"/>
          <p:nvPr/>
        </p:nvPicPr>
        <p:blipFill rotWithShape="1">
          <a:blip r:embed="rId2">
            <a:alphaModFix/>
          </a:blip>
          <a:srcRect b="32459" l="20350" r="33752" t="27743"/>
          <a:stretch/>
        </p:blipFill>
        <p:spPr>
          <a:xfrm>
            <a:off x="0" y="644600"/>
            <a:ext cx="1943101" cy="8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sea)">
  <p:cSld name="BLANK_1_1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/>
          <p:nvPr/>
        </p:nvSpPr>
        <p:spPr>
          <a:xfrm>
            <a:off x="261900" y="208013"/>
            <a:ext cx="8620200" cy="4727400"/>
          </a:xfrm>
          <a:prstGeom prst="rect">
            <a:avLst/>
          </a:prstGeom>
          <a:solidFill>
            <a:srgbClr val="539EB9">
              <a:alpha val="8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8"/>
          <p:cNvSpPr txBox="1"/>
          <p:nvPr>
            <p:ph idx="12" type="sldNum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>
            <a:lvl1pPr lvl="0" rtl="0" algn="ctr">
              <a:buNone/>
              <a:defRPr>
                <a:solidFill>
                  <a:srgbClr val="FFFFFF"/>
                </a:solidFill>
              </a:defRPr>
            </a:lvl1pPr>
            <a:lvl2pPr lvl="1" rtl="0" algn="ctr">
              <a:buNone/>
              <a:defRPr>
                <a:solidFill>
                  <a:srgbClr val="FFFFFF"/>
                </a:solidFill>
              </a:defRPr>
            </a:lvl2pPr>
            <a:lvl3pPr lvl="2" rtl="0" algn="ctr">
              <a:buNone/>
              <a:defRPr>
                <a:solidFill>
                  <a:srgbClr val="FFFFFF"/>
                </a:solidFill>
              </a:defRPr>
            </a:lvl3pPr>
            <a:lvl4pPr lvl="3" rtl="0" algn="ctr">
              <a:buNone/>
              <a:defRPr>
                <a:solidFill>
                  <a:srgbClr val="FFFFFF"/>
                </a:solidFill>
              </a:defRPr>
            </a:lvl4pPr>
            <a:lvl5pPr lvl="4" rtl="0" algn="ctr">
              <a:buNone/>
              <a:defRPr>
                <a:solidFill>
                  <a:srgbClr val="FFFFFF"/>
                </a:solidFill>
              </a:defRPr>
            </a:lvl5pPr>
            <a:lvl6pPr lvl="5" rtl="0" algn="ctr">
              <a:buNone/>
              <a:defRPr>
                <a:solidFill>
                  <a:srgbClr val="FFFFFF"/>
                </a:solidFill>
              </a:defRPr>
            </a:lvl6pPr>
            <a:lvl7pPr lvl="6" rtl="0" algn="ctr">
              <a:buNone/>
              <a:defRPr>
                <a:solidFill>
                  <a:srgbClr val="FFFFFF"/>
                </a:solidFill>
              </a:defRPr>
            </a:lvl7pPr>
            <a:lvl8pPr lvl="7" rtl="0" algn="ctr">
              <a:buNone/>
              <a:defRPr>
                <a:solidFill>
                  <a:srgbClr val="FFFFFF"/>
                </a:solidFill>
              </a:defRPr>
            </a:lvl8pPr>
            <a:lvl9pPr lvl="8" rtl="0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 (sea)">
  <p:cSld name="TITLE_AND_TWO_COLUMNS_1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fmla="val 2218" name="adj1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9"/>
          <p:cNvSpPr txBox="1"/>
          <p:nvPr>
            <p:ph idx="1" type="body"/>
          </p:nvPr>
        </p:nvSpPr>
        <p:spPr>
          <a:xfrm>
            <a:off x="2257426" y="1864519"/>
            <a:ext cx="2051700" cy="30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89" name="Google Shape;89;p19"/>
          <p:cNvSpPr txBox="1"/>
          <p:nvPr>
            <p:ph idx="2" type="body"/>
          </p:nvPr>
        </p:nvSpPr>
        <p:spPr>
          <a:xfrm>
            <a:off x="4414202" y="1864519"/>
            <a:ext cx="2051700" cy="30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90" name="Google Shape;90;p19"/>
          <p:cNvSpPr txBox="1"/>
          <p:nvPr>
            <p:ph idx="3" type="body"/>
          </p:nvPr>
        </p:nvSpPr>
        <p:spPr>
          <a:xfrm>
            <a:off x="6570979" y="1864519"/>
            <a:ext cx="2051700" cy="30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91" name="Google Shape;91;p19"/>
          <p:cNvSpPr txBox="1"/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92" name="Google Shape;92;p19"/>
          <p:cNvSpPr txBox="1"/>
          <p:nvPr>
            <p:ph idx="12" type="sldNum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Sea, Ocean, Infinity, Wide," id="93" name="Google Shape;93;p19"/>
          <p:cNvPicPr preferRelativeResize="0"/>
          <p:nvPr/>
        </p:nvPicPr>
        <p:blipFill rotWithShape="1">
          <a:blip r:embed="rId2">
            <a:alphaModFix/>
          </a:blip>
          <a:srcRect b="28536" l="14499" r="47082" t="41827"/>
          <a:stretch/>
        </p:blipFill>
        <p:spPr>
          <a:xfrm>
            <a:off x="0" y="644600"/>
            <a:ext cx="1943101" cy="84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CAPTION_ONLY_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idx="12" type="sldNum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buNone/>
              <a:defRPr>
                <a:solidFill>
                  <a:schemeClr val="lt1"/>
                </a:solidFill>
              </a:defRPr>
            </a:lvl1pPr>
            <a:lvl2pPr lvl="1" rtl="0" algn="ctr">
              <a:buNone/>
              <a:defRPr>
                <a:solidFill>
                  <a:schemeClr val="lt1"/>
                </a:solidFill>
              </a:defRPr>
            </a:lvl2pPr>
            <a:lvl3pPr lvl="2" rtl="0" algn="ctr">
              <a:buNone/>
              <a:defRPr>
                <a:solidFill>
                  <a:schemeClr val="lt1"/>
                </a:solidFill>
              </a:defRPr>
            </a:lvl3pPr>
            <a:lvl4pPr lvl="3" rtl="0" algn="ctr">
              <a:buNone/>
              <a:defRPr>
                <a:solidFill>
                  <a:schemeClr val="lt1"/>
                </a:solidFill>
              </a:defRPr>
            </a:lvl4pPr>
            <a:lvl5pPr lvl="4" rtl="0" algn="ctr">
              <a:buNone/>
              <a:defRPr>
                <a:solidFill>
                  <a:schemeClr val="lt1"/>
                </a:solidFill>
              </a:defRPr>
            </a:lvl5pPr>
            <a:lvl6pPr lvl="5" rtl="0" algn="ctr">
              <a:buNone/>
              <a:defRPr>
                <a:solidFill>
                  <a:schemeClr val="lt1"/>
                </a:solidFill>
              </a:defRPr>
            </a:lvl6pPr>
            <a:lvl7pPr lvl="6" rtl="0" algn="ctr">
              <a:buNone/>
              <a:defRPr>
                <a:solidFill>
                  <a:schemeClr val="lt1"/>
                </a:solidFill>
              </a:defRPr>
            </a:lvl7pPr>
            <a:lvl8pPr lvl="7" rtl="0" algn="ctr">
              <a:buNone/>
              <a:defRPr>
                <a:solidFill>
                  <a:schemeClr val="lt1"/>
                </a:solidFill>
              </a:defRPr>
            </a:lvl8pPr>
            <a:lvl9pPr lvl="8" rtl="0" algn="ctr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" name="Google Shape;96;p20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fmla="val 2218" name="adj1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 (leaf)">
  <p:cSld name="TITLE_AND_TWO_COLUMNS_1_2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fmla="val 2218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1"/>
          <p:cNvSpPr txBox="1"/>
          <p:nvPr>
            <p:ph idx="1" type="body"/>
          </p:nvPr>
        </p:nvSpPr>
        <p:spPr>
          <a:xfrm>
            <a:off x="2257426" y="1864519"/>
            <a:ext cx="2051700" cy="30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414202" y="1864519"/>
            <a:ext cx="2051700" cy="30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01" name="Google Shape;101;p21"/>
          <p:cNvSpPr txBox="1"/>
          <p:nvPr>
            <p:ph idx="3" type="body"/>
          </p:nvPr>
        </p:nvSpPr>
        <p:spPr>
          <a:xfrm>
            <a:off x="6570979" y="1864519"/>
            <a:ext cx="2051700" cy="30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02" name="Google Shape;102;p21"/>
          <p:cNvSpPr txBox="1"/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12" type="sldNum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21"/>
          <p:cNvPicPr preferRelativeResize="0"/>
          <p:nvPr/>
        </p:nvPicPr>
        <p:blipFill rotWithShape="1">
          <a:blip r:embed="rId2">
            <a:alphaModFix/>
          </a:blip>
          <a:srcRect b="29557" l="5767" r="0" t="29553"/>
          <a:stretch/>
        </p:blipFill>
        <p:spPr>
          <a:xfrm flipH="1" rot="10800000">
            <a:off x="0" y="644575"/>
            <a:ext cx="1943100" cy="8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rgbClr val="689EE1">
            <a:alpha val="8392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hyperlink" Target="https://www.youtube.com/watch?v=KQZ9hDDz704" TargetMode="External"/><Relationship Id="rId5" Type="http://schemas.openxmlformats.org/officeDocument/2006/relationships/hyperlink" Target="https://www.youtube.com/watch?reload=9&amp;v=KQZ9hDDz704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youtube.com/watch?v=KQZ9hDDz704" TargetMode="External"/><Relationship Id="rId4" Type="http://schemas.openxmlformats.org/officeDocument/2006/relationships/hyperlink" Target="https://www.youtube.com/watch?v=KQZ9hDDz704" TargetMode="External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hyperlink" Target="https://www.schools.nyc.gov/StudentRights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idx="4294967295" type="ctrTitle"/>
          </p:nvPr>
        </p:nvSpPr>
        <p:spPr>
          <a:xfrm>
            <a:off x="889650" y="1175450"/>
            <a:ext cx="7606500" cy="29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              </a:t>
            </a:r>
            <a:r>
              <a:rPr lang="en" sz="6000">
                <a:solidFill>
                  <a:schemeClr val="accent1"/>
                </a:solidFill>
              </a:rPr>
              <a:t>Bullying</a:t>
            </a:r>
            <a:endParaRPr sz="6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accent1"/>
                </a:solidFill>
              </a:rPr>
              <a:t>P.S. 85Q</a:t>
            </a:r>
            <a:endParaRPr sz="31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accent1"/>
                </a:solidFill>
              </a:rPr>
              <a:t>Irene Garoutsos</a:t>
            </a:r>
            <a:endParaRPr sz="31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10" name="Google Shape;110;p22"/>
          <p:cNvSpPr txBox="1"/>
          <p:nvPr>
            <p:ph idx="12" type="sldNum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/>
          <p:nvPr>
            <p:ph idx="4294967295" type="body"/>
          </p:nvPr>
        </p:nvSpPr>
        <p:spPr>
          <a:xfrm>
            <a:off x="298500" y="322050"/>
            <a:ext cx="8547000" cy="1494300"/>
          </a:xfrm>
          <a:prstGeom prst="rect">
            <a:avLst/>
          </a:prstGeom>
          <a:solidFill>
            <a:srgbClr val="689EE1">
              <a:alpha val="83920"/>
            </a:srgbClr>
          </a:solidFill>
          <a:ln cap="flat" cmpd="sng" w="1524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3400">
                <a:solidFill>
                  <a:schemeClr val="accent1"/>
                </a:solidFill>
                <a:highlight>
                  <a:srgbClr val="FFFF00"/>
                </a:highlight>
                <a:latin typeface="Roboto Slab"/>
                <a:ea typeface="Roboto Slab"/>
                <a:cs typeface="Roboto Slab"/>
                <a:sym typeface="Roboto Slab"/>
              </a:rPr>
              <a:t>Step 5: Developing Solutions</a:t>
            </a:r>
            <a:endParaRPr sz="400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  <p:sp>
        <p:nvSpPr>
          <p:cNvPr id="182" name="Google Shape;182;p31"/>
          <p:cNvSpPr txBox="1"/>
          <p:nvPr>
            <p:ph idx="12" type="sldNum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83" name="Google Shape;183;p31"/>
          <p:cNvSpPr txBox="1"/>
          <p:nvPr/>
        </p:nvSpPr>
        <p:spPr>
          <a:xfrm rot="-370">
            <a:off x="298500" y="1982450"/>
            <a:ext cx="83604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To assist the school community in addressing bullying and bias-based beha</a:t>
            </a:r>
            <a:r>
              <a:rPr lang="en"/>
              <a:t>v</a:t>
            </a:r>
            <a:r>
              <a:rPr lang="en"/>
              <a:t>ior, the NYCDOE Respect for All (RFA) Library (https://www.schools.nyc.gov/school-life/policies-for-all/respect-for-all) offers many kinds of resources for parents, students, school staff, and school leaders.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-Social </a:t>
            </a:r>
            <a:r>
              <a:rPr lang="en"/>
              <a:t>Emotional</a:t>
            </a:r>
            <a:r>
              <a:rPr lang="en"/>
              <a:t> Mood Meter </a:t>
            </a:r>
            <a:r>
              <a:rPr lang="en"/>
              <a:t>check in</a:t>
            </a:r>
            <a:r>
              <a:rPr lang="en"/>
              <a:t> throughout the day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-Squared Box Breathing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-Yoga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-Sanford and </a:t>
            </a:r>
            <a:r>
              <a:rPr lang="en"/>
              <a:t>Harmony/Kavu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Training and supporting all school staff on social  emotional and bullying  workshops by providing yearly professional development.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Creating anti bullying committee to raise awareness with staff  and students( i.e. posters, school assembly)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/>
          <p:nvPr>
            <p:ph idx="4294967295" type="subTitle"/>
          </p:nvPr>
        </p:nvSpPr>
        <p:spPr>
          <a:xfrm>
            <a:off x="1275150" y="473170"/>
            <a:ext cx="6593700" cy="85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4800">
                <a:solidFill>
                  <a:schemeClr val="accent1"/>
                </a:solidFill>
                <a:highlight>
                  <a:srgbClr val="FFFF00"/>
                </a:highlight>
                <a:latin typeface="Roboto Slab"/>
                <a:ea typeface="Roboto Slab"/>
                <a:cs typeface="Roboto Slab"/>
                <a:sym typeface="Roboto Slab"/>
              </a:rPr>
              <a:t>Step 6: Select the Best Solution</a:t>
            </a:r>
            <a:endParaRPr b="1" sz="4800">
              <a:solidFill>
                <a:schemeClr val="accent1"/>
              </a:solidFill>
              <a:highlight>
                <a:srgbClr val="FFFF00"/>
              </a:highlight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89" name="Google Shape;189;p32"/>
          <p:cNvSpPr txBox="1"/>
          <p:nvPr>
            <p:ph idx="12" type="sldNum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Lato"/>
                <a:ea typeface="Lato"/>
                <a:cs typeface="Lato"/>
                <a:sym typeface="Lato"/>
              </a:rPr>
              <a:t>‹#›</a:t>
            </a:fld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0" name="Google Shape;190;p32"/>
          <p:cNvSpPr txBox="1"/>
          <p:nvPr/>
        </p:nvSpPr>
        <p:spPr>
          <a:xfrm>
            <a:off x="1027675" y="1327875"/>
            <a:ext cx="70512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4C4C4C"/>
              </a:buClr>
              <a:buSzPts val="2200"/>
              <a:buFont typeface="Lato"/>
              <a:buChar char="❖"/>
            </a:pPr>
            <a:r>
              <a:rPr lang="en" sz="2200">
                <a:solidFill>
                  <a:srgbClr val="4C4C4C"/>
                </a:solidFill>
              </a:rPr>
              <a:t>Use A Multifaceted Approach</a:t>
            </a:r>
            <a:endParaRPr sz="2200">
              <a:solidFill>
                <a:srgbClr val="4C4C4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2200"/>
              <a:buFont typeface="Arial"/>
              <a:buChar char="❖"/>
            </a:pPr>
            <a:r>
              <a:rPr lang="en" sz="2200">
                <a:solidFill>
                  <a:srgbClr val="4C4C4C"/>
                </a:solidFill>
              </a:rPr>
              <a:t>Add Character Education to the Curriculum</a:t>
            </a:r>
            <a:endParaRPr sz="2200">
              <a:solidFill>
                <a:srgbClr val="4C4C4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2200"/>
              <a:buFont typeface="Arial"/>
              <a:buChar char="❖"/>
            </a:pPr>
            <a:r>
              <a:rPr lang="en" sz="2200">
                <a:solidFill>
                  <a:srgbClr val="4C4C4C"/>
                </a:solidFill>
              </a:rPr>
              <a:t>Implement Peer-Support Strategies</a:t>
            </a:r>
            <a:endParaRPr sz="2200">
              <a:solidFill>
                <a:srgbClr val="4C4C4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2200"/>
              <a:buFont typeface="Arial"/>
              <a:buChar char="❖"/>
            </a:pPr>
            <a:r>
              <a:rPr lang="en" sz="2200">
                <a:solidFill>
                  <a:srgbClr val="4C4C4C"/>
                </a:solidFill>
              </a:rPr>
              <a:t>Teach Everyone to Watch for Warning Signs</a:t>
            </a:r>
            <a:endParaRPr sz="2200">
              <a:solidFill>
                <a:srgbClr val="4C4C4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2200"/>
              <a:buFont typeface="Arial"/>
              <a:buChar char="❖"/>
            </a:pPr>
            <a:r>
              <a:rPr lang="en" sz="2200">
                <a:solidFill>
                  <a:srgbClr val="4C4C4C"/>
                </a:solidFill>
              </a:rPr>
              <a:t>Involve  the Community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/>
        </p:nvSpPr>
        <p:spPr>
          <a:xfrm>
            <a:off x="1106100" y="8664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434343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Which one is the best one?</a:t>
            </a:r>
            <a:endParaRPr b="1" sz="3000">
              <a:solidFill>
                <a:srgbClr val="434343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Roboto"/>
              <a:buChar char="❖"/>
            </a:pPr>
            <a:r>
              <a:rPr lang="en" sz="25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Creating an anti bullying committee with school staff and students to help promote the awareness of bullying</a:t>
            </a:r>
            <a:endParaRPr b="1"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/>
          <p:nvPr>
            <p:ph idx="12" type="sldNum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1" name="Google Shape;201;p34"/>
          <p:cNvSpPr txBox="1"/>
          <p:nvPr/>
        </p:nvSpPr>
        <p:spPr>
          <a:xfrm>
            <a:off x="3288300" y="2980825"/>
            <a:ext cx="587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2" name="Google Shape;202;p34"/>
          <p:cNvSpPr txBox="1"/>
          <p:nvPr/>
        </p:nvSpPr>
        <p:spPr>
          <a:xfrm>
            <a:off x="2960000" y="2246050"/>
            <a:ext cx="620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3" name="Google Shape;203;p34"/>
          <p:cNvSpPr txBox="1"/>
          <p:nvPr/>
        </p:nvSpPr>
        <p:spPr>
          <a:xfrm>
            <a:off x="1740550" y="1370550"/>
            <a:ext cx="742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4" name="Google Shape;204;p34"/>
          <p:cNvSpPr txBox="1"/>
          <p:nvPr/>
        </p:nvSpPr>
        <p:spPr>
          <a:xfrm>
            <a:off x="213775" y="510700"/>
            <a:ext cx="8533200" cy="3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Bullying Lesson Plan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Irene Garoutsos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P.S.85Q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Bullying Kindergarten - Grades K,1, 2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Teaching Point:  Students will recognize the characteristics of a buddy and a bully. 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Students will understand how to respond to a bully.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 u="sng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/>
              <a:t>Next Generation Standards:</a:t>
            </a:r>
            <a:endParaRPr b="1" sz="1100" u="sng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KR1: Develop and answer questions about a text. 1</a:t>
            </a:r>
            <a:endParaRPr b="1"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KR4: Identify specific words that express feelings and senses. </a:t>
            </a:r>
            <a:endParaRPr b="1"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R1: Develop and answer questions about key ideas and details in a text. </a:t>
            </a:r>
            <a:endParaRPr b="1"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1R4: Identify specific words that express feelings and senses</a:t>
            </a:r>
            <a:endParaRPr b="1"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2R1: Develop and answer questions to demonstrate an understanding of key ideas and details in a text.</a:t>
            </a:r>
            <a:endParaRPr b="1"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2R4: Explain how words and phrases in a text suggest  feelings and appeal to the senses.</a:t>
            </a:r>
            <a:endParaRPr b="1"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"/>
          <p:cNvSpPr txBox="1"/>
          <p:nvPr>
            <p:ph idx="12" type="sldNum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0" name="Google Shape;210;p35"/>
          <p:cNvSpPr txBox="1"/>
          <p:nvPr/>
        </p:nvSpPr>
        <p:spPr>
          <a:xfrm>
            <a:off x="554050" y="558400"/>
            <a:ext cx="7460100" cy="3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Materials: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BenQ Board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Read Aloud Book(i.e. Chrysanthemum, Stand Tall Molly Lou Melon, The Recess Queen, or Enemy Pie). 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Circle Map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Double Bubble Map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Situation Cards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Characteristics of a Buddy or Bully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Pencils/Markers/Crayons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Drawing Paper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Vocabulary:</a:t>
            </a:r>
            <a:endParaRPr b="1"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Bully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Buddy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Verbal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Emotional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Cyberbullying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Physica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 txBox="1"/>
          <p:nvPr>
            <p:ph idx="12" type="sldNum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6" name="Google Shape;216;p36"/>
          <p:cNvSpPr txBox="1"/>
          <p:nvPr/>
        </p:nvSpPr>
        <p:spPr>
          <a:xfrm>
            <a:off x="397000" y="466800"/>
            <a:ext cx="8009700" cy="40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 Introduction/Building Background Start the lesson with  a class discussion about the meaning of a bully and chart responses on a Circle Map. 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i.e . Bullying is when someone hurts another person with their words or actions, and they do it over and over to the same person just to be mean.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Next - read aloud on the topic of bullying (i.e. Chrysanthemum, Stand Tall Molly Lou Melon, The Recess Queen, or Enemy Pie). 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 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Model: Create a double bubble map with the topics of buddy and bully. Have students compare and contrast characteristics .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Differentiation: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Group 1  Give each student the “Characteristics of a Buddy or Bully” worksheet. Have them cut and paste the pictures into the correct columns. 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Group 2 • Divide students into small  groups(2-4). Give each group the Situation Cards. Give them time to read and discuss the situation cards. Students Draw pictures or Act it Out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7"/>
          <p:cNvSpPr txBox="1"/>
          <p:nvPr>
            <p:ph idx="12" type="sldNum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2" name="Google Shape;222;p37"/>
          <p:cNvSpPr txBox="1"/>
          <p:nvPr/>
        </p:nvSpPr>
        <p:spPr>
          <a:xfrm>
            <a:off x="828900" y="623850"/>
            <a:ext cx="7656300" cy="24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T</a:t>
            </a:r>
            <a:r>
              <a:rPr lang="en" sz="1100"/>
              <a:t>ime Permitting: Teacher/Peer/Whole Group Talk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 Have a discussion on how you respond to a bully. 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How you respond to a bully is very important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 Having a plan in case you are ever faced with a bully is very important.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 Teach students the 4 rules of a Safety Plan for Bullying 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		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Exit Slip: Students view Edpuzzle and answer the multiple choice question on slates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or open ended questions students record their answer on chart paper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.</a:t>
            </a:r>
            <a:endParaRPr sz="1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8"/>
          <p:cNvSpPr txBox="1"/>
          <p:nvPr>
            <p:ph idx="12" type="sldNum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idx="4294967295" type="ctrTitle"/>
          </p:nvPr>
        </p:nvSpPr>
        <p:spPr>
          <a:xfrm>
            <a:off x="889650" y="1175450"/>
            <a:ext cx="7606500" cy="29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             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16" name="Google Shape;116;p23"/>
          <p:cNvSpPr txBox="1"/>
          <p:nvPr>
            <p:ph idx="12" type="sldNum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23"/>
          <p:cNvSpPr txBox="1"/>
          <p:nvPr/>
        </p:nvSpPr>
        <p:spPr>
          <a:xfrm>
            <a:off x="661375" y="305250"/>
            <a:ext cx="75396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  <a:highlight>
                  <a:srgbClr val="FFFF00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6 Steps of the Public Policy Analyst</a:t>
            </a:r>
            <a:endParaRPr b="1" sz="3600">
              <a:solidFill>
                <a:schemeClr val="accent1"/>
              </a:solidFill>
              <a:highlight>
                <a:srgbClr val="FFFF00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       1. Define the Problem</a:t>
            </a:r>
            <a:endParaRPr sz="36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           2. Gather Evidence</a:t>
            </a:r>
            <a:endParaRPr sz="36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           3. Identify the Causes</a:t>
            </a:r>
            <a:endParaRPr sz="36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4. Evaluate an Existing Policy</a:t>
            </a:r>
            <a:endParaRPr sz="36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     5. Develop Solutions</a:t>
            </a:r>
            <a:endParaRPr sz="36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    6. Select the Best Solutions</a:t>
            </a:r>
            <a:endParaRPr sz="36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idx="4294967295" type="ctrTitle"/>
          </p:nvPr>
        </p:nvSpPr>
        <p:spPr>
          <a:xfrm>
            <a:off x="462975" y="595250"/>
            <a:ext cx="8348700" cy="32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chemeClr val="accent1"/>
                </a:solidFill>
                <a:highlight>
                  <a:srgbClr val="FFFF00"/>
                </a:highlight>
                <a:latin typeface="Roboto Slab"/>
                <a:ea typeface="Roboto Slab"/>
                <a:cs typeface="Roboto Slab"/>
                <a:sym typeface="Roboto Slab"/>
              </a:rPr>
              <a:t>Step 1: Define the Problem </a:t>
            </a:r>
            <a:endParaRPr sz="5500">
              <a:solidFill>
                <a:schemeClr val="accent1"/>
              </a:solidFill>
              <a:highlight>
                <a:srgbClr val="FFFF00"/>
              </a:highlight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chemeClr val="accent1"/>
              </a:solidFill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</a:rPr>
              <a:t>Bullying in Schools</a:t>
            </a:r>
            <a:endParaRPr sz="6000">
              <a:solidFill>
                <a:schemeClr val="accent1"/>
              </a:solidFill>
            </a:endParaRPr>
          </a:p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chemeClr val="accent1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chemeClr val="accent1"/>
              </a:solidFill>
            </a:endParaRPr>
          </a:p>
        </p:txBody>
      </p:sp>
      <p:sp>
        <p:nvSpPr>
          <p:cNvPr id="123" name="Google Shape;123;p24"/>
          <p:cNvSpPr txBox="1"/>
          <p:nvPr>
            <p:ph idx="12" type="sldNum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4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What is bullying?</a:t>
            </a:r>
            <a:endParaRPr b="1" sz="4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29" name="Google Shape;129;p2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130" name="Google Shape;13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13875"/>
            <a:ext cx="4394275" cy="364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980">
                <a:solidFill>
                  <a:schemeClr val="accent1"/>
                </a:solidFill>
                <a:highlight>
                  <a:srgbClr val="FFFF00"/>
                </a:highlight>
              </a:rPr>
              <a:t>What</a:t>
            </a:r>
            <a:r>
              <a:rPr lang="en" sz="3980" u="sng">
                <a:solidFill>
                  <a:schemeClr val="hlink"/>
                </a:solidFill>
                <a:highlight>
                  <a:srgbClr val="FFFF00"/>
                </a:highlight>
                <a:hlinkClick r:id="rId4"/>
              </a:rPr>
              <a:t> </a:t>
            </a:r>
            <a:r>
              <a:rPr lang="en" sz="3980">
                <a:solidFill>
                  <a:schemeClr val="accent1"/>
                </a:solidFill>
                <a:highlight>
                  <a:srgbClr val="FFFF00"/>
                </a:highlight>
              </a:rPr>
              <a:t>is Bullying?</a:t>
            </a:r>
            <a:endParaRPr sz="398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  <p:sp>
        <p:nvSpPr>
          <p:cNvPr id="132" name="Google Shape;132;p25">
            <a:hlinkClick r:id="rId5"/>
          </p:cNvPr>
          <p:cNvSpPr txBox="1"/>
          <p:nvPr>
            <p:ph idx="2" type="body"/>
          </p:nvPr>
        </p:nvSpPr>
        <p:spPr>
          <a:xfrm>
            <a:off x="4832400" y="1152475"/>
            <a:ext cx="3999900" cy="3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111111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bul·ly</a:t>
            </a:r>
            <a:endParaRPr b="1" sz="3500">
              <a:solidFill>
                <a:srgbClr val="111111"/>
              </a:solidFill>
              <a:highlight>
                <a:srgbClr val="FFFF00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76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44444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76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44444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[ˈbo͝olē]</a:t>
            </a:r>
            <a:endParaRPr b="1" sz="2300">
              <a:solidFill>
                <a:srgbClr val="44444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666666"/>
              </a:solidFill>
              <a:highlight>
                <a:srgbClr val="F5F5F5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50">
                <a:solidFill>
                  <a:srgbClr val="666666"/>
                </a:solidFill>
                <a:highlight>
                  <a:srgbClr val="F5F5F5"/>
                </a:highlight>
                <a:latin typeface="Arial"/>
                <a:ea typeface="Arial"/>
                <a:cs typeface="Arial"/>
                <a:sym typeface="Arial"/>
              </a:rPr>
              <a:t>VERB</a:t>
            </a:r>
            <a:endParaRPr b="1" sz="1950">
              <a:solidFill>
                <a:srgbClr val="666666"/>
              </a:solidFill>
              <a:highlight>
                <a:srgbClr val="F5F5F5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66666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bullying (present participle)</a:t>
            </a:r>
            <a:endParaRPr b="1" sz="2150">
              <a:solidFill>
                <a:srgbClr val="66666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28600" lvl="0" marL="558800" rtl="0" algn="ctr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100000"/>
              <a:buFont typeface="Roboto"/>
              <a:buNone/>
            </a:pPr>
            <a:r>
              <a:rPr b="1" lang="en" sz="2150">
                <a:solidFill>
                  <a:srgbClr val="11111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seek to harm, intimidate, or coerce (someone perceived as vulnerable)</a:t>
            </a:r>
            <a:endParaRPr b="1" sz="2150">
              <a:solidFill>
                <a:srgbClr val="11111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2500"/>
          </a:p>
        </p:txBody>
      </p:sp>
      <p:sp>
        <p:nvSpPr>
          <p:cNvPr id="133" name="Google Shape;133;p25"/>
          <p:cNvSpPr txBox="1"/>
          <p:nvPr/>
        </p:nvSpPr>
        <p:spPr>
          <a:xfrm>
            <a:off x="4339675" y="503675"/>
            <a:ext cx="1389000" cy="19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>
        <p14:flip dir="l"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26"/>
          <p:cNvSpPr txBox="1"/>
          <p:nvPr>
            <p:ph idx="4294967295" type="title"/>
          </p:nvPr>
        </p:nvSpPr>
        <p:spPr>
          <a:xfrm>
            <a:off x="311700" y="391350"/>
            <a:ext cx="8520600" cy="19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980">
                <a:solidFill>
                  <a:schemeClr val="accent1"/>
                </a:solidFill>
                <a:highlight>
                  <a:srgbClr val="FFFF00"/>
                </a:highlight>
              </a:rPr>
              <a:t>What</a:t>
            </a:r>
            <a:r>
              <a:rPr lang="en" sz="3980" u="sng">
                <a:solidFill>
                  <a:schemeClr val="hlink"/>
                </a:solidFill>
                <a:highlight>
                  <a:srgbClr val="FFFF00"/>
                </a:highlight>
                <a:hlinkClick r:id="rId3"/>
              </a:rPr>
              <a:t> </a:t>
            </a:r>
            <a:r>
              <a:rPr lang="en" sz="3980">
                <a:solidFill>
                  <a:schemeClr val="accent1"/>
                </a:solidFill>
                <a:highlight>
                  <a:srgbClr val="FFFF00"/>
                </a:highlight>
              </a:rPr>
              <a:t>is Bullying?</a:t>
            </a:r>
            <a:endParaRPr sz="3980">
              <a:solidFill>
                <a:schemeClr val="accent1"/>
              </a:solidFill>
              <a:highlight>
                <a:srgbClr val="FFFF00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980">
              <a:solidFill>
                <a:schemeClr val="accent1"/>
              </a:solidFill>
              <a:highlight>
                <a:srgbClr val="FFFF00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980" u="sng">
                <a:solidFill>
                  <a:schemeClr val="hlink"/>
                </a:solidFill>
                <a:highlight>
                  <a:srgbClr val="FFFF00"/>
                </a:highlight>
                <a:hlinkClick r:id="rId4"/>
              </a:rPr>
              <a:t>https://www.youtube.com/watch?v=KQZ9hDDz704</a:t>
            </a:r>
            <a:endParaRPr sz="3980">
              <a:solidFill>
                <a:schemeClr val="accent1"/>
              </a:solidFill>
              <a:highlight>
                <a:srgbClr val="FFFF00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980">
              <a:solidFill>
                <a:schemeClr val="accent1"/>
              </a:solidFill>
              <a:highlight>
                <a:srgbClr val="FFFF00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98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  <p:sp>
        <p:nvSpPr>
          <p:cNvPr id="140" name="Google Shape;140;p26"/>
          <p:cNvSpPr txBox="1"/>
          <p:nvPr>
            <p:ph idx="4294967295" type="body"/>
          </p:nvPr>
        </p:nvSpPr>
        <p:spPr>
          <a:xfrm>
            <a:off x="4693725" y="1152400"/>
            <a:ext cx="3999900" cy="3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28600" lvl="0" marL="558800" rtl="0" algn="ctr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150"/>
              <a:buFont typeface="Roboto"/>
              <a:buNone/>
            </a:pPr>
            <a:r>
              <a:t/>
            </a:r>
            <a:endParaRPr b="1" sz="2150">
              <a:solidFill>
                <a:srgbClr val="11111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2500"/>
          </a:p>
        </p:txBody>
      </p:sp>
      <p:pic>
        <p:nvPicPr>
          <p:cNvPr id="141" name="Google Shape;14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3085000"/>
            <a:ext cx="3341150" cy="198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>
        <p14:flip dir="l"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highlight>
                  <a:srgbClr val="FFFF00"/>
                </a:highlight>
              </a:rPr>
              <a:t>Step 2: Gather Evidence</a:t>
            </a:r>
            <a:endParaRPr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  <p:sp>
        <p:nvSpPr>
          <p:cNvPr id="147" name="Google Shape;147;p2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" name="Google Shape;148;p2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647700" rtl="0" algn="l"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1200"/>
              <a:buFont typeface="Montserrat"/>
              <a:buChar char="❖"/>
            </a:pPr>
            <a:r>
              <a:rPr lang="en" sz="1200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Talk to all parties </a:t>
            </a:r>
            <a:r>
              <a:rPr lang="en" sz="1200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involved</a:t>
            </a:r>
            <a:r>
              <a:rPr lang="en" sz="1200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. Ask each party for details about the bullying and record the information in as much detail as possible.</a:t>
            </a:r>
            <a:endParaRPr sz="1200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647700" rtl="0" algn="l"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1200"/>
              <a:buFont typeface="Montserrat"/>
              <a:buChar char="❖"/>
            </a:pPr>
            <a:r>
              <a:rPr lang="en" sz="1200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Inform Parents/Guardians</a:t>
            </a:r>
            <a:endParaRPr sz="1200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647700" rtl="0" algn="l"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1200"/>
              <a:buFont typeface="Montserrat"/>
              <a:buChar char="❖"/>
            </a:pPr>
            <a:r>
              <a:rPr lang="en" sz="1200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Collect any tangible evidence of the bullying. Screenshot messages and emails, record audio messages, and take videos and photographs of any visible injuries.</a:t>
            </a:r>
            <a:endParaRPr sz="1200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647700" rtl="0" algn="l"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1200"/>
              <a:buFont typeface="Montserrat"/>
              <a:buChar char="❖"/>
            </a:pPr>
            <a:r>
              <a:rPr lang="en" sz="1200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Save all records from  nurse,school based support team medical treatment or therapy for the bullying of child</a:t>
            </a:r>
            <a:endParaRPr sz="1200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647700" rtl="0" algn="l"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1200"/>
              <a:buFont typeface="Montserrat"/>
              <a:buChar char="❖"/>
            </a:pPr>
            <a:r>
              <a:rPr lang="en" sz="1200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Follow school/district  protocol about bullying</a:t>
            </a:r>
            <a:endParaRPr/>
          </a:p>
        </p:txBody>
      </p:sp>
      <p:pic>
        <p:nvPicPr>
          <p:cNvPr id="150" name="Google Shape;15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450" y="1152475"/>
            <a:ext cx="387915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56" name="Google Shape;156;p28"/>
          <p:cNvSpPr txBox="1"/>
          <p:nvPr/>
        </p:nvSpPr>
        <p:spPr>
          <a:xfrm>
            <a:off x="646125" y="566000"/>
            <a:ext cx="7044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accent1"/>
                </a:solidFill>
                <a:highlight>
                  <a:srgbClr val="FFFF00"/>
                </a:highlight>
                <a:latin typeface="Roboto Slab"/>
                <a:ea typeface="Roboto Slab"/>
                <a:cs typeface="Roboto Slab"/>
                <a:sym typeface="Roboto Slab"/>
              </a:rPr>
              <a:t>Step 3: Identify the Causes/Effects</a:t>
            </a:r>
            <a:endParaRPr sz="220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  <p:sp>
        <p:nvSpPr>
          <p:cNvPr id="157" name="Google Shape;157;p2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8"/>
          <p:cNvSpPr txBox="1"/>
          <p:nvPr>
            <p:ph idx="2" type="body"/>
          </p:nvPr>
        </p:nvSpPr>
        <p:spPr>
          <a:xfrm>
            <a:off x="4923975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700" y="1264600"/>
            <a:ext cx="4082900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7150" y="1243100"/>
            <a:ext cx="3939000" cy="33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/>
          <p:nvPr>
            <p:ph type="title"/>
          </p:nvPr>
        </p:nvSpPr>
        <p:spPr>
          <a:xfrm>
            <a:off x="172975" y="167900"/>
            <a:ext cx="90642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highlight>
                  <a:srgbClr val="FFFF00"/>
                </a:highlight>
              </a:rPr>
              <a:t>Step 4: Evaluate Existing Policy</a:t>
            </a:r>
            <a:endParaRPr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  <p:sp>
        <p:nvSpPr>
          <p:cNvPr id="166" name="Google Shape;166;p2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Discipline Code.jpg" id="167" name="Google Shape;1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66500"/>
            <a:ext cx="2157350" cy="295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9"/>
          <p:cNvSpPr txBox="1"/>
          <p:nvPr/>
        </p:nvSpPr>
        <p:spPr>
          <a:xfrm>
            <a:off x="2599725" y="946275"/>
            <a:ext cx="6089700" cy="25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/>
              <a:t>.</a:t>
            </a:r>
            <a:endParaRPr sz="1150"/>
          </a:p>
          <a:p>
            <a:pPr indent="0" lvl="0" marL="0" rtl="0" algn="ctr">
              <a:lnSpc>
                <a:spcPct val="141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650"/>
              <a:t>NYC DOE Discipline Code</a:t>
            </a:r>
            <a:endParaRPr b="1" sz="1650"/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lang="en" sz="1150"/>
              <a:t>Please click above to be directed to the NYC DOE Discipline Code page where the Citywide Behavioral Expectations can be found in multiple languages.</a:t>
            </a:r>
            <a:endParaRPr b="1" sz="1150"/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150"/>
              <a:t> </a:t>
            </a:r>
            <a:endParaRPr sz="1150"/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150"/>
              <a:t>The Discipline Code is also known as the Citywide Behavioral Expectations to Support Student Learning. It:</a:t>
            </a:r>
            <a:endParaRPr sz="1150"/>
          </a:p>
          <a:p>
            <a:pPr indent="-301625" lvl="0" marL="5080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150"/>
              <a:buChar char="●"/>
            </a:pPr>
            <a:r>
              <a:rPr lang="en" sz="1150"/>
              <a:t>Is age-specific with one set for grades K-5 and another for grades 6-12.</a:t>
            </a:r>
            <a:endParaRPr sz="1150"/>
          </a:p>
          <a:p>
            <a:pPr indent="-301625" lvl="0" marL="50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50"/>
              <a:buChar char="●"/>
            </a:pPr>
            <a:r>
              <a:rPr lang="en" sz="1150"/>
              <a:t>Explains the standards for behavior in the New York City public schools.</a:t>
            </a:r>
            <a:endParaRPr sz="1150"/>
          </a:p>
          <a:p>
            <a:pPr indent="-301625" lvl="0" marL="50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50"/>
              <a:buChar char="●"/>
            </a:pPr>
            <a:r>
              <a:rPr lang="en" sz="1150"/>
              <a:t>Describes supports, interventions, and disciplinary responses that schools can use when students demonstrate unwelcome behavior.</a:t>
            </a:r>
            <a:endParaRPr sz="1150"/>
          </a:p>
          <a:p>
            <a:pPr indent="-301625" lvl="0" marL="50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50"/>
              <a:buChar char="●"/>
            </a:pPr>
            <a:r>
              <a:rPr lang="en" sz="1150"/>
              <a:t>Explains how you can appeal decisions.</a:t>
            </a:r>
            <a:endParaRPr sz="1150"/>
          </a:p>
          <a:p>
            <a:pPr indent="-301625" lvl="0" marL="50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50"/>
              <a:buChar char="●"/>
            </a:pPr>
            <a:r>
              <a:rPr lang="en" sz="1150"/>
              <a:t>Includes the K-12 Student Bill of </a:t>
            </a:r>
            <a:r>
              <a:rPr lang="en" sz="1150">
                <a:solidFill>
                  <a:schemeClr val="hlink"/>
                </a:solidFill>
                <a:uFill>
                  <a:noFill/>
                </a:uFill>
                <a:hlinkClick r:id="rId4"/>
              </a:rPr>
              <a:t>Rights and Responsibilities</a:t>
            </a:r>
            <a:r>
              <a:rPr lang="en" sz="1150"/>
              <a:t>.</a:t>
            </a:r>
            <a:endParaRPr sz="1150"/>
          </a:p>
          <a:p>
            <a:pPr indent="-301625" lvl="0" marL="50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50"/>
              <a:buChar char="●"/>
            </a:pPr>
            <a:r>
              <a:rPr lang="en" sz="1150"/>
              <a:t>Bullying pgs. 18-20</a:t>
            </a:r>
            <a:endParaRPr sz="115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>
            <p:ph type="title"/>
          </p:nvPr>
        </p:nvSpPr>
        <p:spPr>
          <a:xfrm>
            <a:off x="172975" y="167900"/>
            <a:ext cx="90642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highlight>
                  <a:srgbClr val="FFFF00"/>
                </a:highlight>
              </a:rPr>
              <a:t>Step 4: Evaluate Existing Policy</a:t>
            </a:r>
            <a:endParaRPr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  <p:sp>
        <p:nvSpPr>
          <p:cNvPr id="174" name="Google Shape;174;p3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5" name="Google Shape;175;p30"/>
          <p:cNvSpPr txBox="1"/>
          <p:nvPr/>
        </p:nvSpPr>
        <p:spPr>
          <a:xfrm>
            <a:off x="2599725" y="946275"/>
            <a:ext cx="6089700" cy="25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t/>
            </a:r>
            <a:endParaRPr sz="1150"/>
          </a:p>
        </p:txBody>
      </p:sp>
      <p:sp>
        <p:nvSpPr>
          <p:cNvPr id="176" name="Google Shape;176;p30"/>
          <p:cNvSpPr txBox="1"/>
          <p:nvPr/>
        </p:nvSpPr>
        <p:spPr>
          <a:xfrm>
            <a:off x="417175" y="1022600"/>
            <a:ext cx="69903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Integral to preventing student-to-student bullying and/or bias-based behavior is effective social emotional learning that helps students develop core competencies.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Clarifying schoolwide rules that prohibit bullying and discrimination and discouraging bystander behavior (on-looking) are vitally important to helping students play a pivotal role in bullying prevention.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Each school is expected to promote a nurturing school culture that promotes positive interpersonal and intergroup relations and respect for diversity among students and between students and staff.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