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Comic Sans MS" panose="030F0702030302020204" pitchFamily="66" charset="0"/>
      <p:regular r:id="rId20"/>
      <p:bold r:id="rId21"/>
      <p:italic r:id="rId22"/>
      <p:boldItalic r:id="rId23"/>
    </p:embeddedFont>
    <p:embeddedFont>
      <p:font typeface="Nunito"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70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bigeducationape.blogspot.com/2018/10/what-to-do-to-support-students-who-are.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e082fce19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e082fce19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16bfe384ea5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16bfe384ea5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e082fce197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e082fce197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6bfe384ea5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6bfe384ea5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Big Education Ape: What to Do to Support Students Who Are Chronically Absent from School? | janresseger</a:t>
            </a:r>
            <a:endParaRPr b="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6bfe384ea5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16bfe384ea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6bfe384ea5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16bfe384ea5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6bfe384ea5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16bfe384ea5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6bfe384ea5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6bfe384ea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16bfe384ea5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16bfe384ea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e054bf4949_0_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e054bf4949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6bfe384ea5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16bfe384ea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6bfe384ea5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6bfe384ea5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6bfe384ea5_0_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6bfe384ea5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6bfe384ea5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16bfe384ea5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6bfe384ea5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16bfe384ea5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6bfe384ea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6bfe384ea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rm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Clr>
                <a:schemeClr val="lt1"/>
              </a:buClr>
              <a:buSzPts val="1200"/>
              <a:buChar char="●"/>
              <a:defRPr sz="1200">
                <a:solidFill>
                  <a:schemeClr val="lt1"/>
                </a:solidFill>
              </a:defRPr>
            </a:lvl1pPr>
            <a:lvl2pPr marL="914400" lvl="1" indent="-304800">
              <a:spcBef>
                <a:spcPts val="0"/>
              </a:spcBef>
              <a:spcAft>
                <a:spcPts val="0"/>
              </a:spcAft>
              <a:buClr>
                <a:schemeClr val="lt1"/>
              </a:buClr>
              <a:buSzPts val="1200"/>
              <a:buChar char="○"/>
              <a:defRPr sz="1200">
                <a:solidFill>
                  <a:schemeClr val="lt1"/>
                </a:solidFill>
              </a:defRPr>
            </a:lvl2pPr>
            <a:lvl3pPr marL="1371600" lvl="2" indent="-304800">
              <a:spcBef>
                <a:spcPts val="0"/>
              </a:spcBef>
              <a:spcAft>
                <a:spcPts val="0"/>
              </a:spcAft>
              <a:buClr>
                <a:schemeClr val="lt1"/>
              </a:buClr>
              <a:buSzPts val="1200"/>
              <a:buChar char="■"/>
              <a:defRPr sz="1200">
                <a:solidFill>
                  <a:schemeClr val="lt1"/>
                </a:solidFill>
              </a:defRPr>
            </a:lvl3pPr>
            <a:lvl4pPr marL="1828800" lvl="3" indent="-304800">
              <a:spcBef>
                <a:spcPts val="0"/>
              </a:spcBef>
              <a:spcAft>
                <a:spcPts val="0"/>
              </a:spcAft>
              <a:buClr>
                <a:schemeClr val="lt1"/>
              </a:buClr>
              <a:buSzPts val="1200"/>
              <a:buChar char="●"/>
              <a:defRPr sz="1200">
                <a:solidFill>
                  <a:schemeClr val="lt1"/>
                </a:solidFill>
              </a:defRPr>
            </a:lvl4pPr>
            <a:lvl5pPr marL="2286000" lvl="4" indent="-304800">
              <a:spcBef>
                <a:spcPts val="0"/>
              </a:spcBef>
              <a:spcAft>
                <a:spcPts val="0"/>
              </a:spcAft>
              <a:buClr>
                <a:schemeClr val="lt1"/>
              </a:buClr>
              <a:buSzPts val="1200"/>
              <a:buChar char="○"/>
              <a:defRPr sz="1200">
                <a:solidFill>
                  <a:schemeClr val="lt1"/>
                </a:solidFill>
              </a:defRPr>
            </a:lvl5pPr>
            <a:lvl6pPr marL="2743200" lvl="5" indent="-304800">
              <a:spcBef>
                <a:spcPts val="0"/>
              </a:spcBef>
              <a:spcAft>
                <a:spcPts val="0"/>
              </a:spcAft>
              <a:buClr>
                <a:schemeClr val="lt1"/>
              </a:buClr>
              <a:buSzPts val="1200"/>
              <a:buChar char="■"/>
              <a:defRPr sz="1200">
                <a:solidFill>
                  <a:schemeClr val="lt1"/>
                </a:solidFill>
              </a:defRPr>
            </a:lvl6pPr>
            <a:lvl7pPr marL="3200400" lvl="6" indent="-304800">
              <a:spcBef>
                <a:spcPts val="0"/>
              </a:spcBef>
              <a:spcAft>
                <a:spcPts val="0"/>
              </a:spcAft>
              <a:buClr>
                <a:schemeClr val="lt1"/>
              </a:buClr>
              <a:buSzPts val="1200"/>
              <a:buChar char="●"/>
              <a:defRPr sz="1200">
                <a:solidFill>
                  <a:schemeClr val="lt1"/>
                </a:solidFill>
              </a:defRPr>
            </a:lvl7pPr>
            <a:lvl8pPr marL="3657600" lvl="7" indent="-304800">
              <a:spcBef>
                <a:spcPts val="0"/>
              </a:spcBef>
              <a:spcAft>
                <a:spcPts val="0"/>
              </a:spcAft>
              <a:buClr>
                <a:schemeClr val="lt1"/>
              </a:buClr>
              <a:buSzPts val="1200"/>
              <a:buChar char="○"/>
              <a:defRPr sz="1200">
                <a:solidFill>
                  <a:schemeClr val="lt1"/>
                </a:solidFill>
              </a:defRPr>
            </a:lvl8pPr>
            <a:lvl9pPr marL="4114800" lvl="8" indent="-304800">
              <a:spcBef>
                <a:spcPts val="0"/>
              </a:spcBef>
              <a:spcAft>
                <a:spcPts val="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a:lnSpc>
                <a:spcPct val="115000"/>
              </a:lnSpc>
              <a:spcBef>
                <a:spcPts val="0"/>
              </a:spcBef>
              <a:spcAft>
                <a:spcPts val="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healthychildren.org/English/ages-stages/gradeschool/school/Pages/School-Attendance-Truancy-Chronic-Absenteeism.asp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schools.nyc.gov/about-us/policies/chancellors-regulations" TargetMode="External"/><Relationship Id="rId5" Type="http://schemas.openxmlformats.org/officeDocument/2006/relationships/hyperlink" Target="https://www.ps85q.org/" TargetMode="External"/><Relationship Id="rId4" Type="http://schemas.openxmlformats.org/officeDocument/2006/relationships/hyperlink" Target="https://www.aft.org/childrens-health-safety-and-well-being/childrens-access-care/chronic-absenteeis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hEDQWgvJwHU"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www.schools.nyc.gov/docs/default-source/default-document-library/a-210-english#:~:text=This%20regulation%20supersedes%20Chancellor%E2%80%99s%20Regulation%20A-210%20dated%20December,school%20attendance%20services%2C%20attendance%20reporting%20and%20follow-up%20procedures."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ystudent.nyc/"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192100" y="1162975"/>
            <a:ext cx="8222100" cy="162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800" b="1">
                <a:solidFill>
                  <a:srgbClr val="5C4727"/>
                </a:solidFill>
                <a:highlight>
                  <a:srgbClr val="FFFFFF"/>
                </a:highlight>
                <a:latin typeface="Times New Roman"/>
                <a:ea typeface="Times New Roman"/>
                <a:cs typeface="Times New Roman"/>
                <a:sym typeface="Times New Roman"/>
              </a:rPr>
              <a:t>Absenteeism</a:t>
            </a:r>
            <a:endParaRPr sz="5800" b="1">
              <a:solidFill>
                <a:srgbClr val="5C4727"/>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endParaRPr sz="6000"/>
          </a:p>
        </p:txBody>
      </p:sp>
      <p:sp>
        <p:nvSpPr>
          <p:cNvPr id="68" name="Google Shape;68;p13"/>
          <p:cNvSpPr txBox="1">
            <a:spLocks noGrp="1"/>
          </p:cNvSpPr>
          <p:nvPr>
            <p:ph type="subTitle" idx="1"/>
          </p:nvPr>
        </p:nvSpPr>
        <p:spPr>
          <a:xfrm>
            <a:off x="390525" y="2789117"/>
            <a:ext cx="8222100" cy="1102800"/>
          </a:xfrm>
          <a:prstGeom prst="rect">
            <a:avLst/>
          </a:prstGeom>
        </p:spPr>
        <p:txBody>
          <a:bodyPr spcFirstLastPara="1" wrap="square" lIns="91425" tIns="91425" rIns="91425" bIns="91425" anchor="t" anchorCtr="0">
            <a:noAutofit/>
          </a:bodyPr>
          <a:lstStyle/>
          <a:p>
            <a:pPr marL="0" lvl="0" indent="0" algn="l" rtl="0">
              <a:lnSpc>
                <a:spcPct val="80000"/>
              </a:lnSpc>
              <a:spcBef>
                <a:spcPts val="0"/>
              </a:spcBef>
              <a:spcAft>
                <a:spcPts val="0"/>
              </a:spcAft>
              <a:buSzPts val="605"/>
              <a:buNone/>
            </a:pPr>
            <a:endParaRPr sz="2290"/>
          </a:p>
          <a:p>
            <a:pPr marL="0" lvl="0" indent="0" algn="l" rtl="0">
              <a:lnSpc>
                <a:spcPct val="80000"/>
              </a:lnSpc>
              <a:spcBef>
                <a:spcPts val="0"/>
              </a:spcBef>
              <a:spcAft>
                <a:spcPts val="0"/>
              </a:spcAft>
              <a:buSzPts val="605"/>
              <a:buNone/>
            </a:pPr>
            <a:r>
              <a:rPr lang="en" sz="2290"/>
              <a:t>I</a:t>
            </a:r>
            <a:r>
              <a:rPr lang="en" sz="2990"/>
              <a:t>rene Garoutsos</a:t>
            </a:r>
            <a:endParaRPr sz="2990"/>
          </a:p>
          <a:p>
            <a:pPr marL="0" lvl="0" indent="0" algn="l" rtl="0">
              <a:lnSpc>
                <a:spcPct val="80000"/>
              </a:lnSpc>
              <a:spcBef>
                <a:spcPts val="0"/>
              </a:spcBef>
              <a:spcAft>
                <a:spcPts val="0"/>
              </a:spcAft>
              <a:buSzPts val="605"/>
              <a:buNone/>
            </a:pPr>
            <a:r>
              <a:rPr lang="en" sz="2990"/>
              <a:t>P.S.85Q</a:t>
            </a:r>
            <a:endParaRPr sz="2990"/>
          </a:p>
        </p:txBody>
      </p:sp>
    </p:spTree>
  </p:cSld>
  <p:clrMapOvr>
    <a:masterClrMapping/>
  </p:clrMapOvr>
  <mc:AlternateContent xmlns:mc="http://schemas.openxmlformats.org/markup-compatibility/2006" xmlns:p14="http://schemas.microsoft.com/office/powerpoint/2010/main">
    <mc:Choice Requires="p14">
      <p:transition spd="slow">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123" name="Google Shape;123;p22"/>
          <p:cNvPicPr preferRelativeResize="0"/>
          <p:nvPr/>
        </p:nvPicPr>
        <p:blipFill>
          <a:blip r:embed="rId3">
            <a:alphaModFix/>
          </a:blip>
          <a:stretch>
            <a:fillRect/>
          </a:stretch>
        </p:blipFill>
        <p:spPr>
          <a:xfrm>
            <a:off x="2935505" y="167675"/>
            <a:ext cx="2949800" cy="43920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3"/>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fontScale="90000"/>
          </a:bodyPr>
          <a:lstStyle/>
          <a:p>
            <a:pPr marL="228600" lvl="0" indent="0" algn="l" rtl="0">
              <a:lnSpc>
                <a:spcPct val="115000"/>
              </a:lnSpc>
              <a:spcBef>
                <a:spcPts val="1200"/>
              </a:spcBef>
              <a:spcAft>
                <a:spcPts val="1200"/>
              </a:spcAft>
              <a:buClr>
                <a:schemeClr val="dk1"/>
              </a:buClr>
              <a:buSzPct val="157142"/>
              <a:buFont typeface="Arial"/>
              <a:buNone/>
            </a:pPr>
            <a:r>
              <a:rPr lang="en" sz="700">
                <a:latin typeface="Times New Roman"/>
                <a:ea typeface="Times New Roman"/>
                <a:cs typeface="Times New Roman"/>
                <a:sym typeface="Times New Roman"/>
              </a:rPr>
              <a:t> </a:t>
            </a:r>
            <a:r>
              <a:rPr lang="en" sz="3077">
                <a:latin typeface="Comic Sans MS"/>
                <a:ea typeface="Comic Sans MS"/>
                <a:cs typeface="Comic Sans MS"/>
                <a:sym typeface="Comic Sans MS"/>
              </a:rPr>
              <a:t>What are the advantages of this policy (consider effectiveness, costs, enforcement, public acceptance)</a:t>
            </a:r>
            <a:endParaRPr sz="3077">
              <a:latin typeface="Comic Sans MS"/>
              <a:ea typeface="Comic Sans MS"/>
              <a:cs typeface="Comic Sans MS"/>
              <a:sym typeface="Comic Sans MS"/>
            </a:endParaRPr>
          </a:p>
        </p:txBody>
      </p:sp>
      <p:sp>
        <p:nvSpPr>
          <p:cNvPr id="129" name="Google Shape;129;p23"/>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457200" lvl="0" indent="-339725" algn="l" rtl="0">
              <a:lnSpc>
                <a:spcPct val="150000"/>
              </a:lnSpc>
              <a:spcBef>
                <a:spcPts val="0"/>
              </a:spcBef>
              <a:spcAft>
                <a:spcPts val="0"/>
              </a:spcAft>
              <a:buClr>
                <a:schemeClr val="dk2"/>
              </a:buClr>
              <a:buSzPts val="1750"/>
              <a:buFont typeface="Comic Sans MS"/>
              <a:buChar char="●"/>
            </a:pPr>
            <a:r>
              <a:rPr lang="en" sz="1750" b="1">
                <a:solidFill>
                  <a:schemeClr val="dk2"/>
                </a:solidFill>
                <a:latin typeface="Comic Sans MS"/>
                <a:ea typeface="Comic Sans MS"/>
                <a:cs typeface="Comic Sans MS"/>
                <a:sym typeface="Comic Sans MS"/>
              </a:rPr>
              <a:t>Parents &amp; Teachers are held accountable attendance regularly</a:t>
            </a:r>
            <a:endParaRPr sz="1750" b="1">
              <a:solidFill>
                <a:schemeClr val="dk2"/>
              </a:solidFill>
              <a:latin typeface="Comic Sans MS"/>
              <a:ea typeface="Comic Sans MS"/>
              <a:cs typeface="Comic Sans MS"/>
              <a:sym typeface="Comic Sans MS"/>
            </a:endParaRPr>
          </a:p>
          <a:p>
            <a:pPr marL="457200" lvl="0" indent="-330200" algn="l" rtl="0">
              <a:lnSpc>
                <a:spcPct val="150000"/>
              </a:lnSpc>
              <a:spcBef>
                <a:spcPts val="0"/>
              </a:spcBef>
              <a:spcAft>
                <a:spcPts val="0"/>
              </a:spcAft>
              <a:buClr>
                <a:srgbClr val="000000"/>
              </a:buClr>
              <a:buSzPts val="1600"/>
              <a:buFont typeface="Comic Sans MS"/>
              <a:buChar char="●"/>
            </a:pPr>
            <a:r>
              <a:rPr lang="en" sz="1600">
                <a:solidFill>
                  <a:srgbClr val="000000"/>
                </a:solidFill>
                <a:latin typeface="Comic Sans MS"/>
                <a:ea typeface="Comic Sans MS"/>
                <a:cs typeface="Comic Sans MS"/>
                <a:sym typeface="Comic Sans MS"/>
              </a:rPr>
              <a:t> </a:t>
            </a:r>
            <a:r>
              <a:rPr lang="en" sz="1600" b="1">
                <a:solidFill>
                  <a:srgbClr val="000000"/>
                </a:solidFill>
                <a:latin typeface="Comic Sans MS"/>
                <a:ea typeface="Comic Sans MS"/>
                <a:cs typeface="Comic Sans MS"/>
                <a:sym typeface="Comic Sans MS"/>
              </a:rPr>
              <a:t>Positive relationships with students and families</a:t>
            </a:r>
            <a:endParaRPr sz="1600" b="1">
              <a:solidFill>
                <a:srgbClr val="000000"/>
              </a:solidFill>
              <a:latin typeface="Comic Sans MS"/>
              <a:ea typeface="Comic Sans MS"/>
              <a:cs typeface="Comic Sans MS"/>
              <a:sym typeface="Comic Sans MS"/>
            </a:endParaRPr>
          </a:p>
          <a:p>
            <a:pPr marL="457200" lvl="0" indent="-330200" algn="l" rtl="0">
              <a:lnSpc>
                <a:spcPct val="150000"/>
              </a:lnSpc>
              <a:spcBef>
                <a:spcPts val="0"/>
              </a:spcBef>
              <a:spcAft>
                <a:spcPts val="0"/>
              </a:spcAft>
              <a:buClr>
                <a:srgbClr val="000000"/>
              </a:buClr>
              <a:buSzPts val="1600"/>
              <a:buFont typeface="Comic Sans MS"/>
              <a:buChar char="●"/>
            </a:pPr>
            <a:r>
              <a:rPr lang="en" sz="1600" b="1">
                <a:solidFill>
                  <a:srgbClr val="000000"/>
                </a:solidFill>
                <a:latin typeface="Comic Sans MS"/>
                <a:ea typeface="Comic Sans MS"/>
                <a:cs typeface="Comic Sans MS"/>
                <a:sym typeface="Comic Sans MS"/>
              </a:rPr>
              <a:t>Positive, supportive and engaging school climate</a:t>
            </a:r>
            <a:endParaRPr sz="1600" b="1">
              <a:solidFill>
                <a:srgbClr val="000000"/>
              </a:solidFill>
              <a:latin typeface="Comic Sans MS"/>
              <a:ea typeface="Comic Sans MS"/>
              <a:cs typeface="Comic Sans MS"/>
              <a:sym typeface="Comic Sans MS"/>
            </a:endParaRPr>
          </a:p>
          <a:p>
            <a:pPr marL="457200" lvl="0" indent="-330200" algn="l" rtl="0">
              <a:lnSpc>
                <a:spcPct val="150000"/>
              </a:lnSpc>
              <a:spcBef>
                <a:spcPts val="0"/>
              </a:spcBef>
              <a:spcAft>
                <a:spcPts val="0"/>
              </a:spcAft>
              <a:buClr>
                <a:srgbClr val="000000"/>
              </a:buClr>
              <a:buSzPts val="1600"/>
              <a:buFont typeface="Comic Sans MS"/>
              <a:buChar char="●"/>
            </a:pPr>
            <a:r>
              <a:rPr lang="en" sz="1600" b="1">
                <a:solidFill>
                  <a:srgbClr val="000000"/>
                </a:solidFill>
                <a:latin typeface="Comic Sans MS"/>
                <a:ea typeface="Comic Sans MS"/>
                <a:cs typeface="Comic Sans MS"/>
                <a:sym typeface="Comic Sans MS"/>
              </a:rPr>
              <a:t>Attendance expectations and goals for all stakeholders is clarified</a:t>
            </a:r>
            <a:endParaRPr sz="1600" b="1">
              <a:solidFill>
                <a:srgbClr val="000000"/>
              </a:solidFill>
              <a:latin typeface="Comic Sans MS"/>
              <a:ea typeface="Comic Sans MS"/>
              <a:cs typeface="Comic Sans MS"/>
              <a:sym typeface="Comic Sans MS"/>
            </a:endParaRPr>
          </a:p>
          <a:p>
            <a:pPr marL="457200" lvl="0" indent="-330200" algn="l" rtl="0">
              <a:lnSpc>
                <a:spcPct val="150000"/>
              </a:lnSpc>
              <a:spcBef>
                <a:spcPts val="0"/>
              </a:spcBef>
              <a:spcAft>
                <a:spcPts val="0"/>
              </a:spcAft>
              <a:buClr>
                <a:srgbClr val="000000"/>
              </a:buClr>
              <a:buSzPts val="1600"/>
              <a:buFont typeface="Comic Sans MS"/>
              <a:buChar char="●"/>
            </a:pPr>
            <a:r>
              <a:rPr lang="en" sz="1600" b="1">
                <a:solidFill>
                  <a:srgbClr val="000000"/>
                </a:solidFill>
                <a:latin typeface="Comic Sans MS"/>
                <a:ea typeface="Comic Sans MS"/>
                <a:cs typeface="Comic Sans MS"/>
                <a:sym typeface="Comic Sans MS"/>
              </a:rPr>
              <a:t>Ensures accurate data collection and reporting and monitor attendance data (School Staff)</a:t>
            </a:r>
            <a:endParaRPr sz="1600" b="1">
              <a:solidFill>
                <a:srgbClr val="000000"/>
              </a:solidFill>
              <a:latin typeface="Comic Sans MS"/>
              <a:ea typeface="Comic Sans MS"/>
              <a:cs typeface="Comic Sans MS"/>
              <a:sym typeface="Comic Sans MS"/>
            </a:endParaRPr>
          </a:p>
          <a:p>
            <a:pPr marL="457200" lvl="0" indent="0" algn="l" rtl="0">
              <a:lnSpc>
                <a:spcPct val="150000"/>
              </a:lnSpc>
              <a:spcBef>
                <a:spcPts val="1200"/>
              </a:spcBef>
              <a:spcAft>
                <a:spcPts val="1200"/>
              </a:spcAft>
              <a:buNone/>
            </a:pPr>
            <a:endParaRPr sz="55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4"/>
          <p:cNvPicPr preferRelativeResize="0"/>
          <p:nvPr/>
        </p:nvPicPr>
        <p:blipFill>
          <a:blip r:embed="rId3">
            <a:alphaModFix/>
          </a:blip>
          <a:stretch>
            <a:fillRect/>
          </a:stretch>
        </p:blipFill>
        <p:spPr>
          <a:xfrm>
            <a:off x="152400" y="152400"/>
            <a:ext cx="6482032" cy="48387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p>
            <a:pPr marL="228600" lvl="0" indent="0" algn="l" rtl="0">
              <a:lnSpc>
                <a:spcPct val="115000"/>
              </a:lnSpc>
              <a:spcBef>
                <a:spcPts val="1200"/>
              </a:spcBef>
              <a:spcAft>
                <a:spcPts val="1200"/>
              </a:spcAft>
              <a:buClr>
                <a:schemeClr val="dk1"/>
              </a:buClr>
              <a:buSzPts val="990"/>
              <a:buFont typeface="Arial"/>
              <a:buNone/>
            </a:pPr>
            <a:r>
              <a:rPr lang="en" sz="100">
                <a:latin typeface="Times New Roman"/>
                <a:ea typeface="Times New Roman"/>
                <a:cs typeface="Times New Roman"/>
                <a:sym typeface="Times New Roman"/>
              </a:rPr>
              <a:t> </a:t>
            </a:r>
            <a:r>
              <a:rPr lang="en" sz="1300">
                <a:latin typeface="Comic Sans MS"/>
                <a:ea typeface="Comic Sans MS"/>
                <a:cs typeface="Comic Sans MS"/>
                <a:sym typeface="Comic Sans MS"/>
              </a:rPr>
              <a:t>What are the disadvantages of this policy?  Consider effectiveness, costs, enforcement, public acceptance:</a:t>
            </a:r>
            <a:endParaRPr sz="1300">
              <a:latin typeface="Comic Sans MS"/>
              <a:ea typeface="Comic Sans MS"/>
              <a:cs typeface="Comic Sans MS"/>
              <a:sym typeface="Comic Sans MS"/>
            </a:endParaRPr>
          </a:p>
        </p:txBody>
      </p:sp>
      <p:sp>
        <p:nvSpPr>
          <p:cNvPr id="140" name="Google Shape;140;p25"/>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rmAutofit/>
          </a:bodyPr>
          <a:lstStyle/>
          <a:p>
            <a:pPr marL="457200" lvl="0" indent="-304800" algn="l" rtl="0">
              <a:spcBef>
                <a:spcPts val="0"/>
              </a:spcBef>
              <a:spcAft>
                <a:spcPts val="0"/>
              </a:spcAft>
              <a:buClr>
                <a:schemeClr val="dk2"/>
              </a:buClr>
              <a:buSzPts val="1200"/>
              <a:buFont typeface="Comic Sans MS"/>
              <a:buChar char="●"/>
            </a:pPr>
            <a:r>
              <a:rPr lang="en">
                <a:solidFill>
                  <a:schemeClr val="dk2"/>
                </a:solidFill>
                <a:latin typeface="Comic Sans MS"/>
                <a:ea typeface="Comic Sans MS"/>
                <a:cs typeface="Comic Sans MS"/>
                <a:sym typeface="Comic Sans MS"/>
              </a:rPr>
              <a:t>Parents not answering teacher/school phone calls to follow up on students </a:t>
            </a:r>
            <a:endParaRPr>
              <a:solidFill>
                <a:schemeClr val="dk2"/>
              </a:solidFill>
              <a:latin typeface="Comic Sans MS"/>
              <a:ea typeface="Comic Sans MS"/>
              <a:cs typeface="Comic Sans MS"/>
              <a:sym typeface="Comic Sans MS"/>
            </a:endParaRPr>
          </a:p>
          <a:p>
            <a:pPr marL="457200" lvl="0" indent="0" algn="l" rtl="0">
              <a:spcBef>
                <a:spcPts val="1200"/>
              </a:spcBef>
              <a:spcAft>
                <a:spcPts val="0"/>
              </a:spcAft>
              <a:buNone/>
            </a:pPr>
            <a:endParaRPr>
              <a:solidFill>
                <a:schemeClr val="dk2"/>
              </a:solidFill>
              <a:latin typeface="Comic Sans MS"/>
              <a:ea typeface="Comic Sans MS"/>
              <a:cs typeface="Comic Sans MS"/>
              <a:sym typeface="Comic Sans MS"/>
            </a:endParaRPr>
          </a:p>
          <a:p>
            <a:pPr marL="457200" lvl="0" indent="-304800" algn="l" rtl="0">
              <a:spcBef>
                <a:spcPts val="1200"/>
              </a:spcBef>
              <a:spcAft>
                <a:spcPts val="0"/>
              </a:spcAft>
              <a:buClr>
                <a:schemeClr val="dk2"/>
              </a:buClr>
              <a:buSzPts val="1200"/>
              <a:buFont typeface="Comic Sans MS"/>
              <a:buChar char="●"/>
            </a:pPr>
            <a:r>
              <a:rPr lang="en">
                <a:solidFill>
                  <a:schemeClr val="dk2"/>
                </a:solidFill>
                <a:latin typeface="Comic Sans MS"/>
                <a:ea typeface="Comic Sans MS"/>
                <a:cs typeface="Comic Sans MS"/>
                <a:sym typeface="Comic Sans MS"/>
              </a:rPr>
              <a:t>Parents/Students miss vital school information (i.e academic tasks,school events, school closures)</a:t>
            </a:r>
            <a:endParaRPr>
              <a:solidFill>
                <a:schemeClr val="dk2"/>
              </a:solidFill>
              <a:latin typeface="Comic Sans MS"/>
              <a:ea typeface="Comic Sans MS"/>
              <a:cs typeface="Comic Sans MS"/>
              <a:sym typeface="Comic Sans MS"/>
            </a:endParaRPr>
          </a:p>
          <a:p>
            <a:pPr marL="457200" lvl="0" indent="0" algn="l" rtl="0">
              <a:spcBef>
                <a:spcPts val="1200"/>
              </a:spcBef>
              <a:spcAft>
                <a:spcPts val="0"/>
              </a:spcAft>
              <a:buNone/>
            </a:pPr>
            <a:endParaRPr>
              <a:solidFill>
                <a:schemeClr val="dk2"/>
              </a:solidFill>
              <a:latin typeface="Comic Sans MS"/>
              <a:ea typeface="Comic Sans MS"/>
              <a:cs typeface="Comic Sans MS"/>
              <a:sym typeface="Comic Sans MS"/>
            </a:endParaRPr>
          </a:p>
          <a:p>
            <a:pPr marL="0" lvl="0" indent="0" algn="l" rtl="0">
              <a:spcBef>
                <a:spcPts val="1200"/>
              </a:spcBef>
              <a:spcAft>
                <a:spcPts val="1200"/>
              </a:spcAft>
              <a:buNone/>
            </a:pPr>
            <a:endParaRPr/>
          </a:p>
        </p:txBody>
      </p:sp>
      <p:pic>
        <p:nvPicPr>
          <p:cNvPr id="141" name="Google Shape;141;p25"/>
          <p:cNvPicPr preferRelativeResize="0"/>
          <p:nvPr/>
        </p:nvPicPr>
        <p:blipFill>
          <a:blip r:embed="rId3">
            <a:alphaModFix/>
          </a:blip>
          <a:stretch>
            <a:fillRect/>
          </a:stretch>
        </p:blipFill>
        <p:spPr>
          <a:xfrm>
            <a:off x="3415425" y="0"/>
            <a:ext cx="5728575" cy="50621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6"/>
          <p:cNvSpPr txBox="1">
            <a:spLocks noGrp="1"/>
          </p:cNvSpPr>
          <p:nvPr>
            <p:ph type="title"/>
          </p:nvPr>
        </p:nvSpPr>
        <p:spPr>
          <a:xfrm>
            <a:off x="471900" y="330700"/>
            <a:ext cx="8222100" cy="1175700"/>
          </a:xfrm>
          <a:prstGeom prst="rect">
            <a:avLst/>
          </a:prstGeom>
        </p:spPr>
        <p:txBody>
          <a:bodyPr spcFirstLastPara="1" wrap="square" lIns="91425" tIns="91425" rIns="91425" bIns="91425" anchor="b" anchorCtr="0">
            <a:noAutofit/>
          </a:bodyPr>
          <a:lstStyle/>
          <a:p>
            <a:pPr marL="228600" lvl="0" indent="0" algn="l" rtl="0">
              <a:lnSpc>
                <a:spcPct val="115000"/>
              </a:lnSpc>
              <a:spcBef>
                <a:spcPts val="1200"/>
              </a:spcBef>
              <a:spcAft>
                <a:spcPts val="1200"/>
              </a:spcAft>
              <a:buNone/>
            </a:pPr>
            <a:r>
              <a:rPr lang="en" sz="1700">
                <a:latin typeface="Comic Sans MS"/>
                <a:ea typeface="Comic Sans MS"/>
                <a:cs typeface="Comic Sans MS"/>
                <a:sym typeface="Comic Sans MS"/>
              </a:rPr>
              <a:t>Based on your evaluation of the advantages and disadvantages, should the current policy be totally replaced, strengthened, or improved?  What advantages, if any, from the current policy should be retained?  What disadvantages, if any, should be eliminated?</a:t>
            </a:r>
            <a:endParaRPr sz="3700">
              <a:latin typeface="Comic Sans MS"/>
              <a:ea typeface="Comic Sans MS"/>
              <a:cs typeface="Comic Sans MS"/>
              <a:sym typeface="Comic Sans MS"/>
            </a:endParaRPr>
          </a:p>
        </p:txBody>
      </p:sp>
      <p:sp>
        <p:nvSpPr>
          <p:cNvPr id="147" name="Google Shape;147;p26"/>
          <p:cNvSpPr txBox="1">
            <a:spLocks noGrp="1"/>
          </p:cNvSpPr>
          <p:nvPr>
            <p:ph type="body" idx="1"/>
          </p:nvPr>
        </p:nvSpPr>
        <p:spPr>
          <a:xfrm>
            <a:off x="471900" y="1694150"/>
            <a:ext cx="8222100" cy="34494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sz="1300" b="1">
                <a:solidFill>
                  <a:srgbClr val="000000"/>
                </a:solidFill>
                <a:latin typeface="Comic Sans MS"/>
                <a:ea typeface="Comic Sans MS"/>
                <a:cs typeface="Comic Sans MS"/>
                <a:sym typeface="Comic Sans MS"/>
              </a:rPr>
              <a:t>Educate and engage students and families about the impact of attendance on achievement</a:t>
            </a:r>
            <a:endParaRPr sz="1300" b="1">
              <a:solidFill>
                <a:srgbClr val="000000"/>
              </a:solidFill>
              <a:latin typeface="Comic Sans MS"/>
              <a:ea typeface="Comic Sans MS"/>
              <a:cs typeface="Comic Sans MS"/>
              <a:sym typeface="Comic Sans MS"/>
            </a:endParaRPr>
          </a:p>
          <a:p>
            <a:pPr marL="457200" lvl="0" indent="-311150" algn="l" rtl="0">
              <a:lnSpc>
                <a:spcPct val="200000"/>
              </a:lnSpc>
              <a:spcBef>
                <a:spcPts val="0"/>
              </a:spcBef>
              <a:spcAft>
                <a:spcPts val="0"/>
              </a:spcAft>
              <a:buSzPts val="1300"/>
              <a:buFont typeface="Comic Sans MS"/>
              <a:buChar char="●"/>
            </a:pPr>
            <a:r>
              <a:rPr lang="en" sz="1300" b="1">
                <a:solidFill>
                  <a:srgbClr val="000000"/>
                </a:solidFill>
                <a:latin typeface="Comic Sans MS"/>
                <a:ea typeface="Comic Sans MS"/>
                <a:cs typeface="Comic Sans MS"/>
                <a:sym typeface="Comic Sans MS"/>
              </a:rPr>
              <a:t>Include parent association</a:t>
            </a:r>
            <a:endParaRPr sz="1300" b="1">
              <a:solidFill>
                <a:srgbClr val="000000"/>
              </a:solidFill>
              <a:latin typeface="Comic Sans MS"/>
              <a:ea typeface="Comic Sans MS"/>
              <a:cs typeface="Comic Sans MS"/>
              <a:sym typeface="Comic Sans MS"/>
            </a:endParaRPr>
          </a:p>
          <a:p>
            <a:pPr marL="457200" lvl="0" indent="-311150" algn="l" rtl="0">
              <a:lnSpc>
                <a:spcPct val="200000"/>
              </a:lnSpc>
              <a:spcBef>
                <a:spcPts val="0"/>
              </a:spcBef>
              <a:spcAft>
                <a:spcPts val="0"/>
              </a:spcAft>
              <a:buSzPts val="1300"/>
              <a:buFont typeface="Comic Sans MS"/>
              <a:buChar char="●"/>
            </a:pPr>
            <a:r>
              <a:rPr lang="en" sz="1300" b="1">
                <a:solidFill>
                  <a:srgbClr val="000000"/>
                </a:solidFill>
                <a:latin typeface="Comic Sans MS"/>
                <a:ea typeface="Comic Sans MS"/>
                <a:cs typeface="Comic Sans MS"/>
                <a:sym typeface="Comic Sans MS"/>
              </a:rPr>
              <a:t> Develop personal connections with students who are in danger of, or are currently chronically absent</a:t>
            </a:r>
            <a:endParaRPr sz="1300" b="1">
              <a:solidFill>
                <a:srgbClr val="000000"/>
              </a:solidFill>
              <a:latin typeface="Comic Sans MS"/>
              <a:ea typeface="Comic Sans MS"/>
              <a:cs typeface="Comic Sans MS"/>
              <a:sym typeface="Comic Sans MS"/>
            </a:endParaRPr>
          </a:p>
          <a:p>
            <a:pPr marL="457200" lvl="0" indent="-311150" algn="l" rtl="0">
              <a:lnSpc>
                <a:spcPct val="200000"/>
              </a:lnSpc>
              <a:spcBef>
                <a:spcPts val="0"/>
              </a:spcBef>
              <a:spcAft>
                <a:spcPts val="0"/>
              </a:spcAft>
              <a:buSzPts val="1300"/>
              <a:buFont typeface="Comic Sans MS"/>
              <a:buChar char="●"/>
            </a:pPr>
            <a:r>
              <a:rPr lang="en" sz="1300" b="1">
                <a:solidFill>
                  <a:srgbClr val="000000"/>
                </a:solidFill>
                <a:latin typeface="Comic Sans MS"/>
                <a:ea typeface="Comic Sans MS"/>
                <a:cs typeface="Comic Sans MS"/>
                <a:sym typeface="Comic Sans MS"/>
              </a:rPr>
              <a:t> Support families facing additional barriers to daily school attendance</a:t>
            </a:r>
            <a:endParaRPr sz="1300" b="1">
              <a:solidFill>
                <a:srgbClr val="000000"/>
              </a:solidFill>
              <a:latin typeface="Comic Sans MS"/>
              <a:ea typeface="Comic Sans MS"/>
              <a:cs typeface="Comic Sans MS"/>
              <a:sym typeface="Comic Sans MS"/>
            </a:endParaRPr>
          </a:p>
          <a:p>
            <a:pPr marL="457200" lvl="0" indent="-311150" algn="l" rtl="0">
              <a:lnSpc>
                <a:spcPct val="200000"/>
              </a:lnSpc>
              <a:spcBef>
                <a:spcPts val="0"/>
              </a:spcBef>
              <a:spcAft>
                <a:spcPts val="0"/>
              </a:spcAft>
              <a:buSzPts val="1300"/>
              <a:buFont typeface="Comic Sans MS"/>
              <a:buChar char="●"/>
            </a:pPr>
            <a:r>
              <a:rPr lang="en" sz="1300" b="1">
                <a:solidFill>
                  <a:srgbClr val="000000"/>
                </a:solidFill>
                <a:latin typeface="Comic Sans MS"/>
                <a:ea typeface="Comic Sans MS"/>
                <a:cs typeface="Comic Sans MS"/>
                <a:sym typeface="Comic Sans MS"/>
              </a:rPr>
              <a:t> </a:t>
            </a:r>
            <a:r>
              <a:rPr lang="en" sz="1300">
                <a:solidFill>
                  <a:srgbClr val="000000"/>
                </a:solidFill>
                <a:latin typeface="Comic Sans MS"/>
                <a:ea typeface="Comic Sans MS"/>
                <a:cs typeface="Comic Sans MS"/>
                <a:sym typeface="Comic Sans MS"/>
              </a:rPr>
              <a:t> </a:t>
            </a:r>
            <a:r>
              <a:rPr lang="en" sz="1300" b="1">
                <a:solidFill>
                  <a:srgbClr val="000000"/>
                </a:solidFill>
                <a:latin typeface="Comic Sans MS"/>
                <a:ea typeface="Comic Sans MS"/>
                <a:cs typeface="Comic Sans MS"/>
                <a:sym typeface="Comic Sans MS"/>
              </a:rPr>
              <a:t>Develop a mentoring program in our school • (Guidance Counselor/Social Worker may lead)</a:t>
            </a:r>
            <a:endParaRPr sz="1300" b="1">
              <a:solidFill>
                <a:srgbClr val="000000"/>
              </a:solidFill>
              <a:latin typeface="Comic Sans MS"/>
              <a:ea typeface="Comic Sans MS"/>
              <a:cs typeface="Comic Sans MS"/>
              <a:sym typeface="Comic Sans MS"/>
            </a:endParaRPr>
          </a:p>
          <a:p>
            <a:pPr marL="457200" lvl="0" indent="-311150" algn="l" rtl="0">
              <a:lnSpc>
                <a:spcPct val="200000"/>
              </a:lnSpc>
              <a:spcBef>
                <a:spcPts val="0"/>
              </a:spcBef>
              <a:spcAft>
                <a:spcPts val="0"/>
              </a:spcAft>
              <a:buSzPts val="1300"/>
              <a:buFont typeface="Comic Sans MS"/>
              <a:buChar char="●"/>
            </a:pPr>
            <a:r>
              <a:rPr lang="en" sz="1300" b="1">
                <a:solidFill>
                  <a:srgbClr val="000000"/>
                </a:solidFill>
                <a:latin typeface="Comic Sans MS"/>
                <a:ea typeface="Comic Sans MS"/>
                <a:cs typeface="Comic Sans MS"/>
                <a:sym typeface="Comic Sans MS"/>
              </a:rPr>
              <a:t>Place students with mentors based on attendance records from prior year(s). Assign mentors at a ratio of 3:1, students to mentors</a:t>
            </a:r>
            <a:endParaRPr sz="1300" b="1">
              <a:solidFill>
                <a:srgbClr val="000000"/>
              </a:solidFill>
              <a:latin typeface="Comic Sans MS"/>
              <a:ea typeface="Comic Sans MS"/>
              <a:cs typeface="Comic Sans MS"/>
              <a:sym typeface="Comic Sans MS"/>
            </a:endParaRPr>
          </a:p>
          <a:p>
            <a:pPr marL="457200" lvl="0" indent="-311150" algn="l" rtl="0">
              <a:lnSpc>
                <a:spcPct val="200000"/>
              </a:lnSpc>
              <a:spcBef>
                <a:spcPts val="0"/>
              </a:spcBef>
              <a:spcAft>
                <a:spcPts val="0"/>
              </a:spcAft>
              <a:buSzPts val="1300"/>
              <a:buChar char="●"/>
            </a:pPr>
            <a:r>
              <a:rPr lang="en" sz="1300">
                <a:solidFill>
                  <a:srgbClr val="000000"/>
                </a:solidFill>
                <a:latin typeface="Comic Sans MS"/>
                <a:ea typeface="Comic Sans MS"/>
                <a:cs typeface="Comic Sans MS"/>
                <a:sym typeface="Comic Sans MS"/>
              </a:rPr>
              <a:t> </a:t>
            </a:r>
            <a:r>
              <a:rPr lang="en" sz="1300" b="1">
                <a:solidFill>
                  <a:srgbClr val="000000"/>
                </a:solidFill>
                <a:latin typeface="Comic Sans MS"/>
                <a:ea typeface="Comic Sans MS"/>
                <a:cs typeface="Comic Sans MS"/>
                <a:sym typeface="Comic Sans MS"/>
              </a:rPr>
              <a:t>Refer the student and parent/guardian to outside agencies and legal intervention</a:t>
            </a:r>
            <a:endParaRPr sz="13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7"/>
          <p:cNvSpPr txBox="1">
            <a:spLocks noGrp="1"/>
          </p:cNvSpPr>
          <p:nvPr>
            <p:ph type="title"/>
          </p:nvPr>
        </p:nvSpPr>
        <p:spPr>
          <a:xfrm>
            <a:off x="471900" y="152625"/>
            <a:ext cx="8222100" cy="1353900"/>
          </a:xfrm>
          <a:prstGeom prst="rect">
            <a:avLst/>
          </a:prstGeom>
        </p:spPr>
        <p:txBody>
          <a:bodyPr spcFirstLastPara="1" wrap="square" lIns="91425" tIns="91425" rIns="91425" bIns="91425" anchor="b" anchorCtr="0">
            <a:noAutofit/>
          </a:bodyPr>
          <a:lstStyle/>
          <a:p>
            <a:pPr marL="0" lvl="0" indent="0" algn="l" rtl="0">
              <a:lnSpc>
                <a:spcPct val="115000"/>
              </a:lnSpc>
              <a:spcBef>
                <a:spcPts val="1200"/>
              </a:spcBef>
              <a:spcAft>
                <a:spcPts val="0"/>
              </a:spcAft>
              <a:buClr>
                <a:schemeClr val="dk1"/>
              </a:buClr>
              <a:buSzPts val="1100"/>
              <a:buFont typeface="Arial"/>
              <a:buNone/>
            </a:pPr>
            <a:r>
              <a:rPr lang="en" sz="1300">
                <a:latin typeface="Comic Sans MS"/>
                <a:ea typeface="Comic Sans MS"/>
                <a:cs typeface="Comic Sans MS"/>
                <a:sym typeface="Comic Sans MS"/>
              </a:rPr>
              <a:t>Propose at least three new/original public policy alternatives.  Be sure that all of your public policy alternatives are at the same geopolitical level as your social problem.  Each alternative must specify the actual government or agency that will carry out the proposed action.</a:t>
            </a:r>
            <a:endParaRPr sz="1300">
              <a:latin typeface="Comic Sans MS"/>
              <a:ea typeface="Comic Sans MS"/>
              <a:cs typeface="Comic Sans MS"/>
              <a:sym typeface="Comic Sans MS"/>
            </a:endParaRPr>
          </a:p>
          <a:p>
            <a:pPr marL="0" lvl="0" indent="0" algn="l" rtl="0">
              <a:spcBef>
                <a:spcPts val="1200"/>
              </a:spcBef>
              <a:spcAft>
                <a:spcPts val="0"/>
              </a:spcAft>
              <a:buNone/>
            </a:pPr>
            <a:endParaRPr/>
          </a:p>
        </p:txBody>
      </p:sp>
      <p:sp>
        <p:nvSpPr>
          <p:cNvPr id="153" name="Google Shape;153;p27"/>
          <p:cNvSpPr txBox="1">
            <a:spLocks noGrp="1"/>
          </p:cNvSpPr>
          <p:nvPr>
            <p:ph type="body" idx="1"/>
          </p:nvPr>
        </p:nvSpPr>
        <p:spPr>
          <a:xfrm>
            <a:off x="471900" y="1919075"/>
            <a:ext cx="8222100" cy="3112500"/>
          </a:xfrm>
          <a:prstGeom prst="rect">
            <a:avLst/>
          </a:prstGeom>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Clr>
                <a:schemeClr val="dk2"/>
              </a:buClr>
              <a:buSzPts val="1600"/>
              <a:buFont typeface="Comic Sans MS"/>
              <a:buAutoNum type="arabicPeriod"/>
            </a:pPr>
            <a:r>
              <a:rPr lang="en" sz="1600" b="1">
                <a:solidFill>
                  <a:schemeClr val="dk2"/>
                </a:solidFill>
                <a:latin typeface="Comic Sans MS"/>
                <a:ea typeface="Comic Sans MS"/>
                <a:cs typeface="Comic Sans MS"/>
                <a:sym typeface="Comic Sans MS"/>
              </a:rPr>
              <a:t>Create an attendance committee(1 administrator , a teacher from each grade,attendance officer, 1 paraprofessional,school secretary,1 school aide)</a:t>
            </a:r>
            <a:endParaRPr sz="1600" b="1">
              <a:solidFill>
                <a:schemeClr val="dk2"/>
              </a:solidFill>
              <a:latin typeface="Comic Sans MS"/>
              <a:ea typeface="Comic Sans MS"/>
              <a:cs typeface="Comic Sans MS"/>
              <a:sym typeface="Comic Sans MS"/>
            </a:endParaRPr>
          </a:p>
          <a:p>
            <a:pPr marL="914400" lvl="1" indent="-330200" algn="l" rtl="0">
              <a:lnSpc>
                <a:spcPct val="150000"/>
              </a:lnSpc>
              <a:spcBef>
                <a:spcPts val="0"/>
              </a:spcBef>
              <a:spcAft>
                <a:spcPts val="0"/>
              </a:spcAft>
              <a:buClr>
                <a:schemeClr val="dk2"/>
              </a:buClr>
              <a:buSzPts val="1600"/>
              <a:buFont typeface="Comic Sans MS"/>
              <a:buAutoNum type="alphaLcPeriod"/>
            </a:pPr>
            <a:r>
              <a:rPr lang="en" sz="1600" b="1">
                <a:solidFill>
                  <a:schemeClr val="dk2"/>
                </a:solidFill>
                <a:latin typeface="Comic Sans MS"/>
                <a:ea typeface="Comic Sans MS"/>
                <a:cs typeface="Comic Sans MS"/>
                <a:sym typeface="Comic Sans MS"/>
              </a:rPr>
              <a:t>that meets weekly</a:t>
            </a:r>
            <a:endParaRPr sz="1600" b="1">
              <a:solidFill>
                <a:schemeClr val="dk2"/>
              </a:solidFill>
              <a:latin typeface="Comic Sans MS"/>
              <a:ea typeface="Comic Sans MS"/>
              <a:cs typeface="Comic Sans MS"/>
              <a:sym typeface="Comic Sans MS"/>
            </a:endParaRPr>
          </a:p>
          <a:p>
            <a:pPr marL="457200" lvl="0" indent="-330200" algn="l" rtl="0">
              <a:lnSpc>
                <a:spcPct val="150000"/>
              </a:lnSpc>
              <a:spcBef>
                <a:spcPts val="0"/>
              </a:spcBef>
              <a:spcAft>
                <a:spcPts val="0"/>
              </a:spcAft>
              <a:buClr>
                <a:schemeClr val="dk2"/>
              </a:buClr>
              <a:buSzPts val="1600"/>
              <a:buFont typeface="Comic Sans MS"/>
              <a:buAutoNum type="arabicPeriod"/>
            </a:pPr>
            <a:r>
              <a:rPr lang="en" sz="1600" b="1">
                <a:solidFill>
                  <a:schemeClr val="dk2"/>
                </a:solidFill>
                <a:latin typeface="Comic Sans MS"/>
                <a:ea typeface="Comic Sans MS"/>
                <a:cs typeface="Comic Sans MS"/>
                <a:sym typeface="Comic Sans MS"/>
              </a:rPr>
              <a:t>Discuss options to have meetings with families to identify the cause of the student not attending school daily</a:t>
            </a:r>
            <a:endParaRPr sz="1600" b="1">
              <a:solidFill>
                <a:schemeClr val="dk2"/>
              </a:solidFill>
              <a:latin typeface="Comic Sans MS"/>
              <a:ea typeface="Comic Sans MS"/>
              <a:cs typeface="Comic Sans MS"/>
              <a:sym typeface="Comic Sans MS"/>
            </a:endParaRPr>
          </a:p>
          <a:p>
            <a:pPr marL="457200" lvl="0" indent="-330200" algn="l" rtl="0">
              <a:lnSpc>
                <a:spcPct val="150000"/>
              </a:lnSpc>
              <a:spcBef>
                <a:spcPts val="0"/>
              </a:spcBef>
              <a:spcAft>
                <a:spcPts val="0"/>
              </a:spcAft>
              <a:buClr>
                <a:schemeClr val="dk2"/>
              </a:buClr>
              <a:buSzPts val="1600"/>
              <a:buFont typeface="Comic Sans MS"/>
              <a:buAutoNum type="arabicPeriod"/>
            </a:pPr>
            <a:r>
              <a:rPr lang="en" sz="1600" b="1">
                <a:solidFill>
                  <a:schemeClr val="dk2"/>
                </a:solidFill>
                <a:latin typeface="Comic Sans MS"/>
                <a:ea typeface="Comic Sans MS"/>
                <a:cs typeface="Comic Sans MS"/>
                <a:sym typeface="Comic Sans MS"/>
              </a:rPr>
              <a:t>Provide a reward system for children to attend school on time.(attendance award ceremony</a:t>
            </a:r>
            <a:r>
              <a:rPr lang="en" sz="1200">
                <a:solidFill>
                  <a:schemeClr val="dk1"/>
                </a:solidFill>
                <a:latin typeface="Courier New"/>
                <a:ea typeface="Courier New"/>
                <a:cs typeface="Courier New"/>
                <a:sym typeface="Courier New"/>
              </a:rPr>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lnSpc>
                <a:spcPct val="115000"/>
              </a:lnSpc>
              <a:spcBef>
                <a:spcPts val="1200"/>
              </a:spcBef>
              <a:spcAft>
                <a:spcPts val="1200"/>
              </a:spcAft>
              <a:buClr>
                <a:schemeClr val="dk1"/>
              </a:buClr>
              <a:buSzPts val="1100"/>
              <a:buFont typeface="Arial"/>
              <a:buNone/>
            </a:pPr>
            <a:r>
              <a:rPr lang="en" sz="1600">
                <a:latin typeface="Comic Sans MS"/>
                <a:ea typeface="Comic Sans MS"/>
                <a:cs typeface="Comic Sans MS"/>
                <a:sym typeface="Comic Sans MS"/>
              </a:rPr>
              <a:t>List the three public policy alternatives from Worksheet 5.  Create a short word or abbreviation to summarize each policy and write it at the end of each policy.</a:t>
            </a:r>
            <a:endParaRPr sz="3600">
              <a:latin typeface="Comic Sans MS"/>
              <a:ea typeface="Comic Sans MS"/>
              <a:cs typeface="Comic Sans MS"/>
              <a:sym typeface="Comic Sans MS"/>
            </a:endParaRPr>
          </a:p>
        </p:txBody>
      </p:sp>
      <p:sp>
        <p:nvSpPr>
          <p:cNvPr id="159" name="Google Shape;159;p2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25000" lnSpcReduction="20000"/>
          </a:bodyPr>
          <a:lstStyle/>
          <a:p>
            <a:pPr marL="0" lvl="0" indent="0" algn="l" rtl="0">
              <a:lnSpc>
                <a:spcPct val="200000"/>
              </a:lnSpc>
              <a:spcBef>
                <a:spcPts val="1200"/>
              </a:spcBef>
              <a:spcAft>
                <a:spcPts val="0"/>
              </a:spcAft>
              <a:buNone/>
            </a:pPr>
            <a:r>
              <a:rPr lang="en" sz="5500" b="1">
                <a:solidFill>
                  <a:srgbClr val="000000"/>
                </a:solidFill>
                <a:latin typeface="Comic Sans MS"/>
                <a:ea typeface="Comic Sans MS"/>
                <a:cs typeface="Comic Sans MS"/>
                <a:sym typeface="Comic Sans MS"/>
              </a:rPr>
              <a:t>Develop a mentoring program in our school</a:t>
            </a:r>
            <a:endParaRPr sz="5500" b="1">
              <a:solidFill>
                <a:srgbClr val="000000"/>
              </a:solidFill>
              <a:latin typeface="Comic Sans MS"/>
              <a:ea typeface="Comic Sans MS"/>
              <a:cs typeface="Comic Sans MS"/>
              <a:sym typeface="Comic Sans MS"/>
            </a:endParaRPr>
          </a:p>
          <a:p>
            <a:pPr marL="0" lvl="0" indent="0" algn="l" rtl="0">
              <a:lnSpc>
                <a:spcPct val="200000"/>
              </a:lnSpc>
              <a:spcBef>
                <a:spcPts val="1200"/>
              </a:spcBef>
              <a:spcAft>
                <a:spcPts val="0"/>
              </a:spcAft>
              <a:buNone/>
            </a:pPr>
            <a:r>
              <a:rPr lang="en" sz="5500">
                <a:solidFill>
                  <a:srgbClr val="000000"/>
                </a:solidFill>
                <a:latin typeface="Comic Sans MS"/>
                <a:ea typeface="Comic Sans MS"/>
                <a:cs typeface="Comic Sans MS"/>
                <a:sym typeface="Comic Sans MS"/>
              </a:rPr>
              <a:t>●     </a:t>
            </a:r>
            <a:r>
              <a:rPr lang="en" sz="5500" b="1">
                <a:solidFill>
                  <a:srgbClr val="000000"/>
                </a:solidFill>
                <a:latin typeface="Comic Sans MS"/>
                <a:ea typeface="Comic Sans MS"/>
                <a:cs typeface="Comic Sans MS"/>
                <a:sym typeface="Comic Sans MS"/>
              </a:rPr>
              <a:t>Place students with mentors based on attendance records from prior year(s). Assign mentors at a ratio of 3:1, students to mentors</a:t>
            </a:r>
            <a:endParaRPr sz="5500" b="1">
              <a:solidFill>
                <a:srgbClr val="000000"/>
              </a:solidFill>
              <a:latin typeface="Comic Sans MS"/>
              <a:ea typeface="Comic Sans MS"/>
              <a:cs typeface="Comic Sans MS"/>
              <a:sym typeface="Comic Sans MS"/>
            </a:endParaRPr>
          </a:p>
          <a:p>
            <a:pPr marL="457200" lvl="0" indent="-315912" algn="l" rtl="0">
              <a:lnSpc>
                <a:spcPct val="200000"/>
              </a:lnSpc>
              <a:spcBef>
                <a:spcPts val="1200"/>
              </a:spcBef>
              <a:spcAft>
                <a:spcPts val="0"/>
              </a:spcAft>
              <a:buClr>
                <a:srgbClr val="000000"/>
              </a:buClr>
              <a:buSzPct val="100000"/>
              <a:buFont typeface="Comic Sans MS"/>
              <a:buChar char="●"/>
            </a:pPr>
            <a:r>
              <a:rPr lang="en" sz="5500" b="1">
                <a:solidFill>
                  <a:srgbClr val="000000"/>
                </a:solidFill>
                <a:latin typeface="Comic Sans MS"/>
                <a:ea typeface="Comic Sans MS"/>
                <a:cs typeface="Comic Sans MS"/>
                <a:sym typeface="Comic Sans MS"/>
              </a:rPr>
              <a:t>Weekly Student Attendance Celebration</a:t>
            </a:r>
            <a:endParaRPr sz="5500" b="1">
              <a:solidFill>
                <a:srgbClr val="000000"/>
              </a:solidFill>
              <a:latin typeface="Comic Sans MS"/>
              <a:ea typeface="Comic Sans MS"/>
              <a:cs typeface="Comic Sans MS"/>
              <a:sym typeface="Comic Sans MS"/>
            </a:endParaRPr>
          </a:p>
          <a:p>
            <a:pPr marL="457200" lvl="0" indent="-315912" algn="l" rtl="0">
              <a:lnSpc>
                <a:spcPct val="200000"/>
              </a:lnSpc>
              <a:spcBef>
                <a:spcPts val="0"/>
              </a:spcBef>
              <a:spcAft>
                <a:spcPts val="0"/>
              </a:spcAft>
              <a:buClr>
                <a:srgbClr val="000000"/>
              </a:buClr>
              <a:buSzPct val="100000"/>
              <a:buFont typeface="Comic Sans MS"/>
              <a:buChar char="●"/>
            </a:pPr>
            <a:r>
              <a:rPr lang="en" sz="5500" b="1">
                <a:solidFill>
                  <a:srgbClr val="000000"/>
                </a:solidFill>
                <a:latin typeface="Comic Sans MS"/>
                <a:ea typeface="Comic Sans MS"/>
                <a:cs typeface="Comic Sans MS"/>
                <a:sym typeface="Comic Sans MS"/>
              </a:rPr>
              <a:t>Monthly Grade/Class Attendance Ceremony</a:t>
            </a:r>
            <a:endParaRPr sz="5500" b="1">
              <a:solidFill>
                <a:srgbClr val="000000"/>
              </a:solidFill>
              <a:latin typeface="Comic Sans MS"/>
              <a:ea typeface="Comic Sans MS"/>
              <a:cs typeface="Comic Sans MS"/>
              <a:sym typeface="Comic Sans MS"/>
            </a:endParaRPr>
          </a:p>
          <a:p>
            <a:pPr marL="0" lvl="0" indent="0" algn="l" rtl="0">
              <a:lnSpc>
                <a:spcPct val="200000"/>
              </a:lnSpc>
              <a:spcBef>
                <a:spcPts val="1200"/>
              </a:spcBef>
              <a:spcAft>
                <a:spcPts val="0"/>
              </a:spcAft>
              <a:buNone/>
            </a:pPr>
            <a:endParaRPr sz="1200" b="1">
              <a:solidFill>
                <a:srgbClr val="000000"/>
              </a:solidFill>
              <a:latin typeface="Times New Roman"/>
              <a:ea typeface="Times New Roman"/>
              <a:cs typeface="Times New Roman"/>
              <a:sym typeface="Times New Roman"/>
            </a:endParaRPr>
          </a:p>
          <a:p>
            <a:pPr marL="0" lvl="0" indent="0" algn="l" rtl="0">
              <a:lnSpc>
                <a:spcPct val="200000"/>
              </a:lnSpc>
              <a:spcBef>
                <a:spcPts val="1200"/>
              </a:spcBef>
              <a:spcAft>
                <a:spcPts val="0"/>
              </a:spcAft>
              <a:buNone/>
            </a:pPr>
            <a:endParaRPr sz="1200" b="1">
              <a:solidFill>
                <a:srgbClr val="000000"/>
              </a:solidFill>
              <a:latin typeface="Times New Roman"/>
              <a:ea typeface="Times New Roman"/>
              <a:cs typeface="Times New Roman"/>
              <a:sym typeface="Times New Roman"/>
            </a:endParaRPr>
          </a:p>
          <a:p>
            <a:pPr marL="0" lvl="0" indent="0" algn="l" rtl="0">
              <a:spcBef>
                <a:spcPts val="1200"/>
              </a:spcBef>
              <a:spcAft>
                <a:spcPts val="1200"/>
              </a:spcAft>
              <a:buClr>
                <a:schemeClr val="dk1"/>
              </a:buClr>
              <a:buSzPct val="61111"/>
              <a:buFont typeface="Arial"/>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t>EVIDENCE</a:t>
            </a:r>
            <a:endParaRPr/>
          </a:p>
        </p:txBody>
      </p:sp>
      <p:sp>
        <p:nvSpPr>
          <p:cNvPr id="165" name="Google Shape;165;p2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298450" algn="l" rtl="0">
              <a:spcBef>
                <a:spcPts val="0"/>
              </a:spcBef>
              <a:spcAft>
                <a:spcPts val="0"/>
              </a:spcAft>
              <a:buSzPts val="1100"/>
              <a:buAutoNum type="arabicPeriod"/>
            </a:pPr>
            <a:r>
              <a:rPr lang="en" sz="1100" b="1" u="sng">
                <a:solidFill>
                  <a:schemeClr val="dk2"/>
                </a:solidFill>
                <a:hlinkClick r:id="rId3">
                  <a:extLst>
                    <a:ext uri="{A12FA001-AC4F-418D-AE19-62706E023703}">
                      <ahyp:hlinkClr xmlns:ahyp="http://schemas.microsoft.com/office/drawing/2018/hyperlinkcolor" val="tx"/>
                    </a:ext>
                  </a:extLst>
                </a:hlinkClick>
              </a:rPr>
              <a:t>School Attendance, Truancy &amp; Chronic Absenteeism: What Parents Need to Know - HealthyChildren.org</a:t>
            </a:r>
            <a:endParaRPr b="1">
              <a:solidFill>
                <a:schemeClr val="dk2"/>
              </a:solidFill>
            </a:endParaRPr>
          </a:p>
          <a:p>
            <a:pPr marL="457200" lvl="0" indent="-298450" algn="l" rtl="0">
              <a:spcBef>
                <a:spcPts val="0"/>
              </a:spcBef>
              <a:spcAft>
                <a:spcPts val="0"/>
              </a:spcAft>
              <a:buSzPts val="1100"/>
              <a:buAutoNum type="arabicPeriod"/>
            </a:pPr>
            <a:r>
              <a:rPr lang="en" sz="1100" b="1" u="sng">
                <a:solidFill>
                  <a:schemeClr val="dk2"/>
                </a:solidFill>
                <a:hlinkClick r:id="rId4">
                  <a:extLst>
                    <a:ext uri="{A12FA001-AC4F-418D-AE19-62706E023703}">
                      <ahyp:hlinkClr xmlns:ahyp="http://schemas.microsoft.com/office/drawing/2018/hyperlinkcolor" val="tx"/>
                    </a:ext>
                  </a:extLst>
                </a:hlinkClick>
              </a:rPr>
              <a:t>Chronic absenteeism | American Federation of Teachers (aft.org)</a:t>
            </a:r>
            <a:endParaRPr b="1">
              <a:solidFill>
                <a:schemeClr val="dk2"/>
              </a:solidFill>
            </a:endParaRPr>
          </a:p>
          <a:p>
            <a:pPr marL="457200" lvl="0" indent="-304800" algn="l" rtl="0">
              <a:spcBef>
                <a:spcPts val="0"/>
              </a:spcBef>
              <a:spcAft>
                <a:spcPts val="0"/>
              </a:spcAft>
              <a:buClr>
                <a:schemeClr val="dk2"/>
              </a:buClr>
              <a:buSzPts val="1200"/>
              <a:buAutoNum type="arabicPeriod"/>
            </a:pPr>
            <a:r>
              <a:rPr lang="en" sz="1100" u="sng">
                <a:solidFill>
                  <a:schemeClr val="hlink"/>
                </a:solidFill>
                <a:latin typeface="Arial"/>
                <a:ea typeface="Arial"/>
                <a:cs typeface="Arial"/>
                <a:sym typeface="Arial"/>
                <a:hlinkClick r:id="rId5"/>
              </a:rPr>
              <a:t>Home (ps85q.org)</a:t>
            </a:r>
            <a:endParaRPr sz="1200" b="1">
              <a:solidFill>
                <a:schemeClr val="dk2"/>
              </a:solidFill>
              <a:highlight>
                <a:srgbClr val="FFFFFF"/>
              </a:highlight>
            </a:endParaRPr>
          </a:p>
          <a:p>
            <a:pPr marL="457200" lvl="0" indent="-298450" algn="l" rtl="0">
              <a:spcBef>
                <a:spcPts val="0"/>
              </a:spcBef>
              <a:spcAft>
                <a:spcPts val="0"/>
              </a:spcAft>
              <a:buSzPts val="1100"/>
              <a:buFont typeface="Arial"/>
              <a:buAutoNum type="arabicPeriod"/>
            </a:pPr>
            <a:r>
              <a:rPr lang="en" sz="1100" b="1" u="sng">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Chancellor's Regulations (nyc.gov)</a:t>
            </a:r>
            <a:endParaRPr b="1">
              <a:solidFill>
                <a:schemeClr val="dk2"/>
              </a:solidFill>
            </a:endParaRPr>
          </a:p>
          <a:p>
            <a:pPr marL="0" lvl="0" indent="0" algn="l" rtl="0">
              <a:spcBef>
                <a:spcPts val="1200"/>
              </a:spcBef>
              <a:spcAft>
                <a:spcPts val="120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227700" y="448725"/>
            <a:ext cx="8222100" cy="767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1800" b="1">
              <a:latin typeface="Courier New"/>
              <a:ea typeface="Courier New"/>
              <a:cs typeface="Courier New"/>
              <a:sym typeface="Courier New"/>
            </a:endParaRPr>
          </a:p>
          <a:p>
            <a:pPr marL="0" lvl="0" indent="0" algn="ctr" rtl="0">
              <a:spcBef>
                <a:spcPts val="0"/>
              </a:spcBef>
              <a:spcAft>
                <a:spcPts val="0"/>
              </a:spcAft>
              <a:buNone/>
            </a:pPr>
            <a:endParaRPr sz="1800" b="1">
              <a:latin typeface="Courier New"/>
              <a:ea typeface="Courier New"/>
              <a:cs typeface="Courier New"/>
              <a:sym typeface="Courier New"/>
            </a:endParaRPr>
          </a:p>
          <a:p>
            <a:pPr marL="0" lvl="0" indent="0" algn="ctr" rtl="0">
              <a:spcBef>
                <a:spcPts val="0"/>
              </a:spcBef>
              <a:spcAft>
                <a:spcPts val="0"/>
              </a:spcAft>
              <a:buNone/>
            </a:pPr>
            <a:endParaRPr sz="1800" b="1">
              <a:latin typeface="Courier New"/>
              <a:ea typeface="Courier New"/>
              <a:cs typeface="Courier New"/>
              <a:sym typeface="Courier New"/>
            </a:endParaRPr>
          </a:p>
          <a:p>
            <a:pPr marL="0" lvl="0" indent="0" algn="ctr" rtl="0">
              <a:spcBef>
                <a:spcPts val="0"/>
              </a:spcBef>
              <a:spcAft>
                <a:spcPts val="0"/>
              </a:spcAft>
              <a:buNone/>
            </a:pPr>
            <a:endParaRPr sz="1800" b="1">
              <a:latin typeface="Courier New"/>
              <a:ea typeface="Courier New"/>
              <a:cs typeface="Courier New"/>
              <a:sym typeface="Courier New"/>
            </a:endParaRPr>
          </a:p>
          <a:p>
            <a:pPr marL="0" lvl="0" indent="0" algn="ctr" rtl="0">
              <a:spcBef>
                <a:spcPts val="0"/>
              </a:spcBef>
              <a:spcAft>
                <a:spcPts val="0"/>
              </a:spcAft>
              <a:buNone/>
            </a:pPr>
            <a:endParaRPr sz="1800" b="1">
              <a:latin typeface="Courier New"/>
              <a:ea typeface="Courier New"/>
              <a:cs typeface="Courier New"/>
              <a:sym typeface="Courier New"/>
            </a:endParaRPr>
          </a:p>
          <a:p>
            <a:pPr marL="0" lvl="0" indent="0" algn="ctr" rtl="0">
              <a:spcBef>
                <a:spcPts val="0"/>
              </a:spcBef>
              <a:spcAft>
                <a:spcPts val="0"/>
              </a:spcAft>
              <a:buNone/>
            </a:pPr>
            <a:endParaRPr sz="1800" b="1">
              <a:latin typeface="Courier New"/>
              <a:ea typeface="Courier New"/>
              <a:cs typeface="Courier New"/>
              <a:sym typeface="Courier New"/>
            </a:endParaRPr>
          </a:p>
          <a:p>
            <a:pPr marL="0" lvl="0" indent="0" algn="ctr" rtl="0">
              <a:spcBef>
                <a:spcPts val="0"/>
              </a:spcBef>
              <a:spcAft>
                <a:spcPts val="0"/>
              </a:spcAft>
              <a:buNone/>
            </a:pPr>
            <a:r>
              <a:rPr lang="en" sz="1800" b="1">
                <a:latin typeface="Courier New"/>
                <a:ea typeface="Courier New"/>
                <a:cs typeface="Courier New"/>
                <a:sym typeface="Courier New"/>
              </a:rPr>
              <a:t>1</a:t>
            </a:r>
            <a:r>
              <a:rPr lang="en" sz="1800" b="1">
                <a:latin typeface="Comic Sans MS"/>
                <a:ea typeface="Comic Sans MS"/>
                <a:cs typeface="Comic Sans MS"/>
                <a:sym typeface="Comic Sans MS"/>
              </a:rPr>
              <a:t>:  Defining the Social Problem </a:t>
            </a:r>
            <a:endParaRPr sz="1800" b="1">
              <a:latin typeface="Comic Sans MS"/>
              <a:ea typeface="Comic Sans MS"/>
              <a:cs typeface="Comic Sans MS"/>
              <a:sym typeface="Comic Sans MS"/>
            </a:endParaRPr>
          </a:p>
          <a:p>
            <a:pPr marL="0" lvl="0" indent="0" algn="ctr" rtl="0">
              <a:spcBef>
                <a:spcPts val="0"/>
              </a:spcBef>
              <a:spcAft>
                <a:spcPts val="0"/>
              </a:spcAft>
              <a:buNone/>
            </a:pPr>
            <a:endParaRPr sz="1900">
              <a:latin typeface="Nunito"/>
              <a:ea typeface="Nunito"/>
              <a:cs typeface="Nunito"/>
              <a:sym typeface="Nunito"/>
            </a:endParaRPr>
          </a:p>
          <a:p>
            <a:pPr marL="2286000" lvl="0" indent="0" algn="l" rtl="0">
              <a:spcBef>
                <a:spcPts val="0"/>
              </a:spcBef>
              <a:spcAft>
                <a:spcPts val="0"/>
              </a:spcAft>
              <a:buNone/>
            </a:pPr>
            <a:r>
              <a:rPr lang="en" sz="2200">
                <a:latin typeface="Comic Sans MS"/>
                <a:ea typeface="Comic Sans MS"/>
                <a:cs typeface="Comic Sans MS"/>
                <a:sym typeface="Comic Sans MS"/>
              </a:rPr>
              <a:t>Chronic Absences in our School </a:t>
            </a:r>
            <a:endParaRPr sz="2200">
              <a:latin typeface="Comic Sans MS"/>
              <a:ea typeface="Comic Sans MS"/>
              <a:cs typeface="Comic Sans MS"/>
              <a:sym typeface="Comic Sans MS"/>
            </a:endParaRPr>
          </a:p>
          <a:p>
            <a:pPr marL="0" lvl="0" indent="0" algn="l" rtl="0">
              <a:spcBef>
                <a:spcPts val="0"/>
              </a:spcBef>
              <a:spcAft>
                <a:spcPts val="0"/>
              </a:spcAft>
              <a:buNone/>
            </a:pPr>
            <a:endParaRPr sz="1300" b="0">
              <a:latin typeface="Nunito"/>
              <a:ea typeface="Nunito"/>
              <a:cs typeface="Nunito"/>
              <a:sym typeface="Nunito"/>
            </a:endParaRPr>
          </a:p>
        </p:txBody>
      </p:sp>
      <p:sp>
        <p:nvSpPr>
          <p:cNvPr id="74" name="Google Shape;74;p1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62500" lnSpcReduction="10000"/>
          </a:bodyPr>
          <a:lstStyle/>
          <a:p>
            <a:pPr marL="0" lvl="0" indent="0" algn="l" rtl="0">
              <a:spcBef>
                <a:spcPts val="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lnSpc>
                <a:spcPct val="150000"/>
              </a:lnSpc>
              <a:spcBef>
                <a:spcPts val="1200"/>
              </a:spcBef>
              <a:spcAft>
                <a:spcPts val="0"/>
              </a:spcAft>
              <a:buNone/>
            </a:pPr>
            <a:endParaRPr/>
          </a:p>
          <a:p>
            <a:pPr marL="0" lvl="0" indent="0" algn="l" rtl="0">
              <a:lnSpc>
                <a:spcPct val="150000"/>
              </a:lnSpc>
              <a:spcBef>
                <a:spcPts val="600"/>
              </a:spcBef>
              <a:spcAft>
                <a:spcPts val="0"/>
              </a:spcAft>
              <a:buNone/>
            </a:pPr>
            <a:endParaRPr/>
          </a:p>
          <a:p>
            <a:pPr marL="0" lvl="0" indent="0" algn="l" rtl="0">
              <a:lnSpc>
                <a:spcPct val="150000"/>
              </a:lnSpc>
              <a:spcBef>
                <a:spcPts val="600"/>
              </a:spcBef>
              <a:spcAft>
                <a:spcPts val="0"/>
              </a:spcAft>
              <a:buNone/>
            </a:pPr>
            <a:endParaRPr/>
          </a:p>
          <a:p>
            <a:pPr marL="0" lvl="0" indent="0" algn="l" rtl="0">
              <a:lnSpc>
                <a:spcPct val="150000"/>
              </a:lnSpc>
              <a:spcBef>
                <a:spcPts val="600"/>
              </a:spcBef>
              <a:spcAft>
                <a:spcPts val="0"/>
              </a:spcAft>
              <a:buNone/>
            </a:pPr>
            <a:endParaRPr sz="1100" u="sng">
              <a:solidFill>
                <a:srgbClr val="1155CC"/>
              </a:solidFill>
              <a:highlight>
                <a:srgbClr val="FFFFFF"/>
              </a:highlight>
              <a:latin typeface="Arial"/>
              <a:ea typeface="Arial"/>
              <a:cs typeface="Arial"/>
              <a:sym typeface="Arial"/>
            </a:endParaRPr>
          </a:p>
          <a:p>
            <a:pPr marL="0" lvl="0" indent="0" algn="l" rtl="0">
              <a:lnSpc>
                <a:spcPct val="150000"/>
              </a:lnSpc>
              <a:spcBef>
                <a:spcPts val="600"/>
              </a:spcBef>
              <a:spcAft>
                <a:spcPts val="0"/>
              </a:spcAft>
              <a:buNone/>
            </a:pPr>
            <a:endParaRPr sz="1100">
              <a:solidFill>
                <a:srgbClr val="222222"/>
              </a:solidFill>
              <a:highlight>
                <a:srgbClr val="FFFFFF"/>
              </a:highlight>
              <a:latin typeface="Arial"/>
              <a:ea typeface="Arial"/>
              <a:cs typeface="Arial"/>
              <a:sym typeface="Arial"/>
            </a:endParaRPr>
          </a:p>
          <a:p>
            <a:pPr marL="0" lvl="0" indent="0" algn="l" rtl="0">
              <a:spcBef>
                <a:spcPts val="0"/>
              </a:spcBef>
              <a:spcAft>
                <a:spcPts val="1200"/>
              </a:spcAft>
              <a:buNone/>
            </a:pPr>
            <a:endParaRPr/>
          </a:p>
        </p:txBody>
      </p:sp>
      <p:pic>
        <p:nvPicPr>
          <p:cNvPr id="75" name="Google Shape;75;p14" descr="As early as elementary school, students who miss just two school days each month are more likely to fall behind in reading, writing and math, even if the absences are excused. While some challenges to a child’s attendance are unavoidable, it’s important to understand the impact of each absence. &#10;&#10;A student is chronically absent if he or she misses only two days of school per month (18 days per year). Even one year of chronic absence can cause a child to fall behind academically and decrease a child’s chances of graduating from high school, which can have long-term consequences on their financial independence, physical well-being and mental health.&#10;&#10;Parents can prepare their children for a lifetime of success by making regular school attendance a priority and understanding the reasons for their child’s absences. Learn more and find help at http://www.AbsencesAddUp.org." title="The Importance of School Attendance">
            <a:hlinkClick r:id="rId3"/>
          </p:cNvPr>
          <p:cNvPicPr preferRelativeResize="0"/>
          <p:nvPr/>
        </p:nvPicPr>
        <p:blipFill>
          <a:blip r:embed="rId4">
            <a:alphaModFix/>
          </a:blip>
          <a:stretch>
            <a:fillRect/>
          </a:stretch>
        </p:blipFill>
        <p:spPr>
          <a:xfrm>
            <a:off x="1443175" y="1825750"/>
            <a:ext cx="6257650" cy="3088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80325" y="754000"/>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000">
                <a:solidFill>
                  <a:srgbClr val="111111"/>
                </a:solidFill>
                <a:highlight>
                  <a:srgbClr val="FFFFFF"/>
                </a:highlight>
              </a:rPr>
              <a:t>Chancellor’s Regulation</a:t>
            </a:r>
            <a:r>
              <a:rPr lang="en" sz="3000" b="1">
                <a:solidFill>
                  <a:srgbClr val="111111"/>
                </a:solidFill>
                <a:highlight>
                  <a:srgbClr val="FFFFFF"/>
                </a:highlight>
              </a:rPr>
              <a:t> A-210</a:t>
            </a:r>
            <a:endParaRPr sz="3000" b="1">
              <a:latin typeface="Comic Sans MS"/>
              <a:ea typeface="Comic Sans MS"/>
              <a:cs typeface="Comic Sans MS"/>
              <a:sym typeface="Comic Sans MS"/>
            </a:endParaRPr>
          </a:p>
        </p:txBody>
      </p:sp>
      <p:sp>
        <p:nvSpPr>
          <p:cNvPr id="81" name="Google Shape;81;p1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u="sng">
                <a:solidFill>
                  <a:schemeClr val="hlink"/>
                </a:solidFill>
                <a:hlinkClick r:id="rId3"/>
              </a:rPr>
              <a:t>https://www.schools.nyc.gov/docs/default-source/default-document-library/a-210-english#:~:text=This%20regulation%20supersedes%20Chancellor%E2%80%99s%20Regulation%20A-210%20dated%20December,school%20attendance%20services%2C%20attendance%20reporting%20and%20follow-up%20procedures.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471900" y="534200"/>
            <a:ext cx="8222100" cy="972300"/>
          </a:xfrm>
          <a:prstGeom prst="rect">
            <a:avLst/>
          </a:prstGeom>
        </p:spPr>
        <p:txBody>
          <a:bodyPr spcFirstLastPara="1" wrap="square" lIns="91425" tIns="91425" rIns="91425" bIns="91425" anchor="b" anchorCtr="0">
            <a:noAutofit/>
          </a:bodyPr>
          <a:lstStyle/>
          <a:p>
            <a:pPr marL="457200" lvl="0" indent="-336550" algn="l" rtl="0">
              <a:lnSpc>
                <a:spcPct val="150000"/>
              </a:lnSpc>
              <a:spcBef>
                <a:spcPts val="0"/>
              </a:spcBef>
              <a:spcAft>
                <a:spcPts val="0"/>
              </a:spcAft>
              <a:buSzPts val="1700"/>
              <a:buFont typeface="Comic Sans MS"/>
              <a:buAutoNum type="arabicPeriod" startAt="2"/>
            </a:pPr>
            <a:r>
              <a:rPr lang="en" sz="2300" b="1">
                <a:latin typeface="Comic Sans MS"/>
                <a:ea typeface="Comic Sans MS"/>
                <a:cs typeface="Comic Sans MS"/>
                <a:sym typeface="Comic Sans MS"/>
              </a:rPr>
              <a:t>What is the specific community location of the social problem?</a:t>
            </a:r>
            <a:r>
              <a:rPr lang="en" sz="1800" b="1">
                <a:solidFill>
                  <a:schemeClr val="dk2"/>
                </a:solidFill>
                <a:latin typeface="Comic Sans MS"/>
                <a:ea typeface="Comic Sans MS"/>
                <a:cs typeface="Comic Sans MS"/>
                <a:sym typeface="Comic Sans MS"/>
              </a:rPr>
              <a:t> </a:t>
            </a:r>
            <a:endParaRPr sz="3800" b="1">
              <a:solidFill>
                <a:schemeClr val="dk2"/>
              </a:solidFill>
              <a:latin typeface="Comic Sans MS"/>
              <a:ea typeface="Comic Sans MS"/>
              <a:cs typeface="Comic Sans MS"/>
              <a:sym typeface="Comic Sans MS"/>
            </a:endParaRPr>
          </a:p>
        </p:txBody>
      </p:sp>
      <p:sp>
        <p:nvSpPr>
          <p:cNvPr id="87" name="Google Shape;87;p16"/>
          <p:cNvSpPr txBox="1">
            <a:spLocks noGrp="1"/>
          </p:cNvSpPr>
          <p:nvPr>
            <p:ph type="body" idx="1"/>
          </p:nvPr>
        </p:nvSpPr>
        <p:spPr>
          <a:xfrm>
            <a:off x="471900" y="1663625"/>
            <a:ext cx="8222100" cy="3357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200" b="1">
                <a:solidFill>
                  <a:schemeClr val="dk2"/>
                </a:solidFill>
              </a:rPr>
              <a:t>District 30- P.S.85 Q</a:t>
            </a:r>
            <a:endParaRPr sz="2200" b="1">
              <a:solidFill>
                <a:schemeClr val="dk2"/>
              </a:solidFill>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88" name="Google Shape;88;p16"/>
          <p:cNvPicPr preferRelativeResize="0"/>
          <p:nvPr/>
        </p:nvPicPr>
        <p:blipFill>
          <a:blip r:embed="rId3">
            <a:alphaModFix/>
          </a:blip>
          <a:stretch>
            <a:fillRect/>
          </a:stretch>
        </p:blipFill>
        <p:spPr>
          <a:xfrm>
            <a:off x="585075" y="2258850"/>
            <a:ext cx="8222099" cy="25183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457200" lvl="0" indent="-412750" algn="l" rtl="0">
              <a:lnSpc>
                <a:spcPct val="150000"/>
              </a:lnSpc>
              <a:spcBef>
                <a:spcPts val="0"/>
              </a:spcBef>
              <a:spcAft>
                <a:spcPts val="0"/>
              </a:spcAft>
              <a:buSzPts val="2900"/>
              <a:buFont typeface="Comic Sans MS"/>
              <a:buAutoNum type="arabicPeriod" startAt="3"/>
            </a:pPr>
            <a:r>
              <a:rPr lang="en" sz="3000">
                <a:latin typeface="Comic Sans MS"/>
                <a:ea typeface="Comic Sans MS"/>
                <a:cs typeface="Comic Sans MS"/>
                <a:sym typeface="Comic Sans MS"/>
              </a:rPr>
              <a:t>List three undesirable social conditions that result from this problem:</a:t>
            </a:r>
            <a:endParaRPr sz="5000">
              <a:latin typeface="Comic Sans MS"/>
              <a:ea typeface="Comic Sans MS"/>
              <a:cs typeface="Comic Sans MS"/>
              <a:sym typeface="Comic Sans MS"/>
            </a:endParaRPr>
          </a:p>
        </p:txBody>
      </p:sp>
      <p:sp>
        <p:nvSpPr>
          <p:cNvPr id="94" name="Google Shape;94;p17"/>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55600" algn="l" rtl="0">
              <a:lnSpc>
                <a:spcPct val="200000"/>
              </a:lnSpc>
              <a:spcBef>
                <a:spcPts val="0"/>
              </a:spcBef>
              <a:spcAft>
                <a:spcPts val="0"/>
              </a:spcAft>
              <a:buClr>
                <a:schemeClr val="dk2"/>
              </a:buClr>
              <a:buSzPts val="2000"/>
              <a:buFont typeface="Comic Sans MS"/>
              <a:buAutoNum type="arabicPeriod"/>
            </a:pPr>
            <a:r>
              <a:rPr lang="en" sz="2000" b="1">
                <a:solidFill>
                  <a:schemeClr val="dk2"/>
                </a:solidFill>
                <a:latin typeface="Comic Sans MS"/>
                <a:ea typeface="Comic Sans MS"/>
                <a:cs typeface="Comic Sans MS"/>
                <a:sym typeface="Comic Sans MS"/>
              </a:rPr>
              <a:t>Students miss vital academic information</a:t>
            </a:r>
            <a:endParaRPr sz="2000" b="1">
              <a:solidFill>
                <a:schemeClr val="dk2"/>
              </a:solidFill>
              <a:latin typeface="Comic Sans MS"/>
              <a:ea typeface="Comic Sans MS"/>
              <a:cs typeface="Comic Sans MS"/>
              <a:sym typeface="Comic Sans MS"/>
            </a:endParaRPr>
          </a:p>
          <a:p>
            <a:pPr marL="457200" lvl="0" indent="-355600" algn="l" rtl="0">
              <a:lnSpc>
                <a:spcPct val="200000"/>
              </a:lnSpc>
              <a:spcBef>
                <a:spcPts val="0"/>
              </a:spcBef>
              <a:spcAft>
                <a:spcPts val="0"/>
              </a:spcAft>
              <a:buClr>
                <a:schemeClr val="dk2"/>
              </a:buClr>
              <a:buSzPts val="2000"/>
              <a:buFont typeface="Comic Sans MS"/>
              <a:buAutoNum type="arabicPeriod"/>
            </a:pPr>
            <a:r>
              <a:rPr lang="en" sz="2000" b="1">
                <a:solidFill>
                  <a:schemeClr val="dk2"/>
                </a:solidFill>
                <a:latin typeface="Comic Sans MS"/>
                <a:ea typeface="Comic Sans MS"/>
                <a:cs typeface="Comic Sans MS"/>
                <a:sym typeface="Comic Sans MS"/>
              </a:rPr>
              <a:t>Failing at school</a:t>
            </a:r>
            <a:endParaRPr sz="2000" b="1">
              <a:solidFill>
                <a:schemeClr val="dk2"/>
              </a:solidFill>
              <a:latin typeface="Comic Sans MS"/>
              <a:ea typeface="Comic Sans MS"/>
              <a:cs typeface="Comic Sans MS"/>
              <a:sym typeface="Comic Sans MS"/>
            </a:endParaRPr>
          </a:p>
          <a:p>
            <a:pPr marL="457200" lvl="0" indent="-355600" algn="l" rtl="0">
              <a:lnSpc>
                <a:spcPct val="200000"/>
              </a:lnSpc>
              <a:spcBef>
                <a:spcPts val="0"/>
              </a:spcBef>
              <a:spcAft>
                <a:spcPts val="0"/>
              </a:spcAft>
              <a:buClr>
                <a:schemeClr val="dk2"/>
              </a:buClr>
              <a:buSzPts val="2000"/>
              <a:buFont typeface="Comic Sans MS"/>
              <a:buAutoNum type="arabicPeriod"/>
            </a:pPr>
            <a:r>
              <a:rPr lang="en" sz="2000" b="1">
                <a:solidFill>
                  <a:schemeClr val="dk2"/>
                </a:solidFill>
                <a:latin typeface="Comic Sans MS"/>
                <a:ea typeface="Comic Sans MS"/>
                <a:cs typeface="Comic Sans MS"/>
                <a:sym typeface="Comic Sans MS"/>
              </a:rPr>
              <a:t>Unable to keep and maintain friendships</a:t>
            </a:r>
            <a:endParaRPr sz="2000" b="1">
              <a:solidFill>
                <a:schemeClr val="dk2"/>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lnSpc>
                <a:spcPct val="200000"/>
              </a:lnSpc>
              <a:spcBef>
                <a:spcPts val="2400"/>
              </a:spcBef>
              <a:spcAft>
                <a:spcPts val="600"/>
              </a:spcAft>
              <a:buClr>
                <a:schemeClr val="dk1"/>
              </a:buClr>
              <a:buSzPts val="1100"/>
              <a:buFont typeface="Arial"/>
              <a:buNone/>
            </a:pPr>
            <a:r>
              <a:rPr lang="en" sz="3100" b="1">
                <a:latin typeface="Comic Sans MS"/>
                <a:ea typeface="Comic Sans MS"/>
                <a:cs typeface="Comic Sans MS"/>
                <a:sym typeface="Comic Sans MS"/>
              </a:rPr>
              <a:t>4. Gathering evidence of the problem</a:t>
            </a:r>
            <a:endParaRPr sz="5100">
              <a:latin typeface="Comic Sans MS"/>
              <a:ea typeface="Comic Sans MS"/>
              <a:cs typeface="Comic Sans MS"/>
              <a:sym typeface="Comic Sans MS"/>
            </a:endParaRPr>
          </a:p>
        </p:txBody>
      </p:sp>
      <p:sp>
        <p:nvSpPr>
          <p:cNvPr id="100" name="Google Shape;100;p18"/>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70000" lnSpcReduction="20000"/>
          </a:bodyPr>
          <a:lstStyle/>
          <a:p>
            <a:pPr marL="457200" lvl="0" indent="-355390" algn="l" rtl="0">
              <a:lnSpc>
                <a:spcPct val="200000"/>
              </a:lnSpc>
              <a:spcBef>
                <a:spcPts val="1200"/>
              </a:spcBef>
              <a:spcAft>
                <a:spcPts val="0"/>
              </a:spcAft>
              <a:buSzPct val="100000"/>
              <a:buChar char="●"/>
            </a:pPr>
            <a:r>
              <a:rPr lang="en" sz="2852" b="1">
                <a:solidFill>
                  <a:srgbClr val="222222"/>
                </a:solidFill>
                <a:latin typeface="Comic Sans MS"/>
                <a:ea typeface="Comic Sans MS"/>
                <a:cs typeface="Comic Sans MS"/>
                <a:sym typeface="Comic Sans MS"/>
              </a:rPr>
              <a:t>Students are chronically absent at PS.85Q </a:t>
            </a:r>
            <a:endParaRPr sz="2852" b="1">
              <a:solidFill>
                <a:srgbClr val="222222"/>
              </a:solidFill>
              <a:latin typeface="Comic Sans MS"/>
              <a:ea typeface="Comic Sans MS"/>
              <a:cs typeface="Comic Sans MS"/>
              <a:sym typeface="Comic Sans MS"/>
            </a:endParaRPr>
          </a:p>
          <a:p>
            <a:pPr marL="457200" lvl="0" indent="-355390" algn="l" rtl="0">
              <a:lnSpc>
                <a:spcPct val="200000"/>
              </a:lnSpc>
              <a:spcBef>
                <a:spcPts val="0"/>
              </a:spcBef>
              <a:spcAft>
                <a:spcPts val="0"/>
              </a:spcAft>
              <a:buClr>
                <a:srgbClr val="222222"/>
              </a:buClr>
              <a:buSzPct val="100000"/>
              <a:buFont typeface="Comic Sans MS"/>
              <a:buChar char="●"/>
            </a:pPr>
            <a:r>
              <a:rPr lang="en" sz="2852" b="1">
                <a:solidFill>
                  <a:srgbClr val="222222"/>
                </a:solidFill>
                <a:latin typeface="Comic Sans MS"/>
                <a:ea typeface="Comic Sans MS"/>
                <a:cs typeface="Comic Sans MS"/>
                <a:sym typeface="Comic Sans MS"/>
              </a:rPr>
              <a:t>Miss two or more days of school in a row</a:t>
            </a:r>
            <a:endParaRPr sz="2852" b="1">
              <a:solidFill>
                <a:srgbClr val="222222"/>
              </a:solidFill>
              <a:latin typeface="Comic Sans MS"/>
              <a:ea typeface="Comic Sans MS"/>
              <a:cs typeface="Comic Sans MS"/>
              <a:sym typeface="Comic Sans MS"/>
            </a:endParaRPr>
          </a:p>
          <a:p>
            <a:pPr marL="457200" lvl="0" indent="-355390" algn="l" rtl="0">
              <a:lnSpc>
                <a:spcPct val="200000"/>
              </a:lnSpc>
              <a:spcBef>
                <a:spcPts val="0"/>
              </a:spcBef>
              <a:spcAft>
                <a:spcPts val="0"/>
              </a:spcAft>
              <a:buClr>
                <a:srgbClr val="222222"/>
              </a:buClr>
              <a:buSzPct val="100000"/>
              <a:buFont typeface="Comic Sans MS"/>
              <a:buChar char="●"/>
            </a:pPr>
            <a:r>
              <a:rPr lang="en" sz="2852" b="1">
                <a:solidFill>
                  <a:srgbClr val="222222"/>
                </a:solidFill>
                <a:latin typeface="Comic Sans MS"/>
                <a:ea typeface="Comic Sans MS"/>
                <a:cs typeface="Comic Sans MS"/>
                <a:sym typeface="Comic Sans MS"/>
              </a:rPr>
              <a:t>Have a pattern being absent once a week  (ex. every Thursday)</a:t>
            </a:r>
            <a:endParaRPr sz="2852" b="1">
              <a:solidFill>
                <a:srgbClr val="222222"/>
              </a:solidFill>
              <a:latin typeface="Comic Sans MS"/>
              <a:ea typeface="Comic Sans MS"/>
              <a:cs typeface="Comic Sans MS"/>
              <a:sym typeface="Comic Sans MS"/>
            </a:endParaRPr>
          </a:p>
          <a:p>
            <a:pPr marL="0" lvl="0" indent="0" algn="l" rtl="0">
              <a:lnSpc>
                <a:spcPct val="200000"/>
              </a:lnSpc>
              <a:spcBef>
                <a:spcPts val="1200"/>
              </a:spcBef>
              <a:spcAft>
                <a:spcPts val="1200"/>
              </a:spcAft>
              <a:buClr>
                <a:schemeClr val="dk1"/>
              </a:buClr>
              <a:buSzPct val="91666"/>
              <a:buFont typeface="Arial"/>
              <a:buNone/>
            </a:pPr>
            <a:endParaRPr sz="1200" b="1">
              <a:solidFill>
                <a:schemeClr val="dk1"/>
              </a:solidFill>
              <a:latin typeface="Courier New"/>
              <a:ea typeface="Courier New"/>
              <a:cs typeface="Courier New"/>
              <a:sym typeface="Courier New"/>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ctr" rtl="0">
              <a:lnSpc>
                <a:spcPct val="200000"/>
              </a:lnSpc>
              <a:spcBef>
                <a:spcPts val="2400"/>
              </a:spcBef>
              <a:spcAft>
                <a:spcPts val="600"/>
              </a:spcAft>
              <a:buClr>
                <a:schemeClr val="dk1"/>
              </a:buClr>
              <a:buSzPts val="1100"/>
              <a:buFont typeface="Arial"/>
              <a:buNone/>
            </a:pPr>
            <a:r>
              <a:rPr lang="en" sz="3000" b="1">
                <a:latin typeface="Comic Sans MS"/>
                <a:ea typeface="Comic Sans MS"/>
                <a:cs typeface="Comic Sans MS"/>
                <a:sym typeface="Comic Sans MS"/>
              </a:rPr>
              <a:t>Identifying the causes of the problem</a:t>
            </a:r>
            <a:endParaRPr sz="5000">
              <a:latin typeface="Comic Sans MS"/>
              <a:ea typeface="Comic Sans MS"/>
              <a:cs typeface="Comic Sans MS"/>
              <a:sym typeface="Comic Sans MS"/>
            </a:endParaRPr>
          </a:p>
        </p:txBody>
      </p:sp>
      <p:sp>
        <p:nvSpPr>
          <p:cNvPr id="106" name="Google Shape;106;p19"/>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fontScale="85000"/>
          </a:bodyPr>
          <a:lstStyle/>
          <a:p>
            <a:pPr marL="457200" lvl="0" indent="-325755" algn="l" rtl="0">
              <a:lnSpc>
                <a:spcPct val="200000"/>
              </a:lnSpc>
              <a:spcBef>
                <a:spcPts val="1200"/>
              </a:spcBef>
              <a:spcAft>
                <a:spcPts val="0"/>
              </a:spcAft>
              <a:buClr>
                <a:schemeClr val="dk2"/>
              </a:buClr>
              <a:buSzPct val="77985"/>
              <a:buChar char="●"/>
            </a:pPr>
            <a:r>
              <a:rPr lang="en" sz="2308" b="1">
                <a:solidFill>
                  <a:schemeClr val="dk2"/>
                </a:solidFill>
                <a:latin typeface="Comic Sans MS"/>
                <a:ea typeface="Comic Sans MS"/>
                <a:cs typeface="Comic Sans MS"/>
                <a:sym typeface="Comic Sans MS"/>
              </a:rPr>
              <a:t>Health/ Mental Issues</a:t>
            </a:r>
            <a:endParaRPr sz="2308" b="1">
              <a:solidFill>
                <a:schemeClr val="dk2"/>
              </a:solidFill>
              <a:latin typeface="Comic Sans MS"/>
              <a:ea typeface="Comic Sans MS"/>
              <a:cs typeface="Comic Sans MS"/>
              <a:sym typeface="Comic Sans MS"/>
            </a:endParaRPr>
          </a:p>
          <a:p>
            <a:pPr marL="457200" lvl="0" indent="-353180" algn="l" rtl="0">
              <a:lnSpc>
                <a:spcPct val="200000"/>
              </a:lnSpc>
              <a:spcBef>
                <a:spcPts val="0"/>
              </a:spcBef>
              <a:spcAft>
                <a:spcPts val="0"/>
              </a:spcAft>
              <a:buClr>
                <a:schemeClr val="dk2"/>
              </a:buClr>
              <a:buSzPct val="100000"/>
              <a:buFont typeface="Comic Sans MS"/>
              <a:buChar char="●"/>
            </a:pPr>
            <a:r>
              <a:rPr lang="en" sz="2308" b="1">
                <a:solidFill>
                  <a:schemeClr val="dk2"/>
                </a:solidFill>
                <a:latin typeface="Comic Sans MS"/>
                <a:ea typeface="Comic Sans MS"/>
                <a:cs typeface="Comic Sans MS"/>
                <a:sym typeface="Comic Sans MS"/>
              </a:rPr>
              <a:t>Lack of parental involvement not placing education as a priority</a:t>
            </a:r>
            <a:endParaRPr sz="2308" b="1">
              <a:solidFill>
                <a:schemeClr val="dk2"/>
              </a:solidFill>
              <a:latin typeface="Comic Sans MS"/>
              <a:ea typeface="Comic Sans MS"/>
              <a:cs typeface="Comic Sans MS"/>
              <a:sym typeface="Comic Sans MS"/>
            </a:endParaRPr>
          </a:p>
          <a:p>
            <a:pPr marL="457200" lvl="0" indent="-353180" algn="l" rtl="0">
              <a:lnSpc>
                <a:spcPct val="200000"/>
              </a:lnSpc>
              <a:spcBef>
                <a:spcPts val="0"/>
              </a:spcBef>
              <a:spcAft>
                <a:spcPts val="0"/>
              </a:spcAft>
              <a:buClr>
                <a:schemeClr val="dk2"/>
              </a:buClr>
              <a:buSzPct val="100000"/>
              <a:buFont typeface="Comic Sans MS"/>
              <a:buChar char="●"/>
            </a:pPr>
            <a:r>
              <a:rPr lang="en" sz="2308" b="1">
                <a:solidFill>
                  <a:schemeClr val="dk2"/>
                </a:solidFill>
                <a:latin typeface="Comic Sans MS"/>
                <a:ea typeface="Comic Sans MS"/>
                <a:cs typeface="Comic Sans MS"/>
                <a:sym typeface="Comic Sans MS"/>
              </a:rPr>
              <a:t>No mean of transportation getting to and from school daily</a:t>
            </a:r>
            <a:endParaRPr sz="2308" b="1">
              <a:solidFill>
                <a:schemeClr val="dk2"/>
              </a:solidFill>
              <a:latin typeface="Comic Sans MS"/>
              <a:ea typeface="Comic Sans MS"/>
              <a:cs typeface="Comic Sans MS"/>
              <a:sym typeface="Comic Sans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0"/>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228600" lvl="0" indent="0" algn="l" rtl="0">
              <a:lnSpc>
                <a:spcPct val="115000"/>
              </a:lnSpc>
              <a:spcBef>
                <a:spcPts val="1200"/>
              </a:spcBef>
              <a:spcAft>
                <a:spcPts val="1200"/>
              </a:spcAft>
              <a:buClr>
                <a:schemeClr val="dk1"/>
              </a:buClr>
              <a:buSzPts val="1100"/>
              <a:buFont typeface="Arial"/>
              <a:buNone/>
            </a:pPr>
            <a:r>
              <a:rPr lang="en" sz="2800">
                <a:latin typeface="Comic Sans MS"/>
                <a:ea typeface="Comic Sans MS"/>
                <a:cs typeface="Comic Sans MS"/>
                <a:sym typeface="Comic Sans MS"/>
              </a:rPr>
              <a:t>State one of the major existing policies that attempts to deal with the social problem:</a:t>
            </a:r>
            <a:endParaRPr sz="2800">
              <a:latin typeface="Comic Sans MS"/>
              <a:ea typeface="Comic Sans MS"/>
              <a:cs typeface="Comic Sans MS"/>
              <a:sym typeface="Comic Sans MS"/>
            </a:endParaRPr>
          </a:p>
        </p:txBody>
      </p:sp>
      <p:sp>
        <p:nvSpPr>
          <p:cNvPr id="112" name="Google Shape;112;p20"/>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a:bodyPr>
          <a:lstStyle/>
          <a:p>
            <a:pPr marL="457200" lvl="0" indent="-355600" algn="l" rtl="0">
              <a:lnSpc>
                <a:spcPct val="200000"/>
              </a:lnSpc>
              <a:spcBef>
                <a:spcPts val="0"/>
              </a:spcBef>
              <a:spcAft>
                <a:spcPts val="0"/>
              </a:spcAft>
              <a:buClr>
                <a:schemeClr val="dk2"/>
              </a:buClr>
              <a:buSzPts val="2000"/>
              <a:buFont typeface="Comic Sans MS"/>
              <a:buChar char="●"/>
            </a:pPr>
            <a:r>
              <a:rPr lang="en" sz="2000" b="1">
                <a:solidFill>
                  <a:schemeClr val="dk2"/>
                </a:solidFill>
                <a:latin typeface="Comic Sans MS"/>
                <a:ea typeface="Comic Sans MS"/>
                <a:cs typeface="Comic Sans MS"/>
                <a:sym typeface="Comic Sans MS"/>
              </a:rPr>
              <a:t>Teacher calls home or send message thru Class Dojo</a:t>
            </a:r>
            <a:endParaRPr sz="2000" b="1">
              <a:solidFill>
                <a:schemeClr val="dk2"/>
              </a:solidFill>
              <a:latin typeface="Comic Sans MS"/>
              <a:ea typeface="Comic Sans MS"/>
              <a:cs typeface="Comic Sans MS"/>
              <a:sym typeface="Comic Sans MS"/>
            </a:endParaRPr>
          </a:p>
          <a:p>
            <a:pPr marL="457200" lvl="0" indent="0" algn="l" rtl="0">
              <a:lnSpc>
                <a:spcPct val="200000"/>
              </a:lnSpc>
              <a:spcBef>
                <a:spcPts val="1200"/>
              </a:spcBef>
              <a:spcAft>
                <a:spcPts val="0"/>
              </a:spcAft>
              <a:buNone/>
            </a:pPr>
            <a:r>
              <a:rPr lang="en" sz="2000" b="1">
                <a:solidFill>
                  <a:schemeClr val="dk2"/>
                </a:solidFill>
                <a:latin typeface="Comic Sans MS"/>
                <a:ea typeface="Comic Sans MS"/>
                <a:cs typeface="Comic Sans MS"/>
                <a:sym typeface="Comic Sans MS"/>
              </a:rPr>
              <a:t>every time student is absent</a:t>
            </a:r>
            <a:endParaRPr sz="2000" b="1">
              <a:solidFill>
                <a:schemeClr val="dk2"/>
              </a:solidFill>
              <a:latin typeface="Comic Sans MS"/>
              <a:ea typeface="Comic Sans MS"/>
              <a:cs typeface="Comic Sans MS"/>
              <a:sym typeface="Comic Sans MS"/>
            </a:endParaRPr>
          </a:p>
          <a:p>
            <a:pPr marL="457200" lvl="0" indent="-355600" algn="l" rtl="0">
              <a:lnSpc>
                <a:spcPct val="200000"/>
              </a:lnSpc>
              <a:spcBef>
                <a:spcPts val="1200"/>
              </a:spcBef>
              <a:spcAft>
                <a:spcPts val="0"/>
              </a:spcAft>
              <a:buClr>
                <a:schemeClr val="dk2"/>
              </a:buClr>
              <a:buSzPts val="2000"/>
              <a:buFont typeface="Comic Sans MS"/>
              <a:buChar char="●"/>
            </a:pPr>
            <a:r>
              <a:rPr lang="en" sz="2000" b="1">
                <a:solidFill>
                  <a:schemeClr val="dk2"/>
                </a:solidFill>
                <a:latin typeface="Comic Sans MS"/>
                <a:ea typeface="Comic Sans MS"/>
                <a:cs typeface="Comic Sans MS"/>
                <a:sym typeface="Comic Sans MS"/>
              </a:rPr>
              <a:t>Attendance officer is notified and call/pays a house visit</a:t>
            </a:r>
            <a:endParaRPr sz="2000" b="1">
              <a:solidFill>
                <a:schemeClr val="dk2"/>
              </a:solidFill>
              <a:latin typeface="Comic Sans MS"/>
              <a:ea typeface="Comic Sans MS"/>
              <a:cs typeface="Comic Sans MS"/>
              <a:sym typeface="Comic Sans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1"/>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latin typeface="Comic Sans MS"/>
                <a:ea typeface="Comic Sans MS"/>
                <a:cs typeface="Comic Sans MS"/>
                <a:sym typeface="Comic Sans MS"/>
              </a:rPr>
              <a:t>P.S.85Q Attendance Policy</a:t>
            </a:r>
            <a:endParaRPr>
              <a:latin typeface="Comic Sans MS"/>
              <a:ea typeface="Comic Sans MS"/>
              <a:cs typeface="Comic Sans MS"/>
              <a:sym typeface="Comic Sans MS"/>
            </a:endParaRPr>
          </a:p>
        </p:txBody>
      </p:sp>
      <p:sp>
        <p:nvSpPr>
          <p:cNvPr id="118" name="Google Shape;118;p21"/>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rmAutofit lnSpcReduction="20000"/>
          </a:bodyPr>
          <a:lstStyle/>
          <a:p>
            <a:pPr marL="0" lvl="0" indent="0" algn="l" rtl="0">
              <a:spcBef>
                <a:spcPts val="0"/>
              </a:spcBef>
              <a:spcAft>
                <a:spcPts val="0"/>
              </a:spcAft>
              <a:buClr>
                <a:schemeClr val="dk1"/>
              </a:buClr>
              <a:buSzPts val="1100"/>
              <a:buFont typeface="Arial"/>
              <a:buNone/>
            </a:pPr>
            <a:r>
              <a:rPr lang="en" sz="2350" b="1">
                <a:solidFill>
                  <a:schemeClr val="dk1"/>
                </a:solidFill>
                <a:latin typeface="Comic Sans MS"/>
                <a:ea typeface="Comic Sans MS"/>
                <a:cs typeface="Comic Sans MS"/>
                <a:sym typeface="Comic Sans MS"/>
              </a:rPr>
              <a:t>Attendance</a:t>
            </a:r>
            <a:endParaRPr sz="235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1200">
                <a:solidFill>
                  <a:schemeClr val="dk1"/>
                </a:solidFill>
                <a:latin typeface="Comic Sans MS"/>
                <a:ea typeface="Comic Sans MS"/>
                <a:cs typeface="Comic Sans MS"/>
                <a:sym typeface="Comic Sans MS"/>
              </a:rPr>
              <a:t>In order for your child to be successful in school, it is important that your child be in school regularly.  When your child is absent from school, please contact Ms. Nikol.  You will also receive a call from our School Messenger system alerting you to whether or not your child was late or absent.</a:t>
            </a:r>
            <a:endParaRPr sz="1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1200">
                <a:solidFill>
                  <a:schemeClr val="dk1"/>
                </a:solidFill>
                <a:latin typeface="Comic Sans MS"/>
                <a:ea typeface="Comic Sans MS"/>
                <a:cs typeface="Comic Sans MS"/>
                <a:sym typeface="Comic Sans MS"/>
              </a:rPr>
              <a:t> </a:t>
            </a:r>
            <a:endParaRPr sz="1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1200">
                <a:solidFill>
                  <a:schemeClr val="dk1"/>
                </a:solidFill>
                <a:latin typeface="Comic Sans MS"/>
                <a:ea typeface="Comic Sans MS"/>
                <a:cs typeface="Comic Sans MS"/>
                <a:sym typeface="Comic Sans MS"/>
              </a:rPr>
              <a:t>Families check attendance on report cards, ask the school for attendance records, or view your child's attendance on your </a:t>
            </a:r>
            <a:r>
              <a:rPr lang="en" sz="1200">
                <a:solidFill>
                  <a:schemeClr val="hlink"/>
                </a:solidFill>
                <a:uFill>
                  <a:noFill/>
                </a:uFill>
                <a:latin typeface="Comic Sans MS"/>
                <a:ea typeface="Comic Sans MS"/>
                <a:cs typeface="Comic Sans MS"/>
                <a:sym typeface="Comic Sans MS"/>
                <a:hlinkClick r:id="rId3"/>
              </a:rPr>
              <a:t>NYC Schools</a:t>
            </a:r>
            <a:r>
              <a:rPr lang="en" sz="1200">
                <a:solidFill>
                  <a:schemeClr val="dk1"/>
                </a:solidFill>
                <a:latin typeface="Comic Sans MS"/>
                <a:ea typeface="Comic Sans MS"/>
                <a:cs typeface="Comic Sans MS"/>
                <a:sym typeface="Comic Sans MS"/>
              </a:rPr>
              <a:t> account. </a:t>
            </a:r>
            <a:endParaRPr sz="1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1200">
                <a:solidFill>
                  <a:schemeClr val="dk1"/>
                </a:solidFill>
                <a:latin typeface="Comic Sans MS"/>
                <a:ea typeface="Comic Sans MS"/>
                <a:cs typeface="Comic Sans MS"/>
                <a:sym typeface="Comic Sans MS"/>
              </a:rPr>
              <a:t> </a:t>
            </a:r>
            <a:endParaRPr sz="1200">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1200" b="1">
                <a:solidFill>
                  <a:schemeClr val="dk1"/>
                </a:solidFill>
                <a:latin typeface="Comic Sans MS"/>
                <a:ea typeface="Comic Sans MS"/>
                <a:cs typeface="Comic Sans MS"/>
                <a:sym typeface="Comic Sans MS"/>
              </a:rPr>
              <a:t>Every absence counts. Excused absences are still absences.</a:t>
            </a:r>
            <a:endParaRPr sz="1200" b="1">
              <a:solidFill>
                <a:schemeClr val="dk1"/>
              </a:solidFill>
              <a:latin typeface="Comic Sans MS"/>
              <a:ea typeface="Comic Sans MS"/>
              <a:cs typeface="Comic Sans MS"/>
              <a:sym typeface="Comic Sans MS"/>
            </a:endParaRPr>
          </a:p>
          <a:p>
            <a:pPr marL="0" lvl="0" indent="0" algn="l" rtl="0">
              <a:spcBef>
                <a:spcPts val="0"/>
              </a:spcBef>
              <a:spcAft>
                <a:spcPts val="0"/>
              </a:spcAft>
              <a:buClr>
                <a:schemeClr val="dk1"/>
              </a:buClr>
              <a:buSzPts val="1100"/>
              <a:buFont typeface="Arial"/>
              <a:buNone/>
            </a:pPr>
            <a:r>
              <a:rPr lang="en" sz="1200">
                <a:solidFill>
                  <a:schemeClr val="dk1"/>
                </a:solidFill>
                <a:latin typeface="Comic Sans MS"/>
                <a:ea typeface="Comic Sans MS"/>
                <a:cs typeface="Comic Sans MS"/>
                <a:sym typeface="Comic Sans MS"/>
              </a:rPr>
              <a:t>Schools can excuse absences when a student misses school for religious, medical or emergency reasons, but the excused absences is a legal part of the student's record. Excused absences may not count against a student for school awards or participation in school activities. </a:t>
            </a:r>
            <a:endParaRPr sz="1200">
              <a:solidFill>
                <a:schemeClr val="dk1"/>
              </a:solidFill>
              <a:latin typeface="Comic Sans MS"/>
              <a:ea typeface="Comic Sans MS"/>
              <a:cs typeface="Comic Sans MS"/>
              <a:sym typeface="Comic Sans MS"/>
            </a:endParaRPr>
          </a:p>
          <a:p>
            <a:pPr marL="0" lvl="0" indent="0" algn="l" rtl="0">
              <a:spcBef>
                <a:spcPts val="0"/>
              </a:spcBef>
              <a:spcAft>
                <a:spcPts val="1200"/>
              </a:spcAft>
              <a:buNone/>
            </a:pPr>
            <a:endParaRPr>
              <a:latin typeface="Comic Sans MS"/>
              <a:ea typeface="Comic Sans MS"/>
              <a:cs typeface="Comic Sans MS"/>
              <a:sym typeface="Comic Sans MS"/>
            </a:endParaRPr>
          </a:p>
        </p:txBody>
      </p:sp>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1A237E"/>
      </a:accent5>
      <a:accent6>
        <a:srgbClr val="F4B400"/>
      </a:accent6>
      <a:hlink>
        <a:srgbClr val="1A237E"/>
      </a:hlink>
      <a:folHlink>
        <a:srgbClr val="1A2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892</Words>
  <Application>Microsoft Office PowerPoint</Application>
  <PresentationFormat>On-screen Show (16:9)</PresentationFormat>
  <Paragraphs>84</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Comic Sans MS</vt:lpstr>
      <vt:lpstr>Roboto</vt:lpstr>
      <vt:lpstr>Arial</vt:lpstr>
      <vt:lpstr>Times New Roman</vt:lpstr>
      <vt:lpstr>Courier New</vt:lpstr>
      <vt:lpstr>Nunito</vt:lpstr>
      <vt:lpstr>Material</vt:lpstr>
      <vt:lpstr>Absenteeism </vt:lpstr>
      <vt:lpstr>      1:  Defining the Social Problem   Chronic Absences in our School  </vt:lpstr>
      <vt:lpstr>Chancellor’s Regulation A-210</vt:lpstr>
      <vt:lpstr>What is the specific community location of the social problem? </vt:lpstr>
      <vt:lpstr>List three undesirable social conditions that result from this problem:</vt:lpstr>
      <vt:lpstr>4. Gathering evidence of the problem</vt:lpstr>
      <vt:lpstr>Identifying the causes of the problem</vt:lpstr>
      <vt:lpstr>State one of the major existing policies that attempts to deal with the social problem:</vt:lpstr>
      <vt:lpstr>P.S.85Q Attendance Policy</vt:lpstr>
      <vt:lpstr>PowerPoint Presentation</vt:lpstr>
      <vt:lpstr> What are the advantages of this policy (consider effectiveness, costs, enforcement, public acceptance)</vt:lpstr>
      <vt:lpstr>PowerPoint Presentation</vt:lpstr>
      <vt:lpstr> What are the disadvantages of this policy?  Consider effectiveness, costs, enforcement, public acceptance:</vt:lpstr>
      <vt:lpstr>Based on your evaluation of the advantages and disadvantages, should the current policy be totally replaced, strengthened, or improved?  What advantages, if any, from the current policy should be retained?  What disadvantages, if any, should be eliminated?</vt:lpstr>
      <vt:lpstr>Propose at least three new/original public policy alternatives.  Be sure that all of your public policy alternatives are at the same geopolitical level as your social problem.  Each alternative must specify the actual government or agency that will carry out the proposed action. </vt:lpstr>
      <vt:lpstr>List the three public policy alternatives from Worksheet 5.  Create a short word or abbreviation to summarize each policy and write it at the end of each policy.</vt:lpstr>
      <vt:lpstr>EVIDENCE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Absenteeism </dc:title>
  <dc:creator>Joseph Montecalvo</dc:creator>
  <cp:lastModifiedBy>Joseph Montecalvo</cp:lastModifiedBy>
  <cp:revision>1</cp:revision>
  <dcterms:modified xsi:type="dcterms:W3CDTF">2023-04-25T20:26:17Z</dcterms:modified>
</cp:coreProperties>
</file>