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34F40D-BF22-4275-B6E7-5E86F5FA7057}">
  <a:tblStyle styleId="{7734F40D-BF22-4275-B6E7-5E86F5FA70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750492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75049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819000" y="3269160"/>
            <a:ext cx="75049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466488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3"/>
          </p:nvPr>
        </p:nvSpPr>
        <p:spPr>
          <a:xfrm>
            <a:off x="819000" y="326916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4"/>
          </p:nvPr>
        </p:nvSpPr>
        <p:spPr>
          <a:xfrm>
            <a:off x="4664880" y="326916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2"/>
          </p:nvPr>
        </p:nvSpPr>
        <p:spPr>
          <a:xfrm>
            <a:off x="3356640" y="199080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3"/>
          </p:nvPr>
        </p:nvSpPr>
        <p:spPr>
          <a:xfrm>
            <a:off x="5893920" y="199080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4"/>
          </p:nvPr>
        </p:nvSpPr>
        <p:spPr>
          <a:xfrm>
            <a:off x="819000" y="326916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5"/>
          </p:nvPr>
        </p:nvSpPr>
        <p:spPr>
          <a:xfrm>
            <a:off x="3356640" y="326916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6"/>
          </p:nvPr>
        </p:nvSpPr>
        <p:spPr>
          <a:xfrm>
            <a:off x="5893920" y="326916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819000" y="1990800"/>
            <a:ext cx="750492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750492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366228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4664880" y="1990800"/>
            <a:ext cx="366228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819000" y="845640"/>
            <a:ext cx="7504920" cy="442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2"/>
          </p:nvPr>
        </p:nvSpPr>
        <p:spPr>
          <a:xfrm>
            <a:off x="4664880" y="1990800"/>
            <a:ext cx="366228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3"/>
          </p:nvPr>
        </p:nvSpPr>
        <p:spPr>
          <a:xfrm>
            <a:off x="819000" y="326916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366228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2"/>
          </p:nvPr>
        </p:nvSpPr>
        <p:spPr>
          <a:xfrm>
            <a:off x="466488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3"/>
          </p:nvPr>
        </p:nvSpPr>
        <p:spPr>
          <a:xfrm>
            <a:off x="4664880" y="326916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2"/>
          </p:nvPr>
        </p:nvSpPr>
        <p:spPr>
          <a:xfrm>
            <a:off x="466488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3"/>
          </p:nvPr>
        </p:nvSpPr>
        <p:spPr>
          <a:xfrm>
            <a:off x="819000" y="3269160"/>
            <a:ext cx="75049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75049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2"/>
          </p:nvPr>
        </p:nvSpPr>
        <p:spPr>
          <a:xfrm>
            <a:off x="819000" y="3269160"/>
            <a:ext cx="75049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466488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819000" y="326916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4"/>
          </p:nvPr>
        </p:nvSpPr>
        <p:spPr>
          <a:xfrm>
            <a:off x="4664880" y="326916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2"/>
          </p:nvPr>
        </p:nvSpPr>
        <p:spPr>
          <a:xfrm>
            <a:off x="3356640" y="199080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3"/>
          </p:nvPr>
        </p:nvSpPr>
        <p:spPr>
          <a:xfrm>
            <a:off x="5893920" y="199080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4"/>
          </p:nvPr>
        </p:nvSpPr>
        <p:spPr>
          <a:xfrm>
            <a:off x="819000" y="326916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5"/>
          </p:nvPr>
        </p:nvSpPr>
        <p:spPr>
          <a:xfrm>
            <a:off x="3356640" y="326916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6"/>
          </p:nvPr>
        </p:nvSpPr>
        <p:spPr>
          <a:xfrm>
            <a:off x="5893920" y="3269160"/>
            <a:ext cx="24163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819000" y="1990800"/>
            <a:ext cx="750492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366228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4664880" y="1990800"/>
            <a:ext cx="366228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819000" y="845640"/>
            <a:ext cx="7504920" cy="442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4664880" y="1990800"/>
            <a:ext cx="366228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819000" y="326916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366228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66488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664880" y="326916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4664880" y="1990800"/>
            <a:ext cx="366228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3"/>
          </p:nvPr>
        </p:nvSpPr>
        <p:spPr>
          <a:xfrm>
            <a:off x="819000" y="3269160"/>
            <a:ext cx="7504920" cy="1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E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824560"/>
            <a:ext cx="7369560" cy="2318400"/>
          </a:xfrm>
          <a:prstGeom prst="rtTriangle">
            <a:avLst/>
          </a:prstGeom>
          <a:solidFill>
            <a:srgbClr val="0079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 flipH="1">
            <a:off x="3581280" y="1550880"/>
            <a:ext cx="5560560" cy="3592080"/>
          </a:xfrm>
          <a:prstGeom prst="rtTriangle">
            <a:avLst/>
          </a:prstGeom>
          <a:solidFill>
            <a:srgbClr val="C4A1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 rot="10800000">
            <a:off x="5059440" y="720"/>
            <a:ext cx="4084560" cy="2052000"/>
          </a:xfrm>
          <a:prstGeom prst="rtTriangle">
            <a:avLst/>
          </a:prstGeom>
          <a:solidFill>
            <a:srgbClr val="233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203400" y="206280"/>
            <a:ext cx="8736840" cy="4730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1"/>
          <p:cNvGrpSpPr/>
          <p:nvPr/>
        </p:nvGrpSpPr>
        <p:grpSpPr>
          <a:xfrm>
            <a:off x="255240" y="720"/>
            <a:ext cx="2249640" cy="1043640"/>
            <a:chOff x="255240" y="720"/>
            <a:chExt cx="2249640" cy="1043640"/>
          </a:xfrm>
        </p:grpSpPr>
        <p:sp>
          <p:nvSpPr>
            <p:cNvPr id="11" name="Google Shape;11;p1"/>
            <p:cNvSpPr/>
            <p:nvPr/>
          </p:nvSpPr>
          <p:spPr>
            <a:xfrm>
              <a:off x="763920" y="720"/>
              <a:ext cx="1740960" cy="1043640"/>
            </a:xfrm>
            <a:prstGeom prst="parallelogram">
              <a:avLst>
                <a:gd name="adj" fmla="val 15319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509760" y="720"/>
              <a:ext cx="1740960" cy="1043640"/>
            </a:xfrm>
            <a:prstGeom prst="parallelogram">
              <a:avLst>
                <a:gd name="adj" fmla="val 15319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240" y="720"/>
              <a:ext cx="1740960" cy="1043640"/>
            </a:xfrm>
            <a:prstGeom prst="parallelogram">
              <a:avLst>
                <a:gd name="adj" fmla="val 15319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1"/>
          <p:cNvGrpSpPr/>
          <p:nvPr/>
        </p:nvGrpSpPr>
        <p:grpSpPr>
          <a:xfrm>
            <a:off x="905400" y="720"/>
            <a:ext cx="2249640" cy="1043640"/>
            <a:chOff x="905400" y="720"/>
            <a:chExt cx="2249640" cy="1043640"/>
          </a:xfrm>
        </p:grpSpPr>
        <p:sp>
          <p:nvSpPr>
            <p:cNvPr id="15" name="Google Shape;15;p1"/>
            <p:cNvSpPr/>
            <p:nvPr/>
          </p:nvSpPr>
          <p:spPr>
            <a:xfrm>
              <a:off x="1414080" y="720"/>
              <a:ext cx="1740960" cy="1043640"/>
            </a:xfrm>
            <a:prstGeom prst="parallelogram">
              <a:avLst>
                <a:gd name="adj" fmla="val 153193"/>
              </a:avLst>
            </a:prstGeom>
            <a:solidFill>
              <a:srgbClr val="163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159920" y="720"/>
              <a:ext cx="1740960" cy="1043640"/>
            </a:xfrm>
            <a:prstGeom prst="parallelogram">
              <a:avLst>
                <a:gd name="adj" fmla="val 153193"/>
              </a:avLst>
            </a:prstGeom>
            <a:solidFill>
              <a:srgbClr val="163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905400" y="720"/>
              <a:ext cx="1740960" cy="1043640"/>
            </a:xfrm>
            <a:prstGeom prst="parallelogram">
              <a:avLst>
                <a:gd name="adj" fmla="val 153193"/>
              </a:avLst>
            </a:prstGeom>
            <a:solidFill>
              <a:srgbClr val="163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1"/>
          <p:cNvGrpSpPr/>
          <p:nvPr/>
        </p:nvGrpSpPr>
        <p:grpSpPr>
          <a:xfrm>
            <a:off x="7057440" y="5040"/>
            <a:ext cx="1850400" cy="751320"/>
            <a:chOff x="7057440" y="5040"/>
            <a:chExt cx="1850400" cy="751320"/>
          </a:xfrm>
        </p:grpSpPr>
        <p:sp>
          <p:nvSpPr>
            <p:cNvPr id="19" name="Google Shape;19;p1"/>
            <p:cNvSpPr/>
            <p:nvPr/>
          </p:nvSpPr>
          <p:spPr>
            <a:xfrm>
              <a:off x="7659360" y="5040"/>
              <a:ext cx="1248480" cy="751320"/>
            </a:xfrm>
            <a:prstGeom prst="parallelogram">
              <a:avLst>
                <a:gd name="adj" fmla="val 158024"/>
              </a:avLst>
            </a:prstGeom>
            <a:solidFill>
              <a:srgbClr val="233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7358400" y="5040"/>
              <a:ext cx="1248480" cy="751320"/>
            </a:xfrm>
            <a:prstGeom prst="parallelogram">
              <a:avLst>
                <a:gd name="adj" fmla="val 158024"/>
              </a:avLst>
            </a:prstGeom>
            <a:solidFill>
              <a:srgbClr val="233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57440" y="5040"/>
              <a:ext cx="1248480" cy="751320"/>
            </a:xfrm>
            <a:prstGeom prst="parallelogram">
              <a:avLst>
                <a:gd name="adj" fmla="val 158024"/>
              </a:avLst>
            </a:prstGeom>
            <a:solidFill>
              <a:srgbClr val="233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1"/>
          <p:cNvGrpSpPr/>
          <p:nvPr/>
        </p:nvGrpSpPr>
        <p:grpSpPr>
          <a:xfrm>
            <a:off x="6553080" y="4217760"/>
            <a:ext cx="2388240" cy="924840"/>
            <a:chOff x="6553080" y="4217760"/>
            <a:chExt cx="2388240" cy="924840"/>
          </a:xfrm>
        </p:grpSpPr>
        <p:sp>
          <p:nvSpPr>
            <p:cNvPr id="23" name="Google Shape;23;p1"/>
            <p:cNvSpPr/>
            <p:nvPr/>
          </p:nvSpPr>
          <p:spPr>
            <a:xfrm>
              <a:off x="7329960" y="4217760"/>
              <a:ext cx="1611360" cy="924840"/>
            </a:xfrm>
            <a:prstGeom prst="parallelogram">
              <a:avLst>
                <a:gd name="adj" fmla="val 15802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41520" y="4217760"/>
              <a:ext cx="1611360" cy="924840"/>
            </a:xfrm>
            <a:prstGeom prst="parallelogram">
              <a:avLst>
                <a:gd name="adj" fmla="val 15802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6553080" y="4217760"/>
              <a:ext cx="1611360" cy="924840"/>
            </a:xfrm>
            <a:prstGeom prst="parallelogram">
              <a:avLst>
                <a:gd name="adj" fmla="val 15802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1"/>
          <p:cNvGrpSpPr/>
          <p:nvPr/>
        </p:nvGrpSpPr>
        <p:grpSpPr>
          <a:xfrm>
            <a:off x="199080" y="4055760"/>
            <a:ext cx="2794680" cy="1082520"/>
            <a:chOff x="199080" y="4055760"/>
            <a:chExt cx="2794680" cy="1082520"/>
          </a:xfrm>
        </p:grpSpPr>
        <p:sp>
          <p:nvSpPr>
            <p:cNvPr id="27" name="Google Shape;27;p1"/>
            <p:cNvSpPr/>
            <p:nvPr/>
          </p:nvSpPr>
          <p:spPr>
            <a:xfrm>
              <a:off x="1108080" y="4055760"/>
              <a:ext cx="1885680" cy="1082520"/>
            </a:xfrm>
            <a:prstGeom prst="parallelogram">
              <a:avLst>
                <a:gd name="adj" fmla="val 158024"/>
              </a:avLst>
            </a:prstGeom>
            <a:solidFill>
              <a:srgbClr val="00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53760" y="4055760"/>
              <a:ext cx="1885680" cy="1082520"/>
            </a:xfrm>
            <a:prstGeom prst="parallelogram">
              <a:avLst>
                <a:gd name="adj" fmla="val 158024"/>
              </a:avLst>
            </a:prstGeom>
            <a:solidFill>
              <a:srgbClr val="00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99080" y="4055760"/>
              <a:ext cx="1885680" cy="1082520"/>
            </a:xfrm>
            <a:prstGeom prst="parallelogram">
              <a:avLst>
                <a:gd name="adj" fmla="val 158024"/>
              </a:avLst>
            </a:prstGeom>
            <a:solidFill>
              <a:srgbClr val="00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A4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 flipH="1">
            <a:off x="3581280" y="1550880"/>
            <a:ext cx="5560560" cy="359208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0" y="2824560"/>
            <a:ext cx="7369560" cy="2318400"/>
          </a:xfrm>
          <a:prstGeom prst="rtTriangle">
            <a:avLst/>
          </a:prstGeom>
          <a:solidFill>
            <a:srgbClr val="C4A1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203400" y="206280"/>
            <a:ext cx="8736840" cy="4730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819000" y="1990800"/>
            <a:ext cx="750492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www.democratandchronicle.com/story/news/education/2020/02/17/usccr-new-york-education-funding-inequitable-inadequate-foundation-aid/4737790002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ytimes.com/2009/11/30/education/30space.html" TargetMode="External"/><Relationship Id="rId5" Type="http://schemas.openxmlformats.org/officeDocument/2006/relationships/hyperlink" Target="https://www.nysut.org/resources/special-resources-sites/look-at-teaching/why-teach/teacher-shortage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s://www.empirecenter.org/publications/public-school-enrollment-is-increasing-in-new-york-city-report-finds/" TargetMode="Externa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c.gov/html/records/pdf/govpub/2657school_crowding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1932840" y="1038240"/>
            <a:ext cx="5360760" cy="144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Overcrowded</a:t>
            </a:r>
            <a:b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US" sz="5000" b="1" i="0" u="none" strike="noStrike" cap="none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Classrooms </a:t>
            </a:r>
            <a:endParaRPr sz="5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1932840" y="2791440"/>
            <a:ext cx="536076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Public Policy Analysis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Jorge Garcia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PS234Q 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jgarcia25@schools.nyc.gov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The 6 Steps of the Public Policy Analyst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/>
          <p:nvPr/>
        </p:nvSpPr>
        <p:spPr>
          <a:xfrm>
            <a:off x="819000" y="1990800"/>
            <a:ext cx="750492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5F91"/>
              </a:buClr>
              <a:buSzPts val="2600"/>
              <a:buFont typeface="Noto Sans Symbols"/>
              <a:buAutoNum type="arabicPeriod"/>
            </a:pPr>
            <a:r>
              <a:rPr lang="en-US" sz="2600" b="0" i="0" u="sng" strike="noStrike" cap="none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</a:rPr>
              <a:t>Define the Problem</a:t>
            </a: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5F91"/>
              </a:buClr>
              <a:buSzPts val="2600"/>
              <a:buFont typeface="Noto Sans Symbols"/>
              <a:buAutoNum type="arabicPeriod"/>
            </a:pPr>
            <a:r>
              <a:rPr lang="en-US" sz="2600" b="0" i="0" u="sng" strike="noStrike" cap="none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</a:rPr>
              <a:t>Gather the Evidence</a:t>
            </a: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5F91"/>
              </a:buClr>
              <a:buSzPts val="2600"/>
              <a:buFont typeface="Noto Sans Symbols"/>
              <a:buAutoNum type="arabicPeriod"/>
            </a:pPr>
            <a:r>
              <a:rPr lang="en-US" sz="2600" b="0" i="0" u="sng" strike="noStrike" cap="none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</a:rPr>
              <a:t>Identify the Causes</a:t>
            </a: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5F91"/>
              </a:buClr>
              <a:buSzPts val="2600"/>
              <a:buFont typeface="Noto Sans Symbols"/>
              <a:buAutoNum type="arabicPeriod"/>
            </a:pPr>
            <a:r>
              <a:rPr lang="en-US" sz="2600" b="0" i="0" u="sng" strike="noStrike" cap="none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</a:rPr>
              <a:t>Evaluate the Existing Policy</a:t>
            </a: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5F91"/>
              </a:buClr>
              <a:buSzPts val="2600"/>
              <a:buFont typeface="Noto Sans Symbols"/>
              <a:buAutoNum type="arabicPeriod"/>
            </a:pPr>
            <a:r>
              <a:rPr lang="en-US" sz="2600" b="0" i="0" u="sng" strike="noStrike" cap="none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</a:rPr>
              <a:t>Develop Solutions</a:t>
            </a: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5F91"/>
              </a:buClr>
              <a:buSzPts val="2600"/>
              <a:buFont typeface="Noto Sans Symbols"/>
              <a:buAutoNum type="arabicPeriod"/>
            </a:pPr>
            <a:r>
              <a:rPr lang="en-US" sz="2600" b="0" i="0" u="sng" strike="noStrike" cap="none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</a:rPr>
              <a:t>Select the Best Solution</a:t>
            </a: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/>
          <p:nvPr/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Step 1: Defining the Problem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819360" y="1598400"/>
            <a:ext cx="750492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Are classes overcrowded in school?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5840" y="3171960"/>
            <a:ext cx="2450880" cy="163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Step 2: Gather the Evidence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0"/>
          <p:cNvSpPr/>
          <p:nvPr/>
        </p:nvSpPr>
        <p:spPr>
          <a:xfrm>
            <a:off x="429120" y="1990800"/>
            <a:ext cx="837720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4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Fact 1. We have two first grade classes with over 30 students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4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Fact 2. We have two second grade classes with 25 and 31 students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4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Fact 3. We have a 3rd and 5th grade class with 30 students each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4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Fact 4. We have three different classes with over 25 students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/>
          <p:nvPr/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Step 3: Identify the Causes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1"/>
          <p:cNvSpPr/>
          <p:nvPr/>
        </p:nvSpPr>
        <p:spPr>
          <a:xfrm>
            <a:off x="819000" y="1990800"/>
            <a:ext cx="750492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4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Calibri"/>
              <a:buChar char="●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Inadequate school funding</a:t>
            </a:r>
            <a:r>
              <a:rPr lang="en-US" sz="20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4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Calibri"/>
              <a:buChar char="●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Student population increasingly grows</a:t>
            </a:r>
            <a:r>
              <a:rPr lang="en-US" sz="20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4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Calibri"/>
              <a:buChar char="●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Teacher shortage explodes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4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Calibri"/>
              <a:buChar char="●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Sharing space with other schools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84680" y="1800000"/>
            <a:ext cx="512280" cy="51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05280" y="2272320"/>
            <a:ext cx="598320" cy="59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63920" y="3010320"/>
            <a:ext cx="1694520" cy="9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57880" y="3661920"/>
            <a:ext cx="1991160" cy="59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/>
          <p:nvPr/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Step 4: Evaluate the Existing Policy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2"/>
          <p:cNvSpPr/>
          <p:nvPr/>
        </p:nvSpPr>
        <p:spPr>
          <a:xfrm>
            <a:off x="436680" y="1990800"/>
            <a:ext cx="8310960" cy="24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Classrooms are built too small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unable to fit students, staff and furniture in the classroom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Class size set by education law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400"/>
              <a:buFont typeface="Calibri"/>
              <a:buChar char="●"/>
            </a:pPr>
            <a:r>
              <a:rPr lang="en-US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School Crowding in NYC: Progress, Problems and Projections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/>
          <p:nvPr/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Step 5: Develop Solutions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3"/>
          <p:cNvSpPr/>
          <p:nvPr/>
        </p:nvSpPr>
        <p:spPr>
          <a:xfrm>
            <a:off x="819000" y="1990800"/>
            <a:ext cx="750492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Let’s develop a hybrid in person teaching schedule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Let’s develop a Remote Learning option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Make the school day longer and 4 days per week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Reduced class size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Hire more educators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Build more schools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/>
          <p:nvPr/>
        </p:nvSpPr>
        <p:spPr>
          <a:xfrm>
            <a:off x="819000" y="845640"/>
            <a:ext cx="750492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Step 6: Select the Best Solution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6" name="Google Shape;186;p34"/>
          <p:cNvGraphicFramePr/>
          <p:nvPr/>
        </p:nvGraphicFramePr>
        <p:xfrm>
          <a:off x="952560" y="2261160"/>
          <a:ext cx="7238900" cy="1584840"/>
        </p:xfrm>
        <a:graphic>
          <a:graphicData uri="http://schemas.openxmlformats.org/drawingml/2006/table">
            <a:tbl>
              <a:tblPr>
                <a:noFill/>
                <a:tableStyleId>{7734F40D-BF22-4275-B6E7-5E86F5FA7057}</a:tableStyleId>
              </a:tblPr>
              <a:tblGrid>
                <a:gridCol w="18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725" marR="9072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725" marR="9072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725" marR="9072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725" marR="9072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725" marR="9072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725" marR="9072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" name="Google Shape;187;p34"/>
          <p:cNvSpPr/>
          <p:nvPr/>
        </p:nvSpPr>
        <p:spPr>
          <a:xfrm>
            <a:off x="3718080" y="1622880"/>
            <a:ext cx="1707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Feasibility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/>
          <p:nvPr/>
        </p:nvSpPr>
        <p:spPr>
          <a:xfrm rot="-5400000">
            <a:off x="-202320" y="2779560"/>
            <a:ext cx="1825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Effectiveness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On-screen Show (16:9)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Nunito</vt:lpstr>
      <vt:lpstr>Calibri</vt:lpstr>
      <vt:lpstr>Arial</vt:lpstr>
      <vt:lpstr>Noto Sans Symbols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Joseph Montecalvo</cp:lastModifiedBy>
  <cp:revision>1</cp:revision>
  <dcterms:modified xsi:type="dcterms:W3CDTF">2022-04-04T15:37:35Z</dcterms:modified>
</cp:coreProperties>
</file>