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Abril Fatface" panose="02000503000000020003" pitchFamily="2" charset="0"/>
      <p:regular r:id="rId12"/>
    </p:embeddedFont>
    <p:embeddedFont>
      <p:font typeface="Amatic SC" panose="00000500000000000000" pitchFamily="2" charset="-79"/>
      <p:regular r:id="rId13"/>
      <p:bold r:id="rId14"/>
    </p:embeddedFont>
    <p:embeddedFont>
      <p:font typeface="Architects Daughter" panose="020B0604020202020204" charset="0"/>
      <p:regular r:id="rId15"/>
    </p:embeddedFont>
    <p:embeddedFont>
      <p:font typeface="Bubblegum Sans" panose="020B0604020202020204" charset="0"/>
      <p:regular r:id="rId16"/>
    </p:embeddedFont>
    <p:embeddedFont>
      <p:font typeface="Luckiest Guy" panose="020B0604020202020204" charset="0"/>
      <p:regular r:id="rId17"/>
    </p:embeddedFont>
    <p:embeddedFont>
      <p:font typeface="Source Code Pro" panose="020B0509030403020204" pitchFamily="49"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 Montecalvo" initials="" lastIdx="7" clrIdx="0"/>
  <p:cmAuthor id="1" name="Arlene Fuerst"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D1B315-BA36-407F-A446-62A035949B1A}">
  <a:tblStyle styleId="{C7D1B315-BA36-407F-A446-62A035949B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25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a05b7a40e7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a05b7a40e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a05b7a40e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a05b7a40e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ff374e04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ff374e04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b2d1e5e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b2d1e5e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9ff374e04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9ff374e04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aa95edc94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aa95edc94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a1ee56de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aa1ee56de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aa1ee56de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aa1ee56de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rgbClr val="D0E0E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infohub.nyced.org/docs/default-source/default-document-library/nycdoe-dece-weather-policy-for-the-ecers.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W5qEf1y_28c"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50100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Let’s Go Out To Play.</a:t>
            </a:r>
            <a:endParaRPr/>
          </a:p>
        </p:txBody>
      </p:sp>
      <p:sp>
        <p:nvSpPr>
          <p:cNvPr id="57" name="Google Shape;57;p13"/>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fontScale="47500" lnSpcReduction="20000"/>
          </a:bodyPr>
          <a:lstStyle/>
          <a:p>
            <a:pPr marL="0" lvl="0" indent="0" algn="ctr" rtl="0">
              <a:spcBef>
                <a:spcPts val="0"/>
              </a:spcBef>
              <a:spcAft>
                <a:spcPts val="0"/>
              </a:spcAft>
              <a:buNone/>
            </a:pPr>
            <a:r>
              <a:rPr lang="en"/>
              <a:t>Arlene Fuerst</a:t>
            </a:r>
            <a:endParaRPr/>
          </a:p>
          <a:p>
            <a:pPr marL="0" lvl="0" indent="0" algn="ctr" rtl="0">
              <a:spcBef>
                <a:spcPts val="0"/>
              </a:spcBef>
              <a:spcAft>
                <a:spcPts val="0"/>
              </a:spcAft>
              <a:buNone/>
            </a:pPr>
            <a:r>
              <a:rPr lang="en"/>
              <a:t>Prek Teacher</a:t>
            </a:r>
            <a:endParaRPr/>
          </a:p>
          <a:p>
            <a:pPr marL="0" lvl="0" indent="0" algn="ctr" rtl="0">
              <a:spcBef>
                <a:spcPts val="0"/>
              </a:spcBef>
              <a:spcAft>
                <a:spcPts val="0"/>
              </a:spcAft>
              <a:buNone/>
            </a:pPr>
            <a:r>
              <a:rPr lang="en"/>
              <a:t>P.S. 69</a:t>
            </a:r>
            <a:endParaRPr/>
          </a:p>
          <a:p>
            <a:pPr marL="0" lvl="0" indent="0" algn="ctr" rtl="0">
              <a:spcBef>
                <a:spcPts val="0"/>
              </a:spcBef>
              <a:spcAft>
                <a:spcPts val="0"/>
              </a:spcAft>
              <a:buNone/>
            </a:pPr>
            <a:endParaRPr/>
          </a:p>
        </p:txBody>
      </p:sp>
      <p:pic>
        <p:nvPicPr>
          <p:cNvPr id="58" name="Google Shape;58;p13"/>
          <p:cNvPicPr preferRelativeResize="0"/>
          <p:nvPr/>
        </p:nvPicPr>
        <p:blipFill>
          <a:blip r:embed="rId3">
            <a:alphaModFix/>
          </a:blip>
          <a:stretch>
            <a:fillRect/>
          </a:stretch>
        </p:blipFill>
        <p:spPr>
          <a:xfrm>
            <a:off x="5261350" y="0"/>
            <a:ext cx="3799125" cy="3799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PUblic POlicy Analysis</a:t>
            </a:r>
            <a:endParaRPr/>
          </a:p>
        </p:txBody>
      </p:sp>
      <p:sp>
        <p:nvSpPr>
          <p:cNvPr id="64" name="Google Shape;64;p1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3600">
                <a:solidFill>
                  <a:srgbClr val="191B0E"/>
                </a:solidFill>
                <a:latin typeface="Arial"/>
                <a:ea typeface="Arial"/>
                <a:cs typeface="Arial"/>
                <a:sym typeface="Arial"/>
              </a:rPr>
              <a:t>1. Define the Problem</a:t>
            </a:r>
            <a:endParaRPr sz="3600">
              <a:solidFill>
                <a:srgbClr val="191B0E"/>
              </a:solidFill>
              <a:latin typeface="Arial"/>
              <a:ea typeface="Arial"/>
              <a:cs typeface="Arial"/>
              <a:sym typeface="Arial"/>
            </a:endParaRPr>
          </a:p>
          <a:p>
            <a:pPr marL="0" lvl="0" indent="0" algn="l" rtl="0">
              <a:spcBef>
                <a:spcPts val="0"/>
              </a:spcBef>
              <a:spcAft>
                <a:spcPts val="0"/>
              </a:spcAft>
              <a:buNone/>
            </a:pPr>
            <a:r>
              <a:rPr lang="en" sz="3600">
                <a:solidFill>
                  <a:srgbClr val="191B0E"/>
                </a:solidFill>
                <a:latin typeface="Arial"/>
                <a:ea typeface="Arial"/>
                <a:cs typeface="Arial"/>
                <a:sym typeface="Arial"/>
              </a:rPr>
              <a:t>2. Gather the Evidence</a:t>
            </a:r>
            <a:endParaRPr sz="3600">
              <a:solidFill>
                <a:srgbClr val="191B0E"/>
              </a:solidFill>
              <a:latin typeface="Arial"/>
              <a:ea typeface="Arial"/>
              <a:cs typeface="Arial"/>
              <a:sym typeface="Arial"/>
            </a:endParaRPr>
          </a:p>
          <a:p>
            <a:pPr marL="0" lvl="0" indent="0" algn="l" rtl="0">
              <a:spcBef>
                <a:spcPts val="0"/>
              </a:spcBef>
              <a:spcAft>
                <a:spcPts val="0"/>
              </a:spcAft>
              <a:buNone/>
            </a:pPr>
            <a:r>
              <a:rPr lang="en" sz="3600">
                <a:solidFill>
                  <a:srgbClr val="191B0E"/>
                </a:solidFill>
                <a:latin typeface="Arial"/>
                <a:ea typeface="Arial"/>
                <a:cs typeface="Arial"/>
                <a:sym typeface="Arial"/>
              </a:rPr>
              <a:t>3. Identify the Causes</a:t>
            </a:r>
            <a:endParaRPr sz="3600">
              <a:solidFill>
                <a:srgbClr val="191B0E"/>
              </a:solidFill>
              <a:latin typeface="Arial"/>
              <a:ea typeface="Arial"/>
              <a:cs typeface="Arial"/>
              <a:sym typeface="Arial"/>
            </a:endParaRPr>
          </a:p>
          <a:p>
            <a:pPr marL="0" lvl="0" indent="0" algn="l" rtl="0">
              <a:spcBef>
                <a:spcPts val="0"/>
              </a:spcBef>
              <a:spcAft>
                <a:spcPts val="0"/>
              </a:spcAft>
              <a:buNone/>
            </a:pPr>
            <a:r>
              <a:rPr lang="en" sz="3600">
                <a:solidFill>
                  <a:srgbClr val="191B0E"/>
                </a:solidFill>
                <a:latin typeface="Arial"/>
                <a:ea typeface="Arial"/>
                <a:cs typeface="Arial"/>
                <a:sym typeface="Arial"/>
              </a:rPr>
              <a:t>4. Evaluate an Existing Policy</a:t>
            </a:r>
            <a:endParaRPr sz="3600">
              <a:solidFill>
                <a:srgbClr val="191B0E"/>
              </a:solidFill>
              <a:latin typeface="Arial"/>
              <a:ea typeface="Arial"/>
              <a:cs typeface="Arial"/>
              <a:sym typeface="Arial"/>
            </a:endParaRPr>
          </a:p>
          <a:p>
            <a:pPr marL="0" lvl="0" indent="0" algn="l" rtl="0">
              <a:spcBef>
                <a:spcPts val="0"/>
              </a:spcBef>
              <a:spcAft>
                <a:spcPts val="0"/>
              </a:spcAft>
              <a:buNone/>
            </a:pPr>
            <a:r>
              <a:rPr lang="en" sz="3600">
                <a:solidFill>
                  <a:srgbClr val="191B0E"/>
                </a:solidFill>
                <a:latin typeface="Arial"/>
                <a:ea typeface="Arial"/>
                <a:cs typeface="Arial"/>
                <a:sym typeface="Arial"/>
              </a:rPr>
              <a:t>5. Develop Solutions</a:t>
            </a:r>
            <a:endParaRPr sz="3600">
              <a:solidFill>
                <a:srgbClr val="191B0E"/>
              </a:solidFill>
              <a:latin typeface="Arial"/>
              <a:ea typeface="Arial"/>
              <a:cs typeface="Arial"/>
              <a:sym typeface="Arial"/>
            </a:endParaRPr>
          </a:p>
          <a:p>
            <a:pPr marL="0" lvl="0" indent="0" algn="l" rtl="0">
              <a:spcBef>
                <a:spcPts val="0"/>
              </a:spcBef>
              <a:spcAft>
                <a:spcPts val="0"/>
              </a:spcAft>
              <a:buNone/>
            </a:pPr>
            <a:r>
              <a:rPr lang="en" sz="3600">
                <a:solidFill>
                  <a:srgbClr val="191B0E"/>
                </a:solidFill>
                <a:latin typeface="Arial"/>
                <a:ea typeface="Arial"/>
                <a:cs typeface="Arial"/>
                <a:sym typeface="Arial"/>
              </a:rPr>
              <a:t>6. Select the Best Solution</a:t>
            </a:r>
            <a:endParaRPr sz="3600">
              <a:solidFill>
                <a:srgbClr val="191B0E"/>
              </a:solidFill>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is the Problem?</a:t>
            </a:r>
            <a:endParaRPr/>
          </a:p>
        </p:txBody>
      </p:sp>
      <p:sp>
        <p:nvSpPr>
          <p:cNvPr id="70" name="Google Shape;70;p15"/>
          <p:cNvSpPr txBox="1">
            <a:spLocks noGrp="1"/>
          </p:cNvSpPr>
          <p:nvPr>
            <p:ph type="body" idx="1"/>
          </p:nvPr>
        </p:nvSpPr>
        <p:spPr>
          <a:xfrm>
            <a:off x="347400" y="1093850"/>
            <a:ext cx="8449200" cy="140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Many Prekindergarten students come to class without the proper clothing to play outside at temperatures of 26 degrees and up.</a:t>
            </a:r>
            <a:endParaRPr/>
          </a:p>
        </p:txBody>
      </p:sp>
      <p:pic>
        <p:nvPicPr>
          <p:cNvPr id="71" name="Google Shape;71;p15"/>
          <p:cNvPicPr preferRelativeResize="0"/>
          <p:nvPr/>
        </p:nvPicPr>
        <p:blipFill>
          <a:blip r:embed="rId3">
            <a:alphaModFix/>
          </a:blip>
          <a:stretch>
            <a:fillRect/>
          </a:stretch>
        </p:blipFill>
        <p:spPr>
          <a:xfrm>
            <a:off x="192050" y="2428900"/>
            <a:ext cx="3922506" cy="2205425"/>
          </a:xfrm>
          <a:prstGeom prst="rect">
            <a:avLst/>
          </a:prstGeom>
          <a:noFill/>
          <a:ln>
            <a:noFill/>
          </a:ln>
        </p:spPr>
      </p:pic>
      <p:pic>
        <p:nvPicPr>
          <p:cNvPr id="72" name="Google Shape;72;p15"/>
          <p:cNvPicPr preferRelativeResize="0"/>
          <p:nvPr/>
        </p:nvPicPr>
        <p:blipFill>
          <a:blip r:embed="rId4">
            <a:alphaModFix/>
          </a:blip>
          <a:stretch>
            <a:fillRect/>
          </a:stretch>
        </p:blipFill>
        <p:spPr>
          <a:xfrm>
            <a:off x="6308525" y="2273424"/>
            <a:ext cx="2690125" cy="2690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67850" y="159075"/>
            <a:ext cx="34668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Bubblegum Sans"/>
                <a:ea typeface="Bubblegum Sans"/>
                <a:cs typeface="Bubblegum Sans"/>
                <a:sym typeface="Bubblegum Sans"/>
              </a:rPr>
              <a:t>Turn and Talk</a:t>
            </a:r>
            <a:endParaRPr>
              <a:latin typeface="Bubblegum Sans"/>
              <a:ea typeface="Bubblegum Sans"/>
              <a:cs typeface="Bubblegum Sans"/>
              <a:sym typeface="Bubblegum Sans"/>
            </a:endParaRPr>
          </a:p>
        </p:txBody>
      </p:sp>
      <p:sp>
        <p:nvSpPr>
          <p:cNvPr id="78" name="Google Shape;78;p16"/>
          <p:cNvSpPr txBox="1">
            <a:spLocks noGrp="1"/>
          </p:cNvSpPr>
          <p:nvPr>
            <p:ph type="body" idx="1"/>
          </p:nvPr>
        </p:nvSpPr>
        <p:spPr>
          <a:xfrm>
            <a:off x="584850" y="712300"/>
            <a:ext cx="8433600" cy="1237200"/>
          </a:xfrm>
          <a:prstGeom prst="rect">
            <a:avLst/>
          </a:prstGeom>
          <a:noFill/>
        </p:spPr>
        <p:txBody>
          <a:bodyPr spcFirstLastPara="1" wrap="square" lIns="91425" tIns="91425" rIns="91425" bIns="91425" anchor="t" anchorCtr="0">
            <a:normAutofit/>
          </a:bodyPr>
          <a:lstStyle/>
          <a:p>
            <a:pPr marL="0" lvl="0" indent="0" algn="ctr" rtl="0">
              <a:spcBef>
                <a:spcPts val="0"/>
              </a:spcBef>
              <a:spcAft>
                <a:spcPts val="1200"/>
              </a:spcAft>
              <a:buNone/>
            </a:pPr>
            <a:r>
              <a:rPr lang="en" sz="3000">
                <a:solidFill>
                  <a:srgbClr val="0000FF"/>
                </a:solidFill>
                <a:latin typeface="Abril Fatface"/>
                <a:ea typeface="Abril Fatface"/>
                <a:cs typeface="Abril Fatface"/>
                <a:sym typeface="Abril Fatface"/>
              </a:rPr>
              <a:t>What are some of the things you need to wear when you go outside when it is cold.</a:t>
            </a:r>
            <a:endParaRPr sz="3000">
              <a:solidFill>
                <a:srgbClr val="0000FF"/>
              </a:solidFill>
              <a:latin typeface="Abril Fatface"/>
              <a:ea typeface="Abril Fatface"/>
              <a:cs typeface="Abril Fatface"/>
              <a:sym typeface="Abril Fatface"/>
            </a:endParaRPr>
          </a:p>
        </p:txBody>
      </p:sp>
      <p:sp>
        <p:nvSpPr>
          <p:cNvPr id="79" name="Google Shape;79;p16"/>
          <p:cNvSpPr txBox="1"/>
          <p:nvPr/>
        </p:nvSpPr>
        <p:spPr>
          <a:xfrm>
            <a:off x="5399575" y="3637500"/>
            <a:ext cx="3766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Source Code Pro"/>
              <a:ea typeface="Source Code Pro"/>
              <a:cs typeface="Source Code Pro"/>
              <a:sym typeface="Source Code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2501900" y="2294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2-Evidence of the Problem</a:t>
            </a:r>
            <a:endParaRPr/>
          </a:p>
        </p:txBody>
      </p:sp>
      <p:sp>
        <p:nvSpPr>
          <p:cNvPr id="85" name="Google Shape;85;p17"/>
          <p:cNvSpPr txBox="1">
            <a:spLocks noGrp="1"/>
          </p:cNvSpPr>
          <p:nvPr>
            <p:ph type="body" idx="1"/>
          </p:nvPr>
        </p:nvSpPr>
        <p:spPr>
          <a:xfrm>
            <a:off x="1734450" y="1030450"/>
            <a:ext cx="7097700" cy="111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On Cold Days, when the temperature is between 26 and 36 degrees…students will be missing hats, gloves and scarves for outdoor activities.</a:t>
            </a:r>
            <a:endParaRPr/>
          </a:p>
        </p:txBody>
      </p:sp>
      <p:sp>
        <p:nvSpPr>
          <p:cNvPr id="86" name="Google Shape;86;p17"/>
          <p:cNvSpPr txBox="1"/>
          <p:nvPr/>
        </p:nvSpPr>
        <p:spPr>
          <a:xfrm>
            <a:off x="1622950" y="3334500"/>
            <a:ext cx="5708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Parents have walked students to the classroom door, and have attempted to bring home their jackets.</a:t>
            </a:r>
            <a:endParaRPr sz="1800">
              <a:solidFill>
                <a:schemeClr val="dk2"/>
              </a:solidFill>
              <a:latin typeface="Source Code Pro"/>
              <a:ea typeface="Source Code Pro"/>
              <a:cs typeface="Source Code Pro"/>
              <a:sym typeface="Source Code Pro"/>
            </a:endParaRPr>
          </a:p>
        </p:txBody>
      </p:sp>
      <p:pic>
        <p:nvPicPr>
          <p:cNvPr id="87" name="Google Shape;87;p17"/>
          <p:cNvPicPr preferRelativeResize="0"/>
          <p:nvPr/>
        </p:nvPicPr>
        <p:blipFill>
          <a:blip r:embed="rId3">
            <a:alphaModFix/>
          </a:blip>
          <a:stretch>
            <a:fillRect/>
          </a:stretch>
        </p:blipFill>
        <p:spPr>
          <a:xfrm>
            <a:off x="67550" y="716150"/>
            <a:ext cx="1555400" cy="1555400"/>
          </a:xfrm>
          <a:prstGeom prst="rect">
            <a:avLst/>
          </a:prstGeom>
          <a:noFill/>
          <a:ln>
            <a:noFill/>
          </a:ln>
        </p:spPr>
      </p:pic>
      <p:pic>
        <p:nvPicPr>
          <p:cNvPr id="88" name="Google Shape;88;p17"/>
          <p:cNvPicPr preferRelativeResize="0"/>
          <p:nvPr/>
        </p:nvPicPr>
        <p:blipFill>
          <a:blip r:embed="rId4">
            <a:alphaModFix/>
          </a:blip>
          <a:stretch>
            <a:fillRect/>
          </a:stretch>
        </p:blipFill>
        <p:spPr>
          <a:xfrm>
            <a:off x="0" y="2376678"/>
            <a:ext cx="1882700" cy="265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1000" fill="hold"/>
                                        <p:tgtEl>
                                          <p:spTgt spid="8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1000"/>
                                        <p:tgtEl>
                                          <p:spTgt spid="8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1000" fill="hold"/>
                                        <p:tgtEl>
                                          <p:spTgt spid="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1225" y="145725"/>
            <a:ext cx="9207000" cy="129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500"/>
              <a:t>3-Identify the Causes:</a:t>
            </a:r>
            <a:endParaRPr sz="5500"/>
          </a:p>
          <a:p>
            <a:pPr marL="0" lvl="0" indent="0" algn="ctr" rtl="0">
              <a:spcBef>
                <a:spcPts val="0"/>
              </a:spcBef>
              <a:spcAft>
                <a:spcPts val="0"/>
              </a:spcAft>
              <a:buSzPts val="990"/>
              <a:buNone/>
            </a:pPr>
            <a:r>
              <a:rPr lang="en" sz="5500"/>
              <a:t>Why we are not Dressed for the weather</a:t>
            </a:r>
            <a:endParaRPr sz="5500"/>
          </a:p>
        </p:txBody>
      </p:sp>
      <p:sp>
        <p:nvSpPr>
          <p:cNvPr id="94" name="Google Shape;94;p18"/>
          <p:cNvSpPr txBox="1"/>
          <p:nvPr/>
        </p:nvSpPr>
        <p:spPr>
          <a:xfrm>
            <a:off x="2489250" y="4261550"/>
            <a:ext cx="5708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Source Code Pro"/>
              <a:ea typeface="Source Code Pro"/>
              <a:cs typeface="Source Code Pro"/>
              <a:sym typeface="Source Code Pro"/>
            </a:endParaRPr>
          </a:p>
        </p:txBody>
      </p:sp>
      <p:sp>
        <p:nvSpPr>
          <p:cNvPr id="95" name="Google Shape;95;p18"/>
          <p:cNvSpPr txBox="1"/>
          <p:nvPr/>
        </p:nvSpPr>
        <p:spPr>
          <a:xfrm>
            <a:off x="2558625" y="1739300"/>
            <a:ext cx="57084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Parents Bring Home Jackets/Hats/Gloves/Scarves at Drop Off because:</a:t>
            </a:r>
            <a:endParaRPr sz="1800">
              <a:solidFill>
                <a:schemeClr val="dk2"/>
              </a:solidFill>
              <a:latin typeface="Source Code Pro"/>
              <a:ea typeface="Source Code Pro"/>
              <a:cs typeface="Source Code Pro"/>
              <a:sym typeface="Source Code Pro"/>
            </a:endParaRPr>
          </a:p>
          <a:p>
            <a:pPr marL="0" lvl="0" indent="0" algn="l" rtl="0">
              <a:spcBef>
                <a:spcPts val="0"/>
              </a:spcBef>
              <a:spcAft>
                <a:spcPts val="0"/>
              </a:spcAft>
              <a:buNone/>
            </a:pPr>
            <a:endParaRPr sz="1800">
              <a:solidFill>
                <a:schemeClr val="dk2"/>
              </a:solidFill>
              <a:latin typeface="Source Code Pro"/>
              <a:ea typeface="Source Code Pro"/>
              <a:cs typeface="Source Code Pro"/>
              <a:sym typeface="Source Code Pro"/>
            </a:endParaRPr>
          </a:p>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  Students are not yet independent in putting on their own winter gear. </a:t>
            </a:r>
            <a:endParaRPr sz="1800">
              <a:solidFill>
                <a:schemeClr val="dk2"/>
              </a:solidFill>
              <a:latin typeface="Source Code Pro"/>
              <a:ea typeface="Source Code Pro"/>
              <a:cs typeface="Source Code Pro"/>
              <a:sym typeface="Source Code Pro"/>
            </a:endParaRPr>
          </a:p>
          <a:p>
            <a:pPr marL="0" lvl="0" indent="0" algn="l" rtl="0">
              <a:spcBef>
                <a:spcPts val="0"/>
              </a:spcBef>
              <a:spcAft>
                <a:spcPts val="0"/>
              </a:spcAft>
              <a:buNone/>
            </a:pPr>
            <a:endParaRPr sz="1800">
              <a:solidFill>
                <a:schemeClr val="dk2"/>
              </a:solidFill>
              <a:latin typeface="Source Code Pro"/>
              <a:ea typeface="Source Code Pro"/>
              <a:cs typeface="Source Code Pro"/>
              <a:sym typeface="Source Code Pro"/>
            </a:endParaRPr>
          </a:p>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Parents feel we will not be going outdoors so they will not need the Winter Items.</a:t>
            </a:r>
            <a:endParaRPr sz="1800">
              <a:solidFill>
                <a:schemeClr val="dk2"/>
              </a:solidFill>
              <a:latin typeface="Source Code Pro"/>
              <a:ea typeface="Source Code Pro"/>
              <a:cs typeface="Source Code Pro"/>
              <a:sym typeface="Source Code Pro"/>
            </a:endParaRPr>
          </a:p>
        </p:txBody>
      </p:sp>
      <p:sp>
        <p:nvSpPr>
          <p:cNvPr id="96" name="Google Shape;96;p18"/>
          <p:cNvSpPr txBox="1"/>
          <p:nvPr/>
        </p:nvSpPr>
        <p:spPr>
          <a:xfrm>
            <a:off x="2348750" y="3875725"/>
            <a:ext cx="5708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Source Code Pro"/>
              <a:ea typeface="Source Code Pro"/>
              <a:cs typeface="Source Code Pro"/>
              <a:sym typeface="Source Code Pro"/>
            </a:endParaRPr>
          </a:p>
        </p:txBody>
      </p:sp>
      <p:pic>
        <p:nvPicPr>
          <p:cNvPr id="97" name="Google Shape;97;p18"/>
          <p:cNvPicPr preferRelativeResize="0"/>
          <p:nvPr/>
        </p:nvPicPr>
        <p:blipFill>
          <a:blip r:embed="rId3">
            <a:alphaModFix/>
          </a:blip>
          <a:stretch>
            <a:fillRect/>
          </a:stretch>
        </p:blipFill>
        <p:spPr>
          <a:xfrm>
            <a:off x="223950" y="1855575"/>
            <a:ext cx="1936525" cy="2839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p:nvPr/>
        </p:nvSpPr>
        <p:spPr>
          <a:xfrm>
            <a:off x="983700" y="293850"/>
            <a:ext cx="8160300" cy="132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Luckiest Guy"/>
                <a:ea typeface="Luckiest Guy"/>
                <a:cs typeface="Luckiest Guy"/>
                <a:sym typeface="Luckiest Guy"/>
              </a:rPr>
              <a:t>4 - Evaluate Existing Policy </a:t>
            </a:r>
            <a:endParaRPr sz="3000">
              <a:solidFill>
                <a:schemeClr val="dk2"/>
              </a:solidFill>
              <a:latin typeface="Luckiest Guy"/>
              <a:ea typeface="Luckiest Guy"/>
              <a:cs typeface="Luckiest Guy"/>
              <a:sym typeface="Luckiest Guy"/>
            </a:endParaRPr>
          </a:p>
          <a:p>
            <a:pPr marL="0" lvl="0" indent="0" algn="ctr" rtl="0">
              <a:spcBef>
                <a:spcPts val="0"/>
              </a:spcBef>
              <a:spcAft>
                <a:spcPts val="0"/>
              </a:spcAft>
              <a:buNone/>
            </a:pPr>
            <a:endParaRPr sz="1900">
              <a:solidFill>
                <a:schemeClr val="dk2"/>
              </a:solidFill>
              <a:latin typeface="Source Code Pro"/>
              <a:ea typeface="Source Code Pro"/>
              <a:cs typeface="Source Code Pro"/>
              <a:sym typeface="Source Code Pro"/>
            </a:endParaRPr>
          </a:p>
        </p:txBody>
      </p:sp>
      <p:pic>
        <p:nvPicPr>
          <p:cNvPr id="103" name="Google Shape;103;p19"/>
          <p:cNvPicPr preferRelativeResize="0"/>
          <p:nvPr/>
        </p:nvPicPr>
        <p:blipFill>
          <a:blip r:embed="rId3">
            <a:alphaModFix/>
          </a:blip>
          <a:stretch>
            <a:fillRect/>
          </a:stretch>
        </p:blipFill>
        <p:spPr>
          <a:xfrm>
            <a:off x="5917574" y="921225"/>
            <a:ext cx="2984099" cy="3287775"/>
          </a:xfrm>
          <a:prstGeom prst="rect">
            <a:avLst/>
          </a:prstGeom>
          <a:noFill/>
          <a:ln>
            <a:noFill/>
          </a:ln>
        </p:spPr>
      </p:pic>
      <p:sp>
        <p:nvSpPr>
          <p:cNvPr id="104" name="Google Shape;104;p1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5" name="Google Shape;105;p19">
            <a:hlinkClick r:id="rId4"/>
          </p:cNvPr>
          <p:cNvSpPr txBox="1"/>
          <p:nvPr/>
        </p:nvSpPr>
        <p:spPr>
          <a:xfrm>
            <a:off x="5909625" y="36904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Click for NYCDOE DECE Policy</a:t>
            </a:r>
            <a:endParaRPr b="1">
              <a:solidFill>
                <a:schemeClr val="lt1"/>
              </a:solidFill>
            </a:endParaRPr>
          </a:p>
        </p:txBody>
      </p:sp>
      <p:sp>
        <p:nvSpPr>
          <p:cNvPr id="106" name="Google Shape;106;p19"/>
          <p:cNvSpPr txBox="1"/>
          <p:nvPr/>
        </p:nvSpPr>
        <p:spPr>
          <a:xfrm>
            <a:off x="53300" y="990600"/>
            <a:ext cx="5566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The Early Childhood Environment Rating Scale </a:t>
            </a:r>
            <a:r>
              <a:rPr lang="en"/>
              <a:t>(ECERS-3) is a national tool that looks at the pre-K learning environment. This includes things like the classroom and playground layout, the way children are supervised, the materials they have to use, and the amount of time they have to play.</a:t>
            </a:r>
            <a:endParaRPr/>
          </a:p>
        </p:txBody>
      </p:sp>
      <p:sp>
        <p:nvSpPr>
          <p:cNvPr id="107" name="Google Shape;107;p19"/>
          <p:cNvSpPr txBox="1"/>
          <p:nvPr/>
        </p:nvSpPr>
        <p:spPr>
          <a:xfrm>
            <a:off x="122575" y="2203125"/>
            <a:ext cx="56751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According to ECERS-3  children need many opportunities to be active, gross motor play should occur both in the morning and afternoon.</a:t>
            </a:r>
            <a:endParaRPr/>
          </a:p>
          <a:p>
            <a:pPr marL="0" lvl="0" indent="0" algn="l" rtl="0">
              <a:spcBef>
                <a:spcPts val="0"/>
              </a:spcBef>
              <a:spcAft>
                <a:spcPts val="0"/>
              </a:spcAft>
              <a:buNone/>
            </a:pPr>
            <a:endParaRPr/>
          </a:p>
          <a:p>
            <a:pPr marL="0" lvl="0" indent="0" algn="l" rtl="0">
              <a:spcBef>
                <a:spcPts val="0"/>
              </a:spcBef>
              <a:spcAft>
                <a:spcPts val="0"/>
              </a:spcAft>
              <a:buNone/>
            </a:pPr>
            <a:r>
              <a:rPr lang="en"/>
              <a:t>Children should be dressed appropriately and taken outside except for very extreme times: </a:t>
            </a:r>
            <a:endParaRPr/>
          </a:p>
          <a:p>
            <a:pPr marL="457200" lvl="0" indent="-317500" algn="l" rtl="0">
              <a:spcBef>
                <a:spcPts val="0"/>
              </a:spcBef>
              <a:spcAft>
                <a:spcPts val="0"/>
              </a:spcAft>
              <a:buSzPts val="1400"/>
              <a:buChar char="★"/>
            </a:pPr>
            <a:r>
              <a:rPr lang="en"/>
              <a:t>if it is raining, </a:t>
            </a:r>
            <a:endParaRPr/>
          </a:p>
          <a:p>
            <a:pPr marL="457200" lvl="0" indent="-317500" algn="l" rtl="0">
              <a:spcBef>
                <a:spcPts val="0"/>
              </a:spcBef>
              <a:spcAft>
                <a:spcPts val="0"/>
              </a:spcAft>
              <a:buSzPts val="1400"/>
              <a:buChar char="★"/>
            </a:pPr>
            <a:r>
              <a:rPr lang="en"/>
              <a:t>there is a weather advisory, </a:t>
            </a:r>
            <a:endParaRPr/>
          </a:p>
          <a:p>
            <a:pPr marL="457200" lvl="0" indent="-317500" algn="l" rtl="0">
              <a:spcBef>
                <a:spcPts val="0"/>
              </a:spcBef>
              <a:spcAft>
                <a:spcPts val="0"/>
              </a:spcAft>
              <a:buSzPts val="1400"/>
              <a:buChar char="★"/>
            </a:pPr>
            <a:r>
              <a:rPr lang="en"/>
              <a:t>there is ice on the playground, </a:t>
            </a:r>
            <a:endParaRPr/>
          </a:p>
          <a:p>
            <a:pPr marL="457200" lvl="0" indent="-317500" algn="l" rtl="0">
              <a:spcBef>
                <a:spcPts val="0"/>
              </a:spcBef>
              <a:spcAft>
                <a:spcPts val="0"/>
              </a:spcAft>
              <a:buSzPts val="1400"/>
              <a:buChar char="★"/>
            </a:pPr>
            <a:r>
              <a:rPr lang="en"/>
              <a:t>The “real feel” temperature is below 25 degrees.</a:t>
            </a:r>
            <a:endParaRPr/>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569575" y="0"/>
            <a:ext cx="7864200" cy="928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5 - Develop Solutions</a:t>
            </a:r>
            <a:endParaRPr/>
          </a:p>
        </p:txBody>
      </p:sp>
      <p:pic>
        <p:nvPicPr>
          <p:cNvPr id="113" name="Google Shape;113;p20" descr="Sing along and learn with The Kiboomers preschool songs &amp; nursery rhymes! Here is a new winter song for kids. It helps introduce winter clothes vocabulary to children.  Enjoy.&#10;&#10;Let's Rock to Get Ready for Winter song lyrics for kids :&#10;&#10;CHORUS&#10;Let's rock to get ready for Winter&#10;Let's rock to get ready for Winter&#10;Let's rock to get ready for Winter&#10;Early winter morning!&#10;&#10;&#10;Let's put on our winter coats&#10;Winter coats&#10;Winter coats&#10;Let's put on our winter coats&#10;Early winter morning!&#10;&#10;Let's put on our winter hats &#10;Winter hats&#10;Winter hats&#10;Let's put on our winter hats &#10;Early winter morning!&#10;&#10;&#10;CHORUS: &#10;Let's rock to get ready for Winter&#10;Let's rock to get ready for Winter&#10;Let's rock to get ready for Winter&#10;Early winter morning!&#10;&#10;Let's put on our winter boots&#10;Winter boots&#10;Winter boots&#10;Let's put on our winter boots&#10;Early winter morning!&#10;&#10;Let's put on our winter mitts&#10;Winter mitts&#10;Winter mitts&#10;Let's put on our winter mitts&#10;Early winter morning!&#10;&#10;CHORUS&#10;Let's rock to get ready for Winter&#10;Let's rock to get ready for Winter&#10;Let's rock to get ready for Winter&#10;Early winter morning! &#10;&#10;esl kids songs baby songs nursery rhymes" title="Let's Rock to Get Ready for Winter -The Kiboomers Preschool Songs &amp; Nursery Rhymes for Seasons">
            <a:hlinkClick r:id="rId3"/>
          </p:cNvPr>
          <p:cNvPicPr preferRelativeResize="0"/>
          <p:nvPr/>
        </p:nvPicPr>
        <p:blipFill>
          <a:blip r:embed="rId4">
            <a:alphaModFix/>
          </a:blip>
          <a:stretch>
            <a:fillRect/>
          </a:stretch>
        </p:blipFill>
        <p:spPr>
          <a:xfrm>
            <a:off x="0" y="925200"/>
            <a:ext cx="1853375" cy="1042525"/>
          </a:xfrm>
          <a:prstGeom prst="rect">
            <a:avLst/>
          </a:prstGeom>
          <a:noFill/>
          <a:ln>
            <a:noFill/>
          </a:ln>
        </p:spPr>
      </p:pic>
      <p:sp>
        <p:nvSpPr>
          <p:cNvPr id="114" name="Google Shape;114;p20"/>
          <p:cNvSpPr txBox="1"/>
          <p:nvPr/>
        </p:nvSpPr>
        <p:spPr>
          <a:xfrm>
            <a:off x="2041550" y="1067525"/>
            <a:ext cx="5708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Provide Instruction on Getting Dressed for Outside</a:t>
            </a:r>
            <a:endParaRPr sz="1800">
              <a:solidFill>
                <a:schemeClr val="dk2"/>
              </a:solidFill>
              <a:latin typeface="Source Code Pro"/>
              <a:ea typeface="Source Code Pro"/>
              <a:cs typeface="Source Code Pro"/>
              <a:sym typeface="Source Code Pro"/>
            </a:endParaRPr>
          </a:p>
        </p:txBody>
      </p:sp>
      <p:sp>
        <p:nvSpPr>
          <p:cNvPr id="115" name="Google Shape;115;p20"/>
          <p:cNvSpPr txBox="1"/>
          <p:nvPr/>
        </p:nvSpPr>
        <p:spPr>
          <a:xfrm>
            <a:off x="1340250" y="2168075"/>
            <a:ext cx="5708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Check Children’s Winter Gear During Line Up.</a:t>
            </a:r>
            <a:endParaRPr sz="1800">
              <a:solidFill>
                <a:schemeClr val="dk2"/>
              </a:solidFill>
              <a:latin typeface="Source Code Pro"/>
              <a:ea typeface="Source Code Pro"/>
              <a:cs typeface="Source Code Pro"/>
              <a:sym typeface="Source Code Pro"/>
            </a:endParaRPr>
          </a:p>
        </p:txBody>
      </p:sp>
      <p:pic>
        <p:nvPicPr>
          <p:cNvPr id="116" name="Google Shape;116;p20"/>
          <p:cNvPicPr preferRelativeResize="0"/>
          <p:nvPr/>
        </p:nvPicPr>
        <p:blipFill>
          <a:blip r:embed="rId5">
            <a:alphaModFix/>
          </a:blip>
          <a:stretch>
            <a:fillRect/>
          </a:stretch>
        </p:blipFill>
        <p:spPr>
          <a:xfrm>
            <a:off x="63225" y="2098075"/>
            <a:ext cx="1042525" cy="1042525"/>
          </a:xfrm>
          <a:prstGeom prst="rect">
            <a:avLst/>
          </a:prstGeom>
          <a:noFill/>
          <a:ln>
            <a:noFill/>
          </a:ln>
        </p:spPr>
      </p:pic>
      <p:pic>
        <p:nvPicPr>
          <p:cNvPr id="117" name="Google Shape;117;p20"/>
          <p:cNvPicPr preferRelativeResize="0"/>
          <p:nvPr/>
        </p:nvPicPr>
        <p:blipFill>
          <a:blip r:embed="rId6">
            <a:alphaModFix/>
          </a:blip>
          <a:stretch>
            <a:fillRect/>
          </a:stretch>
        </p:blipFill>
        <p:spPr>
          <a:xfrm>
            <a:off x="167875" y="3509225"/>
            <a:ext cx="937875" cy="1149375"/>
          </a:xfrm>
          <a:prstGeom prst="rect">
            <a:avLst/>
          </a:prstGeom>
          <a:noFill/>
          <a:ln>
            <a:noFill/>
          </a:ln>
        </p:spPr>
      </p:pic>
      <p:sp>
        <p:nvSpPr>
          <p:cNvPr id="118" name="Google Shape;118;p20"/>
          <p:cNvSpPr txBox="1"/>
          <p:nvPr/>
        </p:nvSpPr>
        <p:spPr>
          <a:xfrm>
            <a:off x="1172725" y="3782825"/>
            <a:ext cx="4198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Create survey on Winter supplies.</a:t>
            </a:r>
            <a:endParaRPr sz="1800">
              <a:solidFill>
                <a:schemeClr val="dk2"/>
              </a:solidFill>
              <a:latin typeface="Source Code Pro"/>
              <a:ea typeface="Source Code Pro"/>
              <a:cs typeface="Source Code Pro"/>
              <a:sym typeface="Source Cod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000"/>
                                        <p:tgtEl>
                                          <p:spTgt spid="11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1000"/>
                                        <p:tgtEl>
                                          <p:spTgt spid="11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Google Shape;123;p21"/>
          <p:cNvGraphicFramePr/>
          <p:nvPr/>
        </p:nvGraphicFramePr>
        <p:xfrm>
          <a:off x="952500" y="1809750"/>
          <a:ext cx="7239000" cy="2651640"/>
        </p:xfrm>
        <a:graphic>
          <a:graphicData uri="http://schemas.openxmlformats.org/drawingml/2006/table">
            <a:tbl>
              <a:tblPr>
                <a:noFill/>
                <a:tableStyleId>{C7D1B315-BA36-407F-A446-62A035949B1A}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a:latin typeface="Bubblegum Sans"/>
                        <a:ea typeface="Bubblegum Sans"/>
                        <a:cs typeface="Bubblegum Sans"/>
                        <a:sym typeface="Bubblegum Sans"/>
                      </a:endParaRPr>
                    </a:p>
                  </a:txBody>
                  <a:tcPr marL="91425" marR="91425" marT="91425" marB="91425"/>
                </a:tc>
                <a:tc>
                  <a:txBody>
                    <a:bodyPr/>
                    <a:lstStyle/>
                    <a:p>
                      <a:pPr marL="0" lvl="0" indent="0" algn="ctr" rtl="0">
                        <a:spcBef>
                          <a:spcPts val="0"/>
                        </a:spcBef>
                        <a:spcAft>
                          <a:spcPts val="0"/>
                        </a:spcAft>
                        <a:buNone/>
                      </a:pPr>
                      <a:r>
                        <a:rPr lang="en">
                          <a:latin typeface="Bubblegum Sans"/>
                          <a:ea typeface="Bubblegum Sans"/>
                          <a:cs typeface="Bubblegum Sans"/>
                          <a:sym typeface="Bubblegum Sans"/>
                        </a:rPr>
                        <a:t>High</a:t>
                      </a:r>
                      <a:endParaRPr>
                        <a:latin typeface="Bubblegum Sans"/>
                        <a:ea typeface="Bubblegum Sans"/>
                        <a:cs typeface="Bubblegum Sans"/>
                        <a:sym typeface="Bubblegum Sans"/>
                      </a:endParaRPr>
                    </a:p>
                  </a:txBody>
                  <a:tcPr marL="91425" marR="91425" marT="91425" marB="91425"/>
                </a:tc>
                <a:tc>
                  <a:txBody>
                    <a:bodyPr/>
                    <a:lstStyle/>
                    <a:p>
                      <a:pPr marL="0" lvl="0" indent="0" algn="ctr" rtl="0">
                        <a:spcBef>
                          <a:spcPts val="0"/>
                        </a:spcBef>
                        <a:spcAft>
                          <a:spcPts val="0"/>
                        </a:spcAft>
                        <a:buNone/>
                      </a:pPr>
                      <a:r>
                        <a:rPr lang="en">
                          <a:latin typeface="Bubblegum Sans"/>
                          <a:ea typeface="Bubblegum Sans"/>
                          <a:cs typeface="Bubblegum Sans"/>
                          <a:sym typeface="Bubblegum Sans"/>
                        </a:rPr>
                        <a:t>Medium</a:t>
                      </a:r>
                      <a:endParaRPr>
                        <a:latin typeface="Bubblegum Sans"/>
                        <a:ea typeface="Bubblegum Sans"/>
                        <a:cs typeface="Bubblegum Sans"/>
                        <a:sym typeface="Bubblegum Sans"/>
                      </a:endParaRPr>
                    </a:p>
                  </a:txBody>
                  <a:tcPr marL="91425" marR="91425" marT="91425" marB="91425"/>
                </a:tc>
                <a:tc>
                  <a:txBody>
                    <a:bodyPr/>
                    <a:lstStyle/>
                    <a:p>
                      <a:pPr marL="0" lvl="0" indent="0" algn="ctr" rtl="0">
                        <a:spcBef>
                          <a:spcPts val="0"/>
                        </a:spcBef>
                        <a:spcAft>
                          <a:spcPts val="0"/>
                        </a:spcAft>
                        <a:buNone/>
                      </a:pPr>
                      <a:r>
                        <a:rPr lang="en">
                          <a:latin typeface="Bubblegum Sans"/>
                          <a:ea typeface="Bubblegum Sans"/>
                          <a:cs typeface="Bubblegum Sans"/>
                          <a:sym typeface="Bubblegum Sans"/>
                        </a:rPr>
                        <a:t>Low</a:t>
                      </a:r>
                      <a:endParaRPr>
                        <a:latin typeface="Bubblegum Sans"/>
                        <a:ea typeface="Bubblegum Sans"/>
                        <a:cs typeface="Bubblegum Sans"/>
                        <a:sym typeface="Bubblegum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latin typeface="Bubblegum Sans"/>
                          <a:ea typeface="Bubblegum Sans"/>
                          <a:cs typeface="Bubblegum Sans"/>
                          <a:sym typeface="Bubblegum Sans"/>
                        </a:rPr>
                        <a:t>High</a:t>
                      </a:r>
                      <a:endParaRPr>
                        <a:latin typeface="Bubblegum Sans"/>
                        <a:ea typeface="Bubblegum Sans"/>
                        <a:cs typeface="Bubblegum Sans"/>
                        <a:sym typeface="Bubblegum Sans"/>
                      </a:endParaRPr>
                    </a:p>
                  </a:txBody>
                  <a:tcPr marL="91425" marR="91425" marT="91425" marB="91425"/>
                </a:tc>
                <a:tc>
                  <a:txBody>
                    <a:bodyPr/>
                    <a:lstStyle/>
                    <a:p>
                      <a:pPr marL="0" lvl="0" indent="0" algn="l" rtl="0">
                        <a:spcBef>
                          <a:spcPts val="0"/>
                        </a:spcBef>
                        <a:spcAft>
                          <a:spcPts val="0"/>
                        </a:spcAft>
                        <a:buNone/>
                      </a:pPr>
                      <a:endParaRPr>
                        <a:latin typeface="Bubblegum Sans"/>
                        <a:ea typeface="Bubblegum Sans"/>
                        <a:cs typeface="Bubblegum Sans"/>
                        <a:sym typeface="Bubblegum Sans"/>
                      </a:endParaRPr>
                    </a:p>
                  </a:txBody>
                  <a:tcPr marL="91425" marR="91425" marT="91425" marB="91425"/>
                </a:tc>
                <a:tc>
                  <a:txBody>
                    <a:bodyPr/>
                    <a:lstStyle/>
                    <a:p>
                      <a:pPr marL="0" lvl="0" indent="0" algn="l" rtl="0">
                        <a:spcBef>
                          <a:spcPts val="0"/>
                        </a:spcBef>
                        <a:spcAft>
                          <a:spcPts val="0"/>
                        </a:spcAft>
                        <a:buNone/>
                      </a:pPr>
                      <a:endParaRPr>
                        <a:latin typeface="Bubblegum Sans"/>
                        <a:ea typeface="Bubblegum Sans"/>
                        <a:cs typeface="Bubblegum Sans"/>
                        <a:sym typeface="Bubblegum Sans"/>
                      </a:endParaRPr>
                    </a:p>
                  </a:txBody>
                  <a:tcPr marL="91425" marR="91425" marT="91425" marB="91425"/>
                </a:tc>
                <a:tc>
                  <a:txBody>
                    <a:bodyPr/>
                    <a:lstStyle/>
                    <a:p>
                      <a:pPr marL="0" lvl="0" indent="0" algn="l" rtl="0">
                        <a:spcBef>
                          <a:spcPts val="0"/>
                        </a:spcBef>
                        <a:spcAft>
                          <a:spcPts val="0"/>
                        </a:spcAft>
                        <a:buNone/>
                      </a:pPr>
                      <a:r>
                        <a:rPr lang="en">
                          <a:latin typeface="Architects Daughter"/>
                          <a:ea typeface="Architects Daughter"/>
                          <a:cs typeface="Architects Daughter"/>
                          <a:sym typeface="Architects Daughter"/>
                        </a:rPr>
                        <a:t>Provide instruction on getting dressed to go outside.</a:t>
                      </a:r>
                      <a:endParaRPr>
                        <a:latin typeface="Architects Daughter"/>
                        <a:ea typeface="Architects Daughter"/>
                        <a:cs typeface="Architects Daughter"/>
                        <a:sym typeface="Architects Daughte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latin typeface="Bubblegum Sans"/>
                          <a:ea typeface="Bubblegum Sans"/>
                          <a:cs typeface="Bubblegum Sans"/>
                          <a:sym typeface="Bubblegum Sans"/>
                        </a:rPr>
                        <a:t>Medium</a:t>
                      </a:r>
                      <a:endParaRPr>
                        <a:latin typeface="Bubblegum Sans"/>
                        <a:ea typeface="Bubblegum Sans"/>
                        <a:cs typeface="Bubblegum Sans"/>
                        <a:sym typeface="Bubblegum Sans"/>
                      </a:endParaRPr>
                    </a:p>
                  </a:txBody>
                  <a:tcPr marL="91425" marR="91425" marT="91425" marB="91425"/>
                </a:tc>
                <a:tc>
                  <a:txBody>
                    <a:bodyPr/>
                    <a:lstStyle/>
                    <a:p>
                      <a:pPr marL="0" lvl="0" indent="0" algn="l" rtl="0">
                        <a:spcBef>
                          <a:spcPts val="0"/>
                        </a:spcBef>
                        <a:spcAft>
                          <a:spcPts val="0"/>
                        </a:spcAft>
                        <a:buNone/>
                      </a:pPr>
                      <a:endParaRPr>
                        <a:latin typeface="Bubblegum Sans"/>
                        <a:ea typeface="Bubblegum Sans"/>
                        <a:cs typeface="Bubblegum Sans"/>
                        <a:sym typeface="Bubblegum Sans"/>
                      </a:endParaRPr>
                    </a:p>
                  </a:txBody>
                  <a:tcPr marL="91425" marR="91425" marT="91425" marB="91425"/>
                </a:tc>
                <a:tc>
                  <a:txBody>
                    <a:bodyPr/>
                    <a:lstStyle/>
                    <a:p>
                      <a:pPr marL="0" lvl="0" indent="0" algn="l" rtl="0">
                        <a:spcBef>
                          <a:spcPts val="0"/>
                        </a:spcBef>
                        <a:spcAft>
                          <a:spcPts val="0"/>
                        </a:spcAft>
                        <a:buNone/>
                      </a:pPr>
                      <a:r>
                        <a:rPr lang="en">
                          <a:solidFill>
                            <a:schemeClr val="dk2"/>
                          </a:solidFill>
                          <a:latin typeface="Architects Daughter"/>
                          <a:ea typeface="Architects Daughter"/>
                          <a:cs typeface="Architects Daughter"/>
                          <a:sym typeface="Architects Daughter"/>
                        </a:rPr>
                        <a:t>Check Children’s Winter Gear During Line Up.</a:t>
                      </a:r>
                      <a:endParaRPr>
                        <a:latin typeface="Architects Daughter"/>
                        <a:ea typeface="Architects Daughter"/>
                        <a:cs typeface="Architects Daughter"/>
                        <a:sym typeface="Architects Daughter"/>
                      </a:endParaRPr>
                    </a:p>
                  </a:txBody>
                  <a:tcPr marL="91425" marR="91425" marT="91425" marB="91425"/>
                </a:tc>
                <a:tc>
                  <a:txBody>
                    <a:bodyPr/>
                    <a:lstStyle/>
                    <a:p>
                      <a:pPr marL="0" lvl="0" indent="0" algn="l" rtl="0">
                        <a:spcBef>
                          <a:spcPts val="0"/>
                        </a:spcBef>
                        <a:spcAft>
                          <a:spcPts val="0"/>
                        </a:spcAft>
                        <a:buNone/>
                      </a:pPr>
                      <a:endParaRPr>
                        <a:latin typeface="Bubblegum Sans"/>
                        <a:ea typeface="Bubblegum Sans"/>
                        <a:cs typeface="Bubblegum Sans"/>
                        <a:sym typeface="Bubblegum San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latin typeface="Bubblegum Sans"/>
                          <a:ea typeface="Bubblegum Sans"/>
                          <a:cs typeface="Bubblegum Sans"/>
                          <a:sym typeface="Bubblegum Sans"/>
                        </a:rPr>
                        <a:t>Low</a:t>
                      </a:r>
                      <a:endParaRPr>
                        <a:latin typeface="Bubblegum Sans"/>
                        <a:ea typeface="Bubblegum Sans"/>
                        <a:cs typeface="Bubblegum Sans"/>
                        <a:sym typeface="Bubblegum Sans"/>
                      </a:endParaRPr>
                    </a:p>
                  </a:txBody>
                  <a:tcPr marL="91425" marR="91425" marT="91425" marB="91425"/>
                </a:tc>
                <a:tc>
                  <a:txBody>
                    <a:bodyPr/>
                    <a:lstStyle/>
                    <a:p>
                      <a:pPr marL="0" lvl="0" indent="0" algn="l" rtl="0">
                        <a:spcBef>
                          <a:spcPts val="0"/>
                        </a:spcBef>
                        <a:spcAft>
                          <a:spcPts val="0"/>
                        </a:spcAft>
                        <a:buNone/>
                      </a:pPr>
                      <a:endParaRPr>
                        <a:latin typeface="Bubblegum Sans"/>
                        <a:ea typeface="Bubblegum Sans"/>
                        <a:cs typeface="Bubblegum Sans"/>
                        <a:sym typeface="Bubblegum Sans"/>
                      </a:endParaRPr>
                    </a:p>
                  </a:txBody>
                  <a:tcPr marL="91425" marR="91425" marT="91425" marB="91425"/>
                </a:tc>
                <a:tc>
                  <a:txBody>
                    <a:bodyPr/>
                    <a:lstStyle/>
                    <a:p>
                      <a:pPr marL="0" lvl="0" indent="0" algn="l" rtl="0">
                        <a:spcBef>
                          <a:spcPts val="0"/>
                        </a:spcBef>
                        <a:spcAft>
                          <a:spcPts val="0"/>
                        </a:spcAft>
                        <a:buNone/>
                      </a:pPr>
                      <a:r>
                        <a:rPr lang="en">
                          <a:solidFill>
                            <a:schemeClr val="dk2"/>
                          </a:solidFill>
                          <a:latin typeface="Architects Daughter"/>
                          <a:ea typeface="Architects Daughter"/>
                          <a:cs typeface="Architects Daughter"/>
                          <a:sym typeface="Architects Daughter"/>
                        </a:rPr>
                        <a:t>Create survey on Winter supplies.</a:t>
                      </a:r>
                      <a:endParaRPr>
                        <a:latin typeface="Architects Daughter"/>
                        <a:ea typeface="Architects Daughter"/>
                        <a:cs typeface="Architects Daughter"/>
                        <a:sym typeface="Architects Daughter"/>
                      </a:endParaRPr>
                    </a:p>
                  </a:txBody>
                  <a:tcPr marL="91425" marR="91425" marT="91425" marB="91425"/>
                </a:tc>
                <a:tc>
                  <a:txBody>
                    <a:bodyPr/>
                    <a:lstStyle/>
                    <a:p>
                      <a:pPr marL="0" lvl="0" indent="0" algn="l" rtl="0">
                        <a:spcBef>
                          <a:spcPts val="0"/>
                        </a:spcBef>
                        <a:spcAft>
                          <a:spcPts val="0"/>
                        </a:spcAft>
                        <a:buNone/>
                      </a:pPr>
                      <a:endParaRPr>
                        <a:latin typeface="Bubblegum Sans"/>
                        <a:ea typeface="Bubblegum Sans"/>
                        <a:cs typeface="Bubblegum Sans"/>
                        <a:sym typeface="Bubblegum Sans"/>
                      </a:endParaRPr>
                    </a:p>
                  </a:txBody>
                  <a:tcPr marL="91425" marR="91425" marT="91425" marB="91425"/>
                </a:tc>
                <a:extLst>
                  <a:ext uri="{0D108BD9-81ED-4DB2-BD59-A6C34878D82A}">
                    <a16:rowId xmlns:a16="http://schemas.microsoft.com/office/drawing/2014/main" val="10003"/>
                  </a:ext>
                </a:extLst>
              </a:tr>
            </a:tbl>
          </a:graphicData>
        </a:graphic>
      </p:graphicFrame>
      <p:sp>
        <p:nvSpPr>
          <p:cNvPr id="124" name="Google Shape;124;p21"/>
          <p:cNvSpPr txBox="1"/>
          <p:nvPr/>
        </p:nvSpPr>
        <p:spPr>
          <a:xfrm>
            <a:off x="1261950" y="1344900"/>
            <a:ext cx="6620100" cy="30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Abril Fatface"/>
                <a:ea typeface="Abril Fatface"/>
                <a:cs typeface="Abril Fatface"/>
                <a:sym typeface="Abril Fatface"/>
              </a:rPr>
              <a:t>Feasibility</a:t>
            </a:r>
            <a:endParaRPr sz="1800">
              <a:solidFill>
                <a:schemeClr val="dk2"/>
              </a:solidFill>
              <a:latin typeface="Abril Fatface"/>
              <a:ea typeface="Abril Fatface"/>
              <a:cs typeface="Abril Fatface"/>
              <a:sym typeface="Abril Fatface"/>
            </a:endParaRPr>
          </a:p>
        </p:txBody>
      </p:sp>
      <p:sp>
        <p:nvSpPr>
          <p:cNvPr id="125" name="Google Shape;125;p21"/>
          <p:cNvSpPr txBox="1"/>
          <p:nvPr/>
        </p:nvSpPr>
        <p:spPr>
          <a:xfrm rot="-5400000">
            <a:off x="-1030675" y="2643150"/>
            <a:ext cx="3210900" cy="30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Bubblegum Sans"/>
                <a:ea typeface="Bubblegum Sans"/>
                <a:cs typeface="Bubblegum Sans"/>
                <a:sym typeface="Bubblegum Sans"/>
              </a:rPr>
              <a:t>Effectiveness</a:t>
            </a:r>
            <a:endParaRPr sz="1800">
              <a:solidFill>
                <a:schemeClr val="dk2"/>
              </a:solidFill>
              <a:latin typeface="Bubblegum Sans"/>
              <a:ea typeface="Bubblegum Sans"/>
              <a:cs typeface="Bubblegum Sans"/>
              <a:sym typeface="Bubblegum Sans"/>
            </a:endParaRPr>
          </a:p>
          <a:p>
            <a:pPr marL="0" lvl="0" indent="0" algn="l" rtl="0">
              <a:spcBef>
                <a:spcPts val="0"/>
              </a:spcBef>
              <a:spcAft>
                <a:spcPts val="0"/>
              </a:spcAft>
              <a:buNone/>
            </a:pPr>
            <a:endParaRPr sz="1800">
              <a:solidFill>
                <a:schemeClr val="dk2"/>
              </a:solidFill>
              <a:latin typeface="Bubblegum Sans"/>
              <a:ea typeface="Bubblegum Sans"/>
              <a:cs typeface="Bubblegum Sans"/>
              <a:sym typeface="Bubblegum Sans"/>
            </a:endParaRPr>
          </a:p>
        </p:txBody>
      </p:sp>
      <p:sp>
        <p:nvSpPr>
          <p:cNvPr id="126" name="Google Shape;126;p21"/>
          <p:cNvSpPr txBox="1"/>
          <p:nvPr/>
        </p:nvSpPr>
        <p:spPr>
          <a:xfrm>
            <a:off x="0" y="277500"/>
            <a:ext cx="8770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rgbClr val="191B0E"/>
                </a:solidFill>
              </a:rPr>
              <a:t>Select the Best Solution</a:t>
            </a:r>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394</Words>
  <Application>Microsoft Office PowerPoint</Application>
  <PresentationFormat>On-screen Show (16:9)</PresentationFormat>
  <Paragraphs>51</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Luckiest Guy</vt:lpstr>
      <vt:lpstr>Amatic SC</vt:lpstr>
      <vt:lpstr>Arial</vt:lpstr>
      <vt:lpstr>Architects Daughter</vt:lpstr>
      <vt:lpstr>Abril Fatface</vt:lpstr>
      <vt:lpstr>Bubblegum Sans</vt:lpstr>
      <vt:lpstr>Source Code Pro</vt:lpstr>
      <vt:lpstr>Beach Day</vt:lpstr>
      <vt:lpstr>Let’s Go Out To Play.</vt:lpstr>
      <vt:lpstr>PUblic POlicy Analysis</vt:lpstr>
      <vt:lpstr>What is the Problem?</vt:lpstr>
      <vt:lpstr>Turn and Talk</vt:lpstr>
      <vt:lpstr>2-Evidence of the Problem</vt:lpstr>
      <vt:lpstr>3-Identify the Causes: Why we are not Dressed for the weather</vt:lpstr>
      <vt:lpstr>PowerPoint Presentation</vt:lpstr>
      <vt:lpstr>5 - Develop Solutions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Go Out To Play.</dc:title>
  <cp:lastModifiedBy>Joseph Montecalvo</cp:lastModifiedBy>
  <cp:revision>1</cp:revision>
  <dcterms:modified xsi:type="dcterms:W3CDTF">2024-01-13T01:53:25Z</dcterms:modified>
</cp:coreProperties>
</file>