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E. O'Hara" initials="" lastIdx="1" clrIdx="0"/>
  <p:cmAuthor id="1" name="Joe Montecalvo"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865041-54B7-4D22-8431-90DEDCFA7381}">
  <a:tblStyle styleId="{70865041-54B7-4D22-8431-90DEDCFA73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138" y="1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1de39e4071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1de39e407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acda4cf6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1acda4cf6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de39e4071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1de39e4071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acda4cf6a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1acda4cf6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acda4cf6a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1acda4cf6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1acda4cf6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1acda4cf6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1acda4cf6a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1acda4cf6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1acda4cf6a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1acda4cf6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296fd34b1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296fd34b1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1de39e4071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1de39e4071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de39e4071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1de39e4071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de39e4071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de39e4071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1acda4cf6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1acda4cf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1de39e4071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1de39e4071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1acda4cf6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1acda4cf6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de39e4071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de39e4071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1acda4cf6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1acda4cf6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1.nyc.gov/assets/dep/downloads/pdf/water/nyc-waterways/citywide-east-river-open-water/citywide-open-waters-recommended-plan-summary.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nrdc.org/experts/larry-levine/nycs-new-plan-would-let-massive-sewage-overflows-continu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1.nyc.gov/site/dep/water/green-infrastructure.pag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1.nyc.gov/site/dep/water/types-of-green-infrastructure.pag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yx8yIdY0hS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dcp.maps.arcgis.com/apps/webappviewer/index.html?id=1c37d271fba14163bbb520517153d6d5"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nytimes.com/2021/09/20/nyregion/nyc-flooding-infrastructure.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1.nyc.gov/site/dep/environment/flood-prevention.pag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479822"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3700" dirty="0"/>
              <a:t>Public Policy Analyst - Flooding in NYC</a:t>
            </a:r>
            <a:endParaRPr sz="3700" dirty="0"/>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How to Become a Real-Life Problem Solver - Mike Farrell, PS 148Q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Step 4 - Evaluate an Existing Policy </a:t>
            </a:r>
            <a:r>
              <a:rPr lang="en" sz="2650"/>
              <a:t>(worksheet)</a:t>
            </a:r>
            <a:endParaRPr sz="2650"/>
          </a:p>
        </p:txBody>
      </p:sp>
      <p:sp>
        <p:nvSpPr>
          <p:cNvPr id="123" name="Google Shape;123;p2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AutoNum type="arabicPeriod"/>
            </a:pPr>
            <a:r>
              <a:rPr lang="en"/>
              <a:t>State one of the major existing policies that attempts to deal with the social problem.</a:t>
            </a:r>
            <a:endParaRPr/>
          </a:p>
          <a:p>
            <a:pPr marL="457200" lvl="0" indent="-334327" algn="l" rtl="0">
              <a:spcBef>
                <a:spcPts val="0"/>
              </a:spcBef>
              <a:spcAft>
                <a:spcPts val="0"/>
              </a:spcAft>
              <a:buSzPct val="100000"/>
              <a:buAutoNum type="arabicPeriod"/>
            </a:pPr>
            <a:r>
              <a:rPr lang="en"/>
              <a:t>What are the advantages of this policy (consider effectiveness, costs, enforcement, public acceptance).</a:t>
            </a:r>
            <a:endParaRPr/>
          </a:p>
          <a:p>
            <a:pPr marL="457200" lvl="0" indent="-334327" algn="l" rtl="0">
              <a:spcBef>
                <a:spcPts val="0"/>
              </a:spcBef>
              <a:spcAft>
                <a:spcPts val="0"/>
              </a:spcAft>
              <a:buSzPct val="100000"/>
              <a:buAutoNum type="arabicPeriod"/>
            </a:pPr>
            <a:r>
              <a:rPr lang="en"/>
              <a:t>What are the disadvantages of this policy?  Consider effectiveness, costs, enforcement, public acceptance).</a:t>
            </a:r>
            <a:endParaRPr/>
          </a:p>
          <a:p>
            <a:pPr marL="457200" lvl="0" indent="-334327" algn="l" rtl="0">
              <a:spcBef>
                <a:spcPts val="0"/>
              </a:spcBef>
              <a:spcAft>
                <a:spcPts val="0"/>
              </a:spcAft>
              <a:buSzPct val="100000"/>
              <a:buAutoNum type="arabicPeriod"/>
            </a:pPr>
            <a:r>
              <a:rPr lang="en"/>
              <a:t>Based on your evaluation of the advantages and disadvantages, should the current policy be totally replaced, strengthened, or improved?  What advantages, if any, from the current policy should be retained?  What disadvantages, if any, should be eliminated?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Step 4 - Evaluate an Existing Policy </a:t>
            </a:r>
            <a:r>
              <a:rPr lang="en" sz="2650"/>
              <a:t>(example)</a:t>
            </a:r>
            <a:endParaRPr sz="2650"/>
          </a:p>
        </p:txBody>
      </p:sp>
      <p:sp>
        <p:nvSpPr>
          <p:cNvPr id="129" name="Google Shape;129;p2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1600"/>
              <a:t>In January of 2020, New York City released the </a:t>
            </a:r>
            <a:r>
              <a:rPr lang="en" sz="1600" u="sng">
                <a:solidFill>
                  <a:schemeClr val="hlink"/>
                </a:solidFill>
                <a:hlinkClick r:id="rId3"/>
              </a:rPr>
              <a:t>City-wide Open Waters Plan</a:t>
            </a:r>
            <a:r>
              <a:rPr lang="en" sz="1600"/>
              <a:t>;  an ambitious, 10 year, $20 billion initiative to combat both flooding and water pollution. The city’s plan addresses many of the flooding and pollution issues plaguing the city's waterway but critics argue it isn’t enough.</a:t>
            </a:r>
            <a:endParaRPr sz="1600"/>
          </a:p>
          <a:p>
            <a:pPr marL="0" lvl="0" indent="0" algn="l" rtl="0">
              <a:spcBef>
                <a:spcPts val="1200"/>
              </a:spcBef>
              <a:spcAft>
                <a:spcPts val="0"/>
              </a:spcAft>
              <a:buNone/>
            </a:pPr>
            <a:r>
              <a:rPr lang="en" sz="1600"/>
              <a:t>According to the article: </a:t>
            </a:r>
            <a:r>
              <a:rPr lang="en" sz="1600" u="sng">
                <a:solidFill>
                  <a:schemeClr val="hlink"/>
                </a:solidFill>
                <a:hlinkClick r:id="rId4"/>
              </a:rPr>
              <a:t>NYC's New Plan ...</a:t>
            </a:r>
            <a:r>
              <a:rPr lang="en" sz="1600"/>
              <a:t>, the city’s plan still allows high levels of raw sewage to flow into our waterways. The article points out that the city’s plan only reduces the amount of overflow by 2%. 10.5 million gallons of raw sewage and runoff would still flow into the city’s waterways annually.</a:t>
            </a:r>
            <a:endParaRPr sz="1600"/>
          </a:p>
          <a:p>
            <a:pPr marL="0" lvl="0" indent="0" algn="l" rtl="0">
              <a:spcBef>
                <a:spcPts val="1200"/>
              </a:spcBef>
              <a:spcAft>
                <a:spcPts val="1200"/>
              </a:spcAft>
              <a:buNone/>
            </a:pPr>
            <a:r>
              <a:rPr lang="en" sz="1600"/>
              <a:t>After evaluating both the plan and the article, I surmise the plan needs to be strengthened.  </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Step 5 - Develop Solutions </a:t>
            </a:r>
            <a:r>
              <a:rPr lang="en" sz="2400"/>
              <a:t>(worksheet)</a:t>
            </a:r>
            <a:endParaRPr sz="2400"/>
          </a:p>
        </p:txBody>
      </p:sp>
      <p:sp>
        <p:nvSpPr>
          <p:cNvPr id="135" name="Google Shape;135;p2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Propose at least three new/original public policy alternatives. Be sure that all of your public policy alternatives are at the same geopolitical level as your social problem. Each alternative must specify the actual government or agency that will carry out the proposed action.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Step 5 - Develop Solutions </a:t>
            </a:r>
            <a:r>
              <a:rPr lang="en" sz="2400"/>
              <a:t>(example)</a:t>
            </a:r>
            <a:endParaRPr sz="2400"/>
          </a:p>
        </p:txBody>
      </p:sp>
      <p:sp>
        <p:nvSpPr>
          <p:cNvPr id="141" name="Google Shape;141;p2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Causes of Flooding in New York City</a:t>
            </a:r>
            <a:endParaRPr sz="1800"/>
          </a:p>
          <a:p>
            <a:pPr marL="457200" lvl="0" indent="-330200" algn="l" rtl="0">
              <a:spcBef>
                <a:spcPts val="1200"/>
              </a:spcBef>
              <a:spcAft>
                <a:spcPts val="0"/>
              </a:spcAft>
              <a:buSzPts val="1600"/>
              <a:buAutoNum type="arabicPeriod"/>
            </a:pPr>
            <a:r>
              <a:rPr lang="en" sz="1600"/>
              <a:t>Extreme weather and climate change</a:t>
            </a:r>
            <a:endParaRPr sz="1600"/>
          </a:p>
          <a:p>
            <a:pPr marL="457200" lvl="0" indent="-330200" algn="l" rtl="0">
              <a:spcBef>
                <a:spcPts val="0"/>
              </a:spcBef>
              <a:spcAft>
                <a:spcPts val="0"/>
              </a:spcAft>
              <a:buSzPts val="1600"/>
              <a:buAutoNum type="arabicPeriod"/>
            </a:pPr>
            <a:r>
              <a:rPr lang="en" sz="1600"/>
              <a:t>Blocked catch basin grates</a:t>
            </a:r>
            <a:endParaRPr sz="1600"/>
          </a:p>
          <a:p>
            <a:pPr marL="457200" lvl="0" indent="-330200" algn="l" rtl="0">
              <a:spcBef>
                <a:spcPts val="0"/>
              </a:spcBef>
              <a:spcAft>
                <a:spcPts val="0"/>
              </a:spcAft>
              <a:buSzPts val="1600"/>
              <a:buAutoNum type="arabicPeriod"/>
            </a:pPr>
            <a:r>
              <a:rPr lang="en" sz="1600"/>
              <a:t>Surcharged sewers - sewers that fill up too fast and overflow</a:t>
            </a:r>
            <a:endParaRPr sz="1200"/>
          </a:p>
        </p:txBody>
      </p:sp>
      <p:sp>
        <p:nvSpPr>
          <p:cNvPr id="142" name="Google Shape;142;p2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Proposed Solutions</a:t>
            </a:r>
            <a:endParaRPr sz="1800"/>
          </a:p>
          <a:p>
            <a:pPr marL="457200" lvl="0" indent="-330200" algn="l" rtl="0">
              <a:spcBef>
                <a:spcPts val="1200"/>
              </a:spcBef>
              <a:spcAft>
                <a:spcPts val="0"/>
              </a:spcAft>
              <a:buSzPts val="1600"/>
              <a:buAutoNum type="arabicPeriod"/>
            </a:pPr>
            <a:r>
              <a:rPr lang="en" sz="1600"/>
              <a:t>Reduce the amount of runoff by building “umbrella” canopies to cover the entire city.</a:t>
            </a:r>
            <a:endParaRPr sz="1600"/>
          </a:p>
          <a:p>
            <a:pPr marL="457200" lvl="0" indent="-330200" algn="l" rtl="0">
              <a:spcBef>
                <a:spcPts val="0"/>
              </a:spcBef>
              <a:spcAft>
                <a:spcPts val="0"/>
              </a:spcAft>
              <a:buSzPts val="1600"/>
              <a:buAutoNum type="arabicPeriod"/>
            </a:pPr>
            <a:r>
              <a:rPr lang="en" sz="1600"/>
              <a:t>Build a “weather machine” to control how much it rains.</a:t>
            </a:r>
            <a:endParaRPr sz="1600"/>
          </a:p>
          <a:p>
            <a:pPr marL="457200" lvl="0" indent="-330200" algn="l" rtl="0">
              <a:spcBef>
                <a:spcPts val="0"/>
              </a:spcBef>
              <a:spcAft>
                <a:spcPts val="0"/>
              </a:spcAft>
              <a:buSzPts val="1600"/>
              <a:buAutoNum type="arabicPeriod"/>
            </a:pPr>
            <a:r>
              <a:rPr lang="en" sz="1600"/>
              <a:t>Petition the city to invest more money in “Green Infrastructure.”</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Step 6 - Select the Best Solution </a:t>
            </a:r>
            <a:r>
              <a:rPr lang="en" sz="2400"/>
              <a:t>(worksheet pt. 1)</a:t>
            </a:r>
            <a:endParaRPr sz="2400"/>
          </a:p>
        </p:txBody>
      </p:sp>
      <p:sp>
        <p:nvSpPr>
          <p:cNvPr id="148" name="Google Shape;148;p2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List the three public policy alternatives from Worksheet 5.  Create a short word or abbreviation to summarize each policy and write it at the end of each policy.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Step 6 - Select the Best Solution </a:t>
            </a:r>
            <a:r>
              <a:rPr lang="en" sz="2400"/>
              <a:t>(worksheet pt. 2)</a:t>
            </a:r>
            <a:endParaRPr sz="2400"/>
          </a:p>
        </p:txBody>
      </p:sp>
      <p:sp>
        <p:nvSpPr>
          <p:cNvPr id="154" name="Google Shape;154;p2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Use the format in the example to complete the matrix below:</a:t>
            </a:r>
            <a:endParaRPr/>
          </a:p>
          <a:p>
            <a:pPr marL="0" lvl="0" indent="0" algn="l" rtl="0">
              <a:spcBef>
                <a:spcPts val="1200"/>
              </a:spcBef>
              <a:spcAft>
                <a:spcPts val="1200"/>
              </a:spcAft>
              <a:buNone/>
            </a:pPr>
            <a:endParaRPr/>
          </a:p>
        </p:txBody>
      </p:sp>
      <p:graphicFrame>
        <p:nvGraphicFramePr>
          <p:cNvPr id="155" name="Google Shape;155;p27"/>
          <p:cNvGraphicFramePr/>
          <p:nvPr/>
        </p:nvGraphicFramePr>
        <p:xfrm>
          <a:off x="895975" y="2724150"/>
          <a:ext cx="7239000" cy="1584840"/>
        </p:xfrm>
        <a:graphic>
          <a:graphicData uri="http://schemas.openxmlformats.org/drawingml/2006/table">
            <a:tbl>
              <a:tblPr>
                <a:noFill/>
                <a:tableStyleId>{70865041-54B7-4D22-8431-90DEDCFA7381}</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15575">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High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Medium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Low</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15575">
                <a:tc>
                  <a:txBody>
                    <a:bodyPr/>
                    <a:lstStyle/>
                    <a:p>
                      <a:pPr marL="0" lvl="0" indent="0" algn="l" rtl="0">
                        <a:spcBef>
                          <a:spcPts val="0"/>
                        </a:spcBef>
                        <a:spcAft>
                          <a:spcPts val="0"/>
                        </a:spcAft>
                        <a:buNone/>
                      </a:pPr>
                      <a:r>
                        <a:rPr lang="en"/>
                        <a:t>High</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Green Infrastructure</a:t>
                      </a:r>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Weather Machine</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r h="315575">
                <a:tc>
                  <a:txBody>
                    <a:bodyPr/>
                    <a:lstStyle/>
                    <a:p>
                      <a:pPr marL="0" lvl="0" indent="0" algn="l" rtl="0">
                        <a:spcBef>
                          <a:spcPts val="0"/>
                        </a:spcBef>
                        <a:spcAft>
                          <a:spcPts val="0"/>
                        </a:spcAft>
                        <a:buNone/>
                      </a:pPr>
                      <a:r>
                        <a:rPr lang="en"/>
                        <a:t>Medium</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Umbrella</a:t>
                      </a:r>
                      <a:endParaRPr/>
                    </a:p>
                  </a:txBody>
                  <a:tcPr marL="91425" marR="91425" marT="91425" marB="91425"/>
                </a:tc>
                <a:extLst>
                  <a:ext uri="{0D108BD9-81ED-4DB2-BD59-A6C34878D82A}">
                    <a16:rowId xmlns:a16="http://schemas.microsoft.com/office/drawing/2014/main" val="10002"/>
                  </a:ext>
                </a:extLst>
              </a:tr>
              <a:tr h="315575">
                <a:tc>
                  <a:txBody>
                    <a:bodyPr/>
                    <a:lstStyle/>
                    <a:p>
                      <a:pPr marL="0" lvl="0" indent="0" algn="l" rtl="0">
                        <a:spcBef>
                          <a:spcPts val="0"/>
                        </a:spcBef>
                        <a:spcAft>
                          <a:spcPts val="0"/>
                        </a:spcAft>
                        <a:buNone/>
                      </a:pPr>
                      <a:r>
                        <a:rPr lang="en"/>
                        <a:t>Low</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bl>
          </a:graphicData>
        </a:graphic>
      </p:graphicFrame>
      <p:sp>
        <p:nvSpPr>
          <p:cNvPr id="156" name="Google Shape;156;p27"/>
          <p:cNvSpPr txBox="1"/>
          <p:nvPr/>
        </p:nvSpPr>
        <p:spPr>
          <a:xfrm>
            <a:off x="3984175" y="2364000"/>
            <a:ext cx="10626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latin typeface="Roboto"/>
                <a:ea typeface="Roboto"/>
                <a:cs typeface="Roboto"/>
                <a:sym typeface="Roboto"/>
              </a:rPr>
              <a:t>Feasibility</a:t>
            </a:r>
            <a:endParaRPr sz="1500" b="1">
              <a:latin typeface="Roboto"/>
              <a:ea typeface="Roboto"/>
              <a:cs typeface="Roboto"/>
              <a:sym typeface="Roboto"/>
            </a:endParaRPr>
          </a:p>
        </p:txBody>
      </p:sp>
      <p:sp>
        <p:nvSpPr>
          <p:cNvPr id="157" name="Google Shape;157;p27"/>
          <p:cNvSpPr txBox="1"/>
          <p:nvPr/>
        </p:nvSpPr>
        <p:spPr>
          <a:xfrm rot="-5400000" flipH="1">
            <a:off x="-450" y="3308825"/>
            <a:ext cx="13602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latin typeface="Roboto"/>
                <a:ea typeface="Roboto"/>
                <a:cs typeface="Roboto"/>
                <a:sym typeface="Roboto"/>
              </a:rPr>
              <a:t>Effectiveness</a:t>
            </a:r>
            <a:endParaRPr sz="1500" b="1">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Step 6 - Select the Best Solution </a:t>
            </a:r>
            <a:r>
              <a:rPr lang="en" sz="2400"/>
              <a:t>(worksheet pt. 3)</a:t>
            </a:r>
            <a:endParaRPr sz="2400"/>
          </a:p>
        </p:txBody>
      </p:sp>
      <p:sp>
        <p:nvSpPr>
          <p:cNvPr id="163" name="Google Shape;163;p2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Discuss the reasons for your decisions in the matrix.</a:t>
            </a:r>
            <a:endParaRPr/>
          </a:p>
          <a:p>
            <a:pPr marL="457200" lvl="0" indent="-342900" algn="l" rtl="0">
              <a:spcBef>
                <a:spcPts val="0"/>
              </a:spcBef>
              <a:spcAft>
                <a:spcPts val="0"/>
              </a:spcAft>
              <a:buSzPts val="1800"/>
              <a:buChar char="●"/>
            </a:pPr>
            <a:r>
              <a:rPr lang="en"/>
              <a:t>Discuss why your group prefers one alternative over the other two.</a:t>
            </a:r>
            <a:endParaRPr/>
          </a:p>
          <a:p>
            <a:pPr marL="0" lvl="0" indent="0" algn="l" rtl="0">
              <a:spcBef>
                <a:spcPts val="1200"/>
              </a:spcBef>
              <a:spcAft>
                <a:spcPts val="12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Step 6 - Select the Best Solution </a:t>
            </a:r>
            <a:r>
              <a:rPr lang="en" sz="2400"/>
              <a:t>(example)</a:t>
            </a:r>
            <a:endParaRPr sz="2400"/>
          </a:p>
        </p:txBody>
      </p:sp>
      <p:sp>
        <p:nvSpPr>
          <p:cNvPr id="169" name="Google Shape;169;p2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city’s plan to reduce flooding and improve the sewer system is an ambitious call for spending twenty billion dollars over the course of ten years. The plan, however,  only calls for spending $1.6 billion on green infrastructure. Since the city’s plan only reduces a fraction of the runoff caused by heavy rain, we recommend strengthening their plan by increasing spending on </a:t>
            </a:r>
            <a:r>
              <a:rPr lang="en" u="sng">
                <a:solidFill>
                  <a:schemeClr val="hlink"/>
                </a:solidFill>
                <a:hlinkClick r:id="rId3"/>
              </a:rPr>
              <a:t>green </a:t>
            </a:r>
            <a:r>
              <a:rPr lang="en" u="sng">
                <a:solidFill>
                  <a:schemeClr val="hlink"/>
                </a:solidFill>
                <a:hlinkClick r:id="rId3"/>
              </a:rPr>
              <a:t>infrastructure</a:t>
            </a:r>
            <a:r>
              <a:rPr lang="en"/>
              <a:t>. </a:t>
            </a:r>
            <a:endParaRPr/>
          </a:p>
          <a:p>
            <a:pPr marL="0" lvl="0" indent="0" algn="l" rtl="0">
              <a:spcBef>
                <a:spcPts val="120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Step 6 - Select the Best Solution </a:t>
            </a:r>
            <a:r>
              <a:rPr lang="en" sz="2400"/>
              <a:t>(continued)</a:t>
            </a:r>
            <a:endParaRPr sz="2400"/>
          </a:p>
        </p:txBody>
      </p:sp>
      <p:sp>
        <p:nvSpPr>
          <p:cNvPr id="175" name="Google Shape;175;p3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u="sng">
                <a:solidFill>
                  <a:schemeClr val="hlink"/>
                </a:solidFill>
                <a:hlinkClick r:id="rId3"/>
              </a:rPr>
              <a:t>G</a:t>
            </a:r>
            <a:r>
              <a:rPr lang="en" u="sng">
                <a:solidFill>
                  <a:schemeClr val="hlink"/>
                </a:solidFill>
                <a:hlinkClick r:id="rId3"/>
              </a:rPr>
              <a:t>reen infrastructure</a:t>
            </a:r>
            <a:r>
              <a:rPr lang="en"/>
              <a:t> such as:</a:t>
            </a:r>
            <a:endParaRPr/>
          </a:p>
          <a:p>
            <a:pPr marL="457200" lvl="0" indent="-317182" algn="l" rtl="0">
              <a:spcBef>
                <a:spcPts val="1200"/>
              </a:spcBef>
              <a:spcAft>
                <a:spcPts val="0"/>
              </a:spcAft>
              <a:buSzPct val="100000"/>
              <a:buChar char="●"/>
            </a:pPr>
            <a:r>
              <a:rPr lang="en"/>
              <a:t>Rain Gardens</a:t>
            </a:r>
            <a:endParaRPr/>
          </a:p>
          <a:p>
            <a:pPr marL="457200" lvl="0" indent="-317182" algn="l" rtl="0">
              <a:spcBef>
                <a:spcPts val="0"/>
              </a:spcBef>
              <a:spcAft>
                <a:spcPts val="0"/>
              </a:spcAft>
              <a:buSzPct val="100000"/>
              <a:buChar char="●"/>
            </a:pPr>
            <a:r>
              <a:rPr lang="en"/>
              <a:t>Infiltration Basins</a:t>
            </a:r>
            <a:endParaRPr/>
          </a:p>
          <a:p>
            <a:pPr marL="457200" lvl="0" indent="-317182" algn="l" rtl="0">
              <a:spcBef>
                <a:spcPts val="0"/>
              </a:spcBef>
              <a:spcAft>
                <a:spcPts val="0"/>
              </a:spcAft>
              <a:buSzPct val="100000"/>
              <a:buChar char="●"/>
            </a:pPr>
            <a:r>
              <a:rPr lang="en"/>
              <a:t>Stormwater Greenstreets</a:t>
            </a:r>
            <a:endParaRPr/>
          </a:p>
          <a:p>
            <a:pPr marL="457200" lvl="0" indent="-317182" algn="l" rtl="0">
              <a:spcBef>
                <a:spcPts val="0"/>
              </a:spcBef>
              <a:spcAft>
                <a:spcPts val="0"/>
              </a:spcAft>
              <a:buSzPct val="100000"/>
              <a:buChar char="●"/>
            </a:pPr>
            <a:r>
              <a:rPr lang="en"/>
              <a:t>Green Roofs etc.</a:t>
            </a:r>
            <a:endParaRPr/>
          </a:p>
          <a:p>
            <a:pPr marL="0" lvl="0" indent="0" algn="l" rtl="0">
              <a:spcBef>
                <a:spcPts val="1200"/>
              </a:spcBef>
              <a:spcAft>
                <a:spcPts val="0"/>
              </a:spcAft>
              <a:buNone/>
            </a:pPr>
            <a:r>
              <a:rPr lang="en"/>
              <a:t>will greatly reduce the amount of runoff that will make it into our sewer system.</a:t>
            </a:r>
            <a:endParaRPr/>
          </a:p>
          <a:p>
            <a:pPr marL="0" lvl="0" indent="0" algn="l" rtl="0">
              <a:spcBef>
                <a:spcPts val="1200"/>
              </a:spcBef>
              <a:spcAft>
                <a:spcPts val="0"/>
              </a:spcAft>
              <a:buNone/>
            </a:pPr>
            <a:r>
              <a:rPr lang="en"/>
              <a:t>Our recommendation addresses the need to prevent flooding in New York City while greatly reducing the amount of runoff and sewage being dumped in our waterways. </a:t>
            </a:r>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000"/>
              <a:t>The 6 Steps of the Public Policy Analyst (PPA)</a:t>
            </a:r>
            <a:endParaRPr sz="3000"/>
          </a:p>
        </p:txBody>
      </p:sp>
      <p:sp>
        <p:nvSpPr>
          <p:cNvPr id="74" name="Google Shape;74;p1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81000" algn="l" rtl="0">
              <a:lnSpc>
                <a:spcPct val="95000"/>
              </a:lnSpc>
              <a:spcBef>
                <a:spcPts val="0"/>
              </a:spcBef>
              <a:spcAft>
                <a:spcPts val="0"/>
              </a:spcAft>
              <a:buSzPts val="2400"/>
              <a:buAutoNum type="arabicPeriod"/>
            </a:pPr>
            <a:r>
              <a:rPr lang="en" sz="2400"/>
              <a:t>Define the Problem</a:t>
            </a:r>
            <a:endParaRPr sz="2400"/>
          </a:p>
          <a:p>
            <a:pPr marL="457200" lvl="0" indent="-381000" algn="l" rtl="0">
              <a:lnSpc>
                <a:spcPct val="95000"/>
              </a:lnSpc>
              <a:spcBef>
                <a:spcPts val="0"/>
              </a:spcBef>
              <a:spcAft>
                <a:spcPts val="0"/>
              </a:spcAft>
              <a:buSzPts val="2400"/>
              <a:buAutoNum type="arabicPeriod"/>
            </a:pPr>
            <a:r>
              <a:rPr lang="en" sz="2400"/>
              <a:t>Gather the Evidence</a:t>
            </a:r>
            <a:endParaRPr sz="2400"/>
          </a:p>
          <a:p>
            <a:pPr marL="457200" lvl="0" indent="-381000" algn="l" rtl="0">
              <a:lnSpc>
                <a:spcPct val="95000"/>
              </a:lnSpc>
              <a:spcBef>
                <a:spcPts val="0"/>
              </a:spcBef>
              <a:spcAft>
                <a:spcPts val="0"/>
              </a:spcAft>
              <a:buSzPts val="2400"/>
              <a:buAutoNum type="arabicPeriod"/>
            </a:pPr>
            <a:r>
              <a:rPr lang="en" sz="2400"/>
              <a:t>Identify the Causes</a:t>
            </a:r>
            <a:endParaRPr sz="2400"/>
          </a:p>
          <a:p>
            <a:pPr marL="457200" lvl="0" indent="-381000" algn="l" rtl="0">
              <a:lnSpc>
                <a:spcPct val="95000"/>
              </a:lnSpc>
              <a:spcBef>
                <a:spcPts val="0"/>
              </a:spcBef>
              <a:spcAft>
                <a:spcPts val="0"/>
              </a:spcAft>
              <a:buSzPts val="2400"/>
              <a:buAutoNum type="arabicPeriod"/>
            </a:pPr>
            <a:r>
              <a:rPr lang="en" sz="2400"/>
              <a:t>Evaluate an Existing Policy</a:t>
            </a:r>
            <a:endParaRPr sz="2400"/>
          </a:p>
          <a:p>
            <a:pPr marL="457200" lvl="0" indent="-381000" algn="l" rtl="0">
              <a:lnSpc>
                <a:spcPct val="95000"/>
              </a:lnSpc>
              <a:spcBef>
                <a:spcPts val="0"/>
              </a:spcBef>
              <a:spcAft>
                <a:spcPts val="0"/>
              </a:spcAft>
              <a:buSzPts val="2400"/>
              <a:buAutoNum type="arabicPeriod"/>
            </a:pPr>
            <a:r>
              <a:rPr lang="en" sz="2400"/>
              <a:t>Develop Solutions</a:t>
            </a:r>
            <a:endParaRPr sz="2400"/>
          </a:p>
          <a:p>
            <a:pPr marL="457200" lvl="0" indent="-381000" algn="l" rtl="0">
              <a:lnSpc>
                <a:spcPct val="95000"/>
              </a:lnSpc>
              <a:spcBef>
                <a:spcPts val="0"/>
              </a:spcBef>
              <a:spcAft>
                <a:spcPts val="0"/>
              </a:spcAft>
              <a:buSzPts val="2400"/>
              <a:buAutoNum type="arabicPeriod"/>
            </a:pPr>
            <a:r>
              <a:rPr lang="en" sz="2400"/>
              <a:t>Select the Best Solution  (Feasibility vs. Effectiveness)</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500"/>
              <a:t>Step 6 - Select the Best Solution  </a:t>
            </a:r>
            <a:endParaRPr sz="2500"/>
          </a:p>
          <a:p>
            <a:pPr marL="914400" lvl="0" indent="0" algn="l" rtl="0">
              <a:spcBef>
                <a:spcPts val="0"/>
              </a:spcBef>
              <a:spcAft>
                <a:spcPts val="0"/>
              </a:spcAft>
              <a:buSzPts val="990"/>
              <a:buNone/>
            </a:pPr>
            <a:r>
              <a:rPr lang="en" sz="2500"/>
              <a:t>  (Feasibility vs. Effectiveness)</a:t>
            </a:r>
            <a:endParaRPr sz="2500"/>
          </a:p>
        </p:txBody>
      </p:sp>
      <p:pic>
        <p:nvPicPr>
          <p:cNvPr id="80" name="Google Shape;80;p15"/>
          <p:cNvPicPr preferRelativeResize="0"/>
          <p:nvPr/>
        </p:nvPicPr>
        <p:blipFill>
          <a:blip r:embed="rId3">
            <a:alphaModFix amt="41000"/>
          </a:blip>
          <a:stretch>
            <a:fillRect/>
          </a:stretch>
        </p:blipFill>
        <p:spPr>
          <a:xfrm>
            <a:off x="1153950" y="0"/>
            <a:ext cx="6857988" cy="5143500"/>
          </a:xfrm>
          <a:prstGeom prst="rect">
            <a:avLst/>
          </a:prstGeom>
          <a:noFill/>
          <a:ln>
            <a:noFill/>
          </a:ln>
        </p:spPr>
      </p:pic>
      <p:sp>
        <p:nvSpPr>
          <p:cNvPr id="81" name="Google Shape;81;p15"/>
          <p:cNvSpPr/>
          <p:nvPr/>
        </p:nvSpPr>
        <p:spPr>
          <a:xfrm>
            <a:off x="2572738" y="833994"/>
            <a:ext cx="3998536" cy="347550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Flooding in New York City </a:t>
            </a:r>
            <a:br>
              <a:rPr b="0" i="0">
                <a:ln w="9525" cap="flat" cmpd="sng">
                  <a:solidFill>
                    <a:schemeClr val="dk2"/>
                  </a:solidFill>
                  <a:prstDash val="solid"/>
                  <a:round/>
                  <a:headEnd type="none" w="sm" len="sm"/>
                  <a:tailEnd type="none" w="sm" len="sm"/>
                </a:ln>
                <a:solidFill>
                  <a:schemeClr val="lt2"/>
                </a:solidFill>
                <a:latin typeface="Arial"/>
              </a:rPr>
            </a:br>
            <a:br>
              <a:rPr b="0" i="0">
                <a:ln w="9525" cap="flat" cmpd="sng">
                  <a:solidFill>
                    <a:schemeClr val="dk2"/>
                  </a:solidFill>
                  <a:prstDash val="solid"/>
                  <a:round/>
                  <a:headEnd type="none" w="sm" len="sm"/>
                  <a:tailEnd type="none" w="sm" len="sm"/>
                </a:ln>
                <a:solidFill>
                  <a:schemeClr val="lt2"/>
                </a:solidFill>
                <a:latin typeface="Arial"/>
              </a:rPr>
            </a:br>
            <a:r>
              <a:rPr b="0" i="0">
                <a:ln w="9525" cap="flat" cmpd="sng">
                  <a:solidFill>
                    <a:schemeClr val="dk2"/>
                  </a:solidFill>
                  <a:prstDash val="solid"/>
                  <a:round/>
                  <a:headEnd type="none" w="sm" len="sm"/>
                  <a:tailEnd type="none" w="sm" len="sm"/>
                </a:ln>
                <a:solidFill>
                  <a:schemeClr val="lt2"/>
                </a:solidFill>
                <a:latin typeface="Arial"/>
              </a:rPr>
              <a:t>What can we do to help?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Step 1 - Define the Problem </a:t>
            </a:r>
            <a:r>
              <a:rPr lang="en" sz="2400"/>
              <a:t>(worksheet)</a:t>
            </a:r>
            <a:endParaRPr sz="2400"/>
          </a:p>
        </p:txBody>
      </p:sp>
      <p:sp>
        <p:nvSpPr>
          <p:cNvPr id="87" name="Google Shape;87;p1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In one or two sentences, state the nature of the social problem.</a:t>
            </a:r>
            <a:endParaRPr/>
          </a:p>
          <a:p>
            <a:pPr marL="457200" lvl="0" indent="-342900" algn="l" rtl="0">
              <a:spcBef>
                <a:spcPts val="0"/>
              </a:spcBef>
              <a:spcAft>
                <a:spcPts val="0"/>
              </a:spcAft>
              <a:buSzPts val="1800"/>
              <a:buAutoNum type="arabicPeriod"/>
            </a:pPr>
            <a:r>
              <a:rPr lang="en"/>
              <a:t>What is the specific community location of the social problem? Your answer should include both the governmental authority (e.g.  school-board, city council) and the particular geographic location.</a:t>
            </a:r>
            <a:endParaRPr/>
          </a:p>
          <a:p>
            <a:pPr marL="457200" lvl="0" indent="-342900" algn="l" rtl="0">
              <a:spcBef>
                <a:spcPts val="0"/>
              </a:spcBef>
              <a:spcAft>
                <a:spcPts val="0"/>
              </a:spcAft>
              <a:buSzPts val="1800"/>
              <a:buAutoNum type="arabicPeriod"/>
            </a:pPr>
            <a:r>
              <a:rPr lang="en"/>
              <a:t>List three undesirable social conditions that result from this problem.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Step 1 - Define the Problem </a:t>
            </a:r>
            <a:r>
              <a:rPr lang="en" sz="2400"/>
              <a:t>(example)</a:t>
            </a:r>
            <a:endParaRPr sz="2400"/>
          </a:p>
        </p:txBody>
      </p:sp>
      <p:sp>
        <p:nvSpPr>
          <p:cNvPr id="93" name="Google Shape;93;p1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1600"/>
              <a:t>Flooding in New York City has become a problem in recent years. Sometimes, during periods of heavy rainfall, we experience flooding of streets, subway stations, businesses, and even homes. </a:t>
            </a:r>
            <a:endParaRPr sz="1600"/>
          </a:p>
          <a:p>
            <a:pPr marL="0" lvl="0" indent="0" algn="l" rtl="0">
              <a:spcBef>
                <a:spcPts val="1200"/>
              </a:spcBef>
              <a:spcAft>
                <a:spcPts val="0"/>
              </a:spcAft>
              <a:buNone/>
            </a:pPr>
            <a:r>
              <a:rPr lang="en" sz="1600"/>
              <a:t>Flooding in our area disrupts transportation, ruins businesses, destroys property, and most importantly, cost lives.  </a:t>
            </a:r>
            <a:endParaRPr sz="1600"/>
          </a:p>
          <a:p>
            <a:pPr marL="0" lvl="0" indent="0" algn="l" rtl="0">
              <a:spcBef>
                <a:spcPts val="1200"/>
              </a:spcBef>
              <a:spcAft>
                <a:spcPts val="0"/>
              </a:spcAft>
              <a:buNone/>
            </a:pPr>
            <a:r>
              <a:rPr lang="en" sz="1600"/>
              <a:t>What are our state and local governments doing to correct this issue? What can we do? </a:t>
            </a:r>
            <a:endParaRPr sz="1600"/>
          </a:p>
          <a:p>
            <a:pPr marL="0" lvl="0" indent="0" algn="l" rtl="0">
              <a:spcBef>
                <a:spcPts val="1200"/>
              </a:spcBef>
              <a:spcAft>
                <a:spcPts val="0"/>
              </a:spcAft>
              <a:buNone/>
            </a:pPr>
            <a:r>
              <a:rPr lang="en" sz="1600"/>
              <a:t>Check out this video: </a:t>
            </a:r>
            <a:endParaRPr sz="1600"/>
          </a:p>
          <a:p>
            <a:pPr marL="0" lvl="0" indent="0" algn="l" rtl="0">
              <a:spcBef>
                <a:spcPts val="1200"/>
              </a:spcBef>
              <a:spcAft>
                <a:spcPts val="1200"/>
              </a:spcAft>
              <a:buNone/>
            </a:pPr>
            <a:r>
              <a:rPr lang="en" sz="1600" u="sng">
                <a:solidFill>
                  <a:schemeClr val="hlink"/>
                </a:solidFill>
                <a:hlinkClick r:id="rId3"/>
              </a:rPr>
              <a:t>What's Being Done To Prevent Future Flooding At NYC Subway Stations?</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Step 2 - Gather the Evidence </a:t>
            </a:r>
            <a:r>
              <a:rPr lang="en" sz="2400"/>
              <a:t>(worksheet)</a:t>
            </a:r>
            <a:endParaRPr sz="2400"/>
          </a:p>
        </p:txBody>
      </p:sp>
      <p:sp>
        <p:nvSpPr>
          <p:cNvPr id="99" name="Google Shape;99;p1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Present evidence that a problem exists.  Be as specific as possible and cite at least one source of data: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Step 2 - Gather the Evidence </a:t>
            </a:r>
            <a:r>
              <a:rPr lang="en" sz="2400"/>
              <a:t>(example)</a:t>
            </a:r>
            <a:endParaRPr sz="2400"/>
          </a:p>
        </p:txBody>
      </p:sp>
      <p:sp>
        <p:nvSpPr>
          <p:cNvPr id="105" name="Google Shape;105;p1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As we saw in the video, flooding in New York City is a real problem.</a:t>
            </a:r>
            <a:endParaRPr/>
          </a:p>
          <a:p>
            <a:pPr marL="0" lvl="0" indent="0" algn="l" rtl="0">
              <a:spcBef>
                <a:spcPts val="1200"/>
              </a:spcBef>
              <a:spcAft>
                <a:spcPts val="0"/>
              </a:spcAft>
              <a:buNone/>
            </a:pPr>
            <a:r>
              <a:rPr lang="en"/>
              <a:t>According to the </a:t>
            </a:r>
            <a:r>
              <a:rPr lang="en" sz="1600" u="sng">
                <a:solidFill>
                  <a:schemeClr val="hlink"/>
                </a:solidFill>
                <a:hlinkClick r:id="rId3"/>
              </a:rPr>
              <a:t>New York City Flood Hazard Mapper</a:t>
            </a:r>
            <a:r>
              <a:rPr lang="en" sz="1600"/>
              <a:t>, the city’s coastal areas are susceptible to flooding and will continually get worse. </a:t>
            </a:r>
            <a:endParaRPr sz="1600"/>
          </a:p>
          <a:p>
            <a:pPr marL="0" lvl="0" indent="0" algn="l" rtl="0">
              <a:spcBef>
                <a:spcPts val="1200"/>
              </a:spcBef>
              <a:spcAft>
                <a:spcPts val="1200"/>
              </a:spcAft>
              <a:buNone/>
            </a:pPr>
            <a:r>
              <a:rPr lang="en" sz="1600" u="sng">
                <a:solidFill>
                  <a:schemeClr val="hlink"/>
                </a:solidFill>
                <a:hlinkClick r:id="rId4"/>
              </a:rPr>
              <a:t>How Can New York City Prepare for the Next Ida? Here’s a To-Do List.</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Step 3 - Identify the Causes </a:t>
            </a:r>
            <a:r>
              <a:rPr lang="en" sz="2400"/>
              <a:t>(worksheet)</a:t>
            </a:r>
            <a:endParaRPr sz="2400"/>
          </a:p>
        </p:txBody>
      </p:sp>
      <p:sp>
        <p:nvSpPr>
          <p:cNvPr id="111" name="Google Shape;111;p2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Briefly list several underlying factors that contribute to the problem that you have identified (support these factors with evidence):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Step 3 - Identify the Causes </a:t>
            </a:r>
            <a:r>
              <a:rPr lang="en" sz="2400"/>
              <a:t>(example)</a:t>
            </a:r>
            <a:endParaRPr sz="2400"/>
          </a:p>
        </p:txBody>
      </p:sp>
      <p:sp>
        <p:nvSpPr>
          <p:cNvPr id="117" name="Google Shape;117;p2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According to New York City’s Department of Environmental Protection, there are three major factors that contribute to local flooding:</a:t>
            </a:r>
            <a:endParaRPr/>
          </a:p>
          <a:p>
            <a:pPr marL="457200" lvl="0" indent="-342900" algn="l" rtl="0">
              <a:spcBef>
                <a:spcPts val="1200"/>
              </a:spcBef>
              <a:spcAft>
                <a:spcPts val="0"/>
              </a:spcAft>
              <a:buSzPts val="1800"/>
              <a:buAutoNum type="arabicPeriod"/>
            </a:pPr>
            <a:r>
              <a:rPr lang="en"/>
              <a:t>Extreme weather and climate change</a:t>
            </a:r>
            <a:endParaRPr/>
          </a:p>
          <a:p>
            <a:pPr marL="457200" lvl="0" indent="-342900" algn="l" rtl="0">
              <a:spcBef>
                <a:spcPts val="0"/>
              </a:spcBef>
              <a:spcAft>
                <a:spcPts val="0"/>
              </a:spcAft>
              <a:buSzPts val="1800"/>
              <a:buAutoNum type="arabicPeriod"/>
            </a:pPr>
            <a:r>
              <a:rPr lang="en"/>
              <a:t>Blocked catch basin grates</a:t>
            </a:r>
            <a:endParaRPr/>
          </a:p>
          <a:p>
            <a:pPr marL="457200" lvl="0" indent="-342900" algn="l" rtl="0">
              <a:spcBef>
                <a:spcPts val="0"/>
              </a:spcBef>
              <a:spcAft>
                <a:spcPts val="0"/>
              </a:spcAft>
              <a:buSzPts val="1800"/>
              <a:buAutoNum type="arabicPeriod"/>
            </a:pPr>
            <a:r>
              <a:rPr lang="en"/>
              <a:t>Surcharged sewers - sewers that fill up too fast and overflow</a:t>
            </a:r>
            <a:endParaRPr/>
          </a:p>
          <a:p>
            <a:pPr marL="0" lvl="0" indent="0" algn="l" rtl="0">
              <a:spcBef>
                <a:spcPts val="1200"/>
              </a:spcBef>
              <a:spcAft>
                <a:spcPts val="1200"/>
              </a:spcAft>
              <a:buNone/>
            </a:pPr>
            <a:r>
              <a:rPr lang="en"/>
              <a:t>Check out this link for further information: </a:t>
            </a:r>
            <a:r>
              <a:rPr lang="en" sz="1600" u="sng">
                <a:solidFill>
                  <a:schemeClr val="accent5"/>
                </a:solidFill>
                <a:hlinkClick r:id="rId3">
                  <a:extLst>
                    <a:ext uri="{A12FA001-AC4F-418D-AE19-62706E023703}">
                      <ahyp:hlinkClr xmlns:ahyp="http://schemas.microsoft.com/office/drawing/2018/hyperlinkcolor" val="tx"/>
                    </a:ext>
                  </a:extLst>
                </a:hlinkClick>
              </a:rPr>
              <a:t>Flood Prevention - Causes of Flooding</a:t>
            </a:r>
            <a:endParaRPr sz="1600"/>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1094</Words>
  <Application>Microsoft Office PowerPoint</Application>
  <PresentationFormat>On-screen Show (16:9)</PresentationFormat>
  <Paragraphs>84</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Roboto</vt:lpstr>
      <vt:lpstr>Arial</vt:lpstr>
      <vt:lpstr>Material</vt:lpstr>
      <vt:lpstr>Public Policy Analyst - Flooding in NYC</vt:lpstr>
      <vt:lpstr>The 6 Steps of the Public Policy Analyst (PPA)</vt:lpstr>
      <vt:lpstr>Step 6 - Select the Best Solution     (Feasibility vs. Effectiveness)</vt:lpstr>
      <vt:lpstr>Step 1 - Define the Problem (worksheet)</vt:lpstr>
      <vt:lpstr>Step 1 - Define the Problem (example)</vt:lpstr>
      <vt:lpstr>Step 2 - Gather the Evidence (worksheet)</vt:lpstr>
      <vt:lpstr>Step 2 - Gather the Evidence (example)</vt:lpstr>
      <vt:lpstr>Step 3 - Identify the Causes (worksheet)</vt:lpstr>
      <vt:lpstr>Step 3 - Identify the Causes (example)</vt:lpstr>
      <vt:lpstr>Step 4 - Evaluate an Existing Policy (worksheet)</vt:lpstr>
      <vt:lpstr>Step 4 - Evaluate an Existing Policy (example)</vt:lpstr>
      <vt:lpstr>Step 5 - Develop Solutions (worksheet)</vt:lpstr>
      <vt:lpstr>Step 5 - Develop Solutions (example)</vt:lpstr>
      <vt:lpstr>Step 6 - Select the Best Solution (worksheet pt. 1)</vt:lpstr>
      <vt:lpstr>Step 6 - Select the Best Solution (worksheet pt. 2)</vt:lpstr>
      <vt:lpstr>Step 6 - Select the Best Solution (worksheet pt. 3)</vt:lpstr>
      <vt:lpstr>Step 6 - Select the Best Solution (example)</vt:lpstr>
      <vt:lpstr>Step 6 - Select the Best Solution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Policy Analyst - Flooding in NYC</dc:title>
  <cp:lastModifiedBy>Joseph Montecalvo</cp:lastModifiedBy>
  <cp:revision>1</cp:revision>
  <dcterms:modified xsi:type="dcterms:W3CDTF">2022-05-10T19:42:41Z</dcterms:modified>
</cp:coreProperties>
</file>