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erriweather" panose="00000500000000000000" pitchFamily="2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Oswald" panose="00000500000000000000" pitchFamily="2" charset="0"/>
      <p:regular r:id="rId23"/>
      <p:bold r:id="rId24"/>
    </p:embeddedFont>
    <p:embeddedFont>
      <p:font typeface="Playfair Display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1" clrIdx="0"/>
  <p:cmAuthor id="1" name="Kate E. O'Har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0B06B-798E-944A-9D96-ECB27003F351}" v="2" dt="2023-01-10T19:16:21.463"/>
  </p1510:revLst>
</p1510:revInfo>
</file>

<file path=ppt/tableStyles.xml><?xml version="1.0" encoding="utf-8"?>
<a:tblStyleLst xmlns:a="http://schemas.openxmlformats.org/drawingml/2006/main" def="{3C5E304C-95AB-48AB-93D9-5A425908024D}">
  <a:tblStyle styleId="{3C5E304C-95AB-48AB-93D9-5A42590802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111" d="100"/>
          <a:sy n="111" d="100"/>
        </p:scale>
        <p:origin x="126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f730d276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f730d276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f730d276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f730d276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f730d276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f730d276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8f730d276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8f730d276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f730d276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f730d276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f730d2769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f730d2769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f730d2769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f730d2769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strin@schools.ny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Limited ENL Support in the Classroom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latin typeface="Merriweather"/>
                <a:ea typeface="Merriweather"/>
                <a:cs typeface="Merriweather"/>
                <a:sym typeface="Merriweather"/>
              </a:rPr>
              <a:t>PS 151 Q</a:t>
            </a:r>
            <a:endParaRPr sz="33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393575" y="4077375"/>
            <a:ext cx="4486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Hilary Estrin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Hestrin@schools.nyc.gov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211800" y="536625"/>
            <a:ext cx="87204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u="sng">
                <a:latin typeface="Calibri"/>
                <a:ea typeface="Calibri"/>
                <a:cs typeface="Calibri"/>
                <a:sym typeface="Calibri"/>
              </a:rPr>
              <a:t>Public Policy Analysis (PPA)</a:t>
            </a:r>
            <a:endParaRPr sz="33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Define the problem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Gather the evidence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Identify the Causes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Evaluate an Existing Policy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Develop Solutions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Select the best Solution (feasibility vs. effectiveness)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150" y="861650"/>
            <a:ext cx="1318826" cy="131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PPA #1 Define the Problem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502550"/>
            <a:ext cx="8520600" cy="27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ENL Students have limited support in the classroom</a:t>
            </a:r>
          </a:p>
          <a:p>
            <a:pPr lvl="1" indent="-393700">
              <a:buSzPts val="2600"/>
              <a:buChar char="●"/>
            </a:pPr>
            <a:r>
              <a:rPr lang="en" sz="2200" dirty="0"/>
              <a:t>Need more individualized/group instruction time </a:t>
            </a:r>
          </a:p>
          <a:p>
            <a:pPr lvl="1" indent="-393700">
              <a:buSzPts val="2600"/>
              <a:buChar char="●"/>
            </a:pPr>
            <a:r>
              <a:rPr lang="en" sz="2200" dirty="0"/>
              <a:t>Students cannot communicate what they already know</a:t>
            </a:r>
          </a:p>
          <a:p>
            <a:pPr lvl="1" indent="-393700">
              <a:buSzPts val="2600"/>
              <a:buChar char="●"/>
            </a:pPr>
            <a:r>
              <a:rPr lang="en" sz="2200" dirty="0"/>
              <a:t>Language barrier prevents them from participating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Teachers ability to accurately assess each student can be difficult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dirty="0"/>
              <a:t>Wide range of academic levels among ENL students</a:t>
            </a:r>
            <a:endParaRPr sz="2600"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0250" y="372000"/>
            <a:ext cx="1032000" cy="1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/>
              <a:t>PPA #2 Gather the Evidence</a:t>
            </a:r>
            <a:r>
              <a:rPr lang="en"/>
              <a:t> 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Low test grades- ELA, iReady, Acadience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Incomplete work in class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Incomplete homework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Falling behind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Student extremely frustrated</a:t>
            </a:r>
            <a:endParaRPr sz="24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775" y="1234075"/>
            <a:ext cx="1371524" cy="13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#3 Identify causes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Lack of resources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Limited class time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 parental support at home because of language barrier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Students don’t feel supported</a:t>
            </a:r>
            <a:endParaRPr sz="22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225" y="1017725"/>
            <a:ext cx="901850" cy="9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225" y="3511425"/>
            <a:ext cx="1057450" cy="10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4038" y="3233150"/>
            <a:ext cx="41052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PPA#4 Evaluate an existing policy</a:t>
            </a:r>
            <a:endParaRPr sz="270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7038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ENL Teacher in the classroom</a:t>
            </a:r>
            <a:endParaRPr sz="2500"/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Student provided instruction in English with support in the students home language so they can learn to read, write, and speak English</a:t>
            </a:r>
            <a:endParaRPr sz="2500"/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Program goal is to provide instruction in English with supports in the student’s home language until they become English proficient</a:t>
            </a:r>
            <a:endParaRPr sz="2500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300" y="1017725"/>
            <a:ext cx="1482050" cy="29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5916450" y="321925"/>
            <a:ext cx="3011100" cy="3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#5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solutions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557550" y="489624"/>
            <a:ext cx="5238000" cy="271991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Daily small group instruction </a:t>
            </a:r>
            <a:endParaRPr sz="2000" dirty="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Student support - before or after school enrichment </a:t>
            </a:r>
            <a:endParaRPr sz="2000" dirty="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Parental support - training classes on ways they can help their child at home to succeed</a:t>
            </a:r>
            <a:endParaRPr sz="2000" dirty="0"/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Ongoing teacher training (Professional development)</a:t>
            </a:r>
            <a:endParaRPr sz="2000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26825"/>
            <a:ext cx="2085875" cy="1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0063" y="1478450"/>
            <a:ext cx="1443875" cy="15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PPA#6 Select the best solution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87500" cy="3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 	 	 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15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	 							</a:t>
            </a:r>
            <a:br>
              <a:rPr lang="en" sz="1100"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latin typeface="Arial"/>
                <a:ea typeface="Arial"/>
                <a:cs typeface="Arial"/>
                <a:sym typeface="Arial"/>
              </a:rPr>
              <a:t> 		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		 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884250" y="1377775"/>
            <a:ext cx="503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12" name="Google Shape;112;p20"/>
          <p:cNvGraphicFramePr/>
          <p:nvPr>
            <p:extLst>
              <p:ext uri="{D42A27DB-BD31-4B8C-83A1-F6EECF244321}">
                <p14:modId xmlns:p14="http://schemas.microsoft.com/office/powerpoint/2010/main" val="1825285872"/>
              </p:ext>
            </p:extLst>
          </p:nvPr>
        </p:nvGraphicFramePr>
        <p:xfrm>
          <a:off x="884250" y="1577875"/>
          <a:ext cx="7232125" cy="3288408"/>
        </p:xfrm>
        <a:graphic>
          <a:graphicData uri="http://schemas.openxmlformats.org/drawingml/2006/table">
            <a:tbl>
              <a:tblPr>
                <a:noFill/>
                <a:tableStyleId>{3C5E304C-95AB-48AB-93D9-5A425908024D}</a:tableStyleId>
              </a:tblPr>
              <a:tblGrid>
                <a:gridCol w="180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4"/>
                          </a:solidFill>
                          <a:highlight>
                            <a:schemeClr val="lt1"/>
                          </a:highlight>
                        </a:rPr>
                        <a:t>High</a:t>
                      </a:r>
                      <a:endParaRPr b="1">
                        <a:solidFill>
                          <a:schemeClr val="accent4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4"/>
                          </a:solidFill>
                        </a:rPr>
                        <a:t>Medium</a:t>
                      </a:r>
                      <a:endParaRPr b="1">
                        <a:solidFill>
                          <a:schemeClr val="accent4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4"/>
                          </a:solidFill>
                        </a:rPr>
                        <a:t>Low</a:t>
                      </a:r>
                      <a:endParaRPr b="1">
                        <a:solidFill>
                          <a:schemeClr val="accent4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High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2"/>
                          </a:solidFill>
                        </a:rPr>
                        <a:t>Parental support - training classes on ways they can help their child at home to succeed</a:t>
                      </a:r>
                      <a:endParaRPr sz="800" dirty="0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dk2"/>
                          </a:solidFill>
                        </a:rPr>
                        <a:t>Daily small group instruction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dk2"/>
                          </a:solidFill>
                        </a:rPr>
                        <a:t>Choose appropriate learning materials</a:t>
                      </a:r>
                      <a:endParaRPr lang="en-US" sz="800" dirty="0"/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Use a variety of assessments to determine what they know</a:t>
                      </a:r>
                      <a:endParaRPr sz="8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800" dirty="0"/>
                        <a:t>Promote cooperative learning </a:t>
                      </a:r>
                    </a:p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</a:rPr>
                        <a:t>Student provided instruction in English with support in the students home language so they can learn to read, write, and speak English</a:t>
                      </a:r>
                      <a:endParaRPr sz="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Medium</a:t>
                      </a:r>
                      <a:endParaRPr b="1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Encourage and support comprehension</a:t>
                      </a:r>
                      <a:endParaRPr sz="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</a:rPr>
                        <a:t>Student support - before or after school enrichment </a:t>
                      </a:r>
                      <a:endParaRPr sz="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/>
                        <a:t>Read to students daily</a:t>
                      </a:r>
                      <a:endParaRPr sz="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</a:rPr>
                        <a:t>Ongoing teacher training</a:t>
                      </a:r>
                      <a:endParaRPr sz="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396</Words>
  <Application>Microsoft Office PowerPoint</Application>
  <PresentationFormat>On-screen Show (16:9)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Playfair Display</vt:lpstr>
      <vt:lpstr>Montserrat</vt:lpstr>
      <vt:lpstr>Arial</vt:lpstr>
      <vt:lpstr>Oswald</vt:lpstr>
      <vt:lpstr>Merriweather</vt:lpstr>
      <vt:lpstr>Calibri</vt:lpstr>
      <vt:lpstr>Pop</vt:lpstr>
      <vt:lpstr>Limited ENL Support in the Classroom</vt:lpstr>
      <vt:lpstr>PowerPoint Presentation</vt:lpstr>
      <vt:lpstr>PPA #1 Define the Problem</vt:lpstr>
      <vt:lpstr>PPA #2 Gather the Evidence </vt:lpstr>
      <vt:lpstr>PPA #3 Identify causes</vt:lpstr>
      <vt:lpstr>PPA#4 Evaluate an existing policy</vt:lpstr>
      <vt:lpstr>PPA #5  Develop solutions</vt:lpstr>
      <vt:lpstr>PPA#6 Select the best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ENL Support in the Classroom</dc:title>
  <cp:lastModifiedBy>Joseph Montecalvo</cp:lastModifiedBy>
  <cp:revision>3</cp:revision>
  <dcterms:modified xsi:type="dcterms:W3CDTF">2023-01-12T20:37:56Z</dcterms:modified>
</cp:coreProperties>
</file>