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1"/>
      <p:bold r:id="rId12"/>
      <p:italic r:id="rId13"/>
      <p:boldItalic r:id="rId14"/>
    </p:embeddedFont>
    <p:embeddedFont>
      <p:font typeface="Montserrat" panose="00000500000000000000" pitchFamily="2" charset="0"/>
      <p:regular r:id="rId15"/>
      <p:bold r:id="rId16"/>
      <p:italic r:id="rId17"/>
      <p:boldItalic r:id="rId18"/>
    </p:embeddedFont>
    <p:embeddedFont>
      <p:font typeface="Oswald" panose="00000500000000000000" pitchFamily="2" charset="0"/>
      <p:regular r:id="rId19"/>
      <p:bold r:id="rId20"/>
    </p:embeddedFont>
    <p:embeddedFont>
      <p:font typeface="Playfair Display" panose="000005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 Montecalvo" initials="" lastIdx="1" clrIdx="0"/>
  <p:cmAuthor id="1" name="Kate E. O'Hara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138" y="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1de42855c2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1de42855c2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de42855c2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1de42855c2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de42855c2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1de42855c2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1de42855c2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1de42855c2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de42855c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1de42855c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de42855c2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1de42855c2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1de42855c2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1de42855c2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 Engagement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Jennifer Duran at PS151Q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Six Steps of the Public Policy Analyst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350"/>
              <a:t>Step #1: Defining the Social Problem</a:t>
            </a:r>
            <a:endParaRPr sz="135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1350"/>
              <a:t>Step #2: Gathering Evidence of the Problem</a:t>
            </a:r>
            <a:endParaRPr sz="135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1350"/>
              <a:t>Step #3: Identifying the Causes of the Problem</a:t>
            </a:r>
            <a:endParaRPr sz="135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1350"/>
              <a:t>Step #4: Evaluating Existing Public Policies</a:t>
            </a:r>
            <a:endParaRPr sz="135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1350"/>
              <a:t>Step #5: Developing Public Policy Solutions</a:t>
            </a:r>
            <a:endParaRPr sz="135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1350"/>
              <a:t>Step #6: Selecting the Best Public Policy Solution</a:t>
            </a:r>
            <a:endParaRPr sz="135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endParaRPr sz="135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265500" y="6942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1: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"/>
          </p:nvPr>
        </p:nvSpPr>
        <p:spPr>
          <a:xfrm>
            <a:off x="265500" y="1762926"/>
            <a:ext cx="4045200" cy="5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Define the Problem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2"/>
          </p:nvPr>
        </p:nvSpPr>
        <p:spPr>
          <a:xfrm>
            <a:off x="210750" y="2485650"/>
            <a:ext cx="4154700" cy="23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Parents are not attending to school wide events. </a:t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6000" y="1058175"/>
            <a:ext cx="4347450" cy="302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#2: Gathering Evidence of the Problem</a:t>
            </a: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Review Parent Attendance data from previous years and document any patterns and/or trends. 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Attendance from Parent/Teacher Conferences.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Attendance from PA Meetings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Attendance from Virtual Parent Workshops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Review Meeting Times to see if Morning, Evening, and virtual were offered.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Survey parents to see why they are unable to attend school-based meetings, workshops, and activities.</a:t>
            </a:r>
            <a:endParaRPr/>
          </a:p>
        </p:txBody>
      </p:sp>
      <p:sp>
        <p:nvSpPr>
          <p:cNvPr id="80" name="Google Shape;80;p16"/>
          <p:cNvSpPr/>
          <p:nvPr/>
        </p:nvSpPr>
        <p:spPr>
          <a:xfrm>
            <a:off x="4858800" y="1237200"/>
            <a:ext cx="3999900" cy="33348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4225" y="1332675"/>
            <a:ext cx="3832850" cy="31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44250" y="337425"/>
            <a:ext cx="86535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highlight>
                  <a:schemeClr val="dk1"/>
                </a:highlight>
              </a:rPr>
              <a:t>Step 3</a:t>
            </a:r>
            <a:r>
              <a:rPr lang="en" sz="2700"/>
              <a:t>: Identifying the Causes of the Problem</a:t>
            </a:r>
            <a:endParaRPr sz="2700"/>
          </a:p>
        </p:txBody>
      </p:sp>
      <p:sp>
        <p:nvSpPr>
          <p:cNvPr id="88" name="Google Shape;88;p17"/>
          <p:cNvSpPr/>
          <p:nvPr/>
        </p:nvSpPr>
        <p:spPr>
          <a:xfrm>
            <a:off x="487050" y="1057225"/>
            <a:ext cx="8367900" cy="37230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Families and caregivers may not fully understand the growth and development of their children.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●"/>
            </a:pPr>
            <a:r>
              <a:rPr lang="en" sz="1500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Between working and having  multiple school-aged children, </a:t>
            </a:r>
            <a:r>
              <a:rPr lang="en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Families and caregivers</a:t>
            </a:r>
            <a:r>
              <a:rPr lang="en" sz="1500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find it challenging to fit attending and volunteering at school events into their busy schedules.</a:t>
            </a: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For many immigrant parents, not being able to speak the language is a major complication that keeps them from getting involved in their children’s school.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Many immigrant families who attended school in a different country, found themselves overwhelmed and lost when it came to understanding the processes and functioning of the american school system and that of the PTA.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506125" y="1102225"/>
            <a:ext cx="836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265500" y="6942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4:</a:t>
            </a:r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subTitle" idx="1"/>
          </p:nvPr>
        </p:nvSpPr>
        <p:spPr>
          <a:xfrm>
            <a:off x="265500" y="1762926"/>
            <a:ext cx="4045200" cy="5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lang="en" sz="1950"/>
              <a:t>Evaluating Existing Public Policies</a:t>
            </a:r>
            <a:endParaRPr sz="2700"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2"/>
          </p:nvPr>
        </p:nvSpPr>
        <p:spPr>
          <a:xfrm>
            <a:off x="210750" y="2485650"/>
            <a:ext cx="4154700" cy="23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Host weekly Virtual Parent/Teacher meetings. This allows teachers to provide guidance on how parents can help with certain assignments. Parents can also provide feedback on areas where their child may need extra help.</a:t>
            </a:r>
            <a:endParaRPr sz="1200"/>
          </a:p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solidFill>
                  <a:srgbClr val="242424"/>
                </a:solidFill>
                <a:highlight>
                  <a:srgbClr val="FFFFFF"/>
                </a:highlight>
              </a:rPr>
              <a:t>Communicate with parents via School’s website and social media platforms since social media provides excellent ways to connect and engage parents. </a:t>
            </a:r>
            <a:endParaRPr sz="1200">
              <a:solidFill>
                <a:srgbClr val="242424"/>
              </a:solidFill>
              <a:highlight>
                <a:srgbClr val="FFFFFF"/>
              </a:highlight>
            </a:endParaRPr>
          </a:p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200"/>
              <a:buChar char="●"/>
            </a:pPr>
            <a:r>
              <a:rPr lang="en" sz="1200">
                <a:solidFill>
                  <a:srgbClr val="242424"/>
                </a:solidFill>
                <a:highlight>
                  <a:srgbClr val="FFFFFF"/>
                </a:highlight>
              </a:rPr>
              <a:t>Host an Open House event aka Family Night in which a student’s entire family can visit the school and classroom in an informal and laid back setting. This also builds the parent-teacher relationship.</a:t>
            </a:r>
            <a:endParaRPr sz="1200">
              <a:solidFill>
                <a:srgbClr val="242424"/>
              </a:solidFill>
              <a:highlight>
                <a:srgbClr val="FFFFFF"/>
              </a:highlight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0249" y="1501800"/>
            <a:ext cx="4404300" cy="224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#5: </a:t>
            </a:r>
            <a:r>
              <a:rPr lang="en" sz="3127"/>
              <a:t>Developing Solutions</a:t>
            </a:r>
            <a:endParaRPr sz="4777"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91">
                <a:highlight>
                  <a:srgbClr val="FFFFFF"/>
                </a:highlight>
              </a:rPr>
              <a:t>Move to online Forms which are more accessible since they can be translated into another language with a browser's translator.</a:t>
            </a:r>
            <a:endParaRPr sz="139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Teachers will schedule a time each week to meet with parents virtually. The weekly day and time will remain the same throughout the school year.  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school will maintain and consistently update the School’s website and social media platforms to ensure that parents’ are being informed and kept up-to-date on important communications.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Schedule and host monthly Family Night at the school that are accessible to all parents. </a:t>
            </a:r>
            <a:endParaRPr/>
          </a:p>
        </p:txBody>
      </p:sp>
      <p:sp>
        <p:nvSpPr>
          <p:cNvPr id="104" name="Google Shape;104;p19"/>
          <p:cNvSpPr/>
          <p:nvPr/>
        </p:nvSpPr>
        <p:spPr>
          <a:xfrm>
            <a:off x="4858800" y="1237200"/>
            <a:ext cx="3999900" cy="33348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1750" y="1365513"/>
            <a:ext cx="3574000" cy="30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245250" y="348425"/>
            <a:ext cx="86535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highlight>
                  <a:schemeClr val="dk1"/>
                </a:highlight>
              </a:rPr>
              <a:t>Step 6</a:t>
            </a:r>
            <a:r>
              <a:rPr lang="en" sz="2700"/>
              <a:t>: </a:t>
            </a:r>
            <a:r>
              <a:rPr lang="en" sz="2700" b="0"/>
              <a:t>Selecting the Best Public Policy Solution</a:t>
            </a:r>
            <a:endParaRPr sz="2700"/>
          </a:p>
        </p:txBody>
      </p:sp>
      <p:sp>
        <p:nvSpPr>
          <p:cNvPr id="111" name="Google Shape;111;p20"/>
          <p:cNvSpPr/>
          <p:nvPr/>
        </p:nvSpPr>
        <p:spPr>
          <a:xfrm>
            <a:off x="388050" y="1057225"/>
            <a:ext cx="8367900" cy="37230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0"/>
          <p:cNvSpPr txBox="1"/>
          <p:nvPr/>
        </p:nvSpPr>
        <p:spPr>
          <a:xfrm>
            <a:off x="506125" y="1102225"/>
            <a:ext cx="836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125" y="1057225"/>
            <a:ext cx="8139802" cy="366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480</Words>
  <Application>Microsoft Office PowerPoint</Application>
  <PresentationFormat>On-screen Show (16:9)</PresentationFormat>
  <Paragraphs>35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Playfair Display</vt:lpstr>
      <vt:lpstr>Arial</vt:lpstr>
      <vt:lpstr>Georgia</vt:lpstr>
      <vt:lpstr>Oswald</vt:lpstr>
      <vt:lpstr>Montserrat</vt:lpstr>
      <vt:lpstr>Pop</vt:lpstr>
      <vt:lpstr>Parent Engagement</vt:lpstr>
      <vt:lpstr>The Six Steps of the Public Policy Analyst</vt:lpstr>
      <vt:lpstr>Step 1:</vt:lpstr>
      <vt:lpstr>Step #2: Gathering Evidence of the Problem</vt:lpstr>
      <vt:lpstr>Step 3: Identifying the Causes of the Problem</vt:lpstr>
      <vt:lpstr>Step 4:</vt:lpstr>
      <vt:lpstr>Step #5: Developing Solutions</vt:lpstr>
      <vt:lpstr>Step 6: Selecting the Best Public Policy Solution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Engagement</dc:title>
  <cp:lastModifiedBy>Joseph Montecalvo</cp:lastModifiedBy>
  <cp:revision>1</cp:revision>
  <dcterms:modified xsi:type="dcterms:W3CDTF">2022-03-30T21:31:06Z</dcterms:modified>
</cp:coreProperties>
</file>