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Coming Soon" panose="020B0604020202020204" charset="0"/>
      <p:regular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4" clrIdx="0"/>
  <p:cmAuthor id="1" name="Lisa Disunno Seibert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05bfc81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05bfc81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05bfc815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05bfc815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05bfc8156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05bfc8156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05bfc8156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05bfc8156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05bfc8156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05bfc8156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05bfc8156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05bfc8156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05bfc8156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05bfc8156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edtips.com/plegal/ppae/ppae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watch.com/blog/2019/05/11/the-importance-of-goal-setting-for-childr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VbO4pkuHa_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eUvZvuvA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hyperlink" Target="https://www.thecurriculumcorner.com/thecurriculumcorner123/wp-content/pdf/newican/3rd/3bulletlist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8121" y="-9746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Optimistic Thinking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86425"/>
            <a:ext cx="88323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Many students in Class 3-302, at P.S. 69Q, 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don’t set high goals for themselves.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Students have low expectations.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565" y="983100"/>
            <a:ext cx="2919713" cy="21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047725" y="4133600"/>
            <a:ext cx="29196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Lisa DiSunno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P.S. 69Q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Ldisunn@schools.nyc.gov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87900" y="223125"/>
            <a:ext cx="51318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3" name="Google Shape;63;p14">
            <a:hlinkClick r:id="rId3"/>
          </p:cNvPr>
          <p:cNvSpPr/>
          <p:nvPr/>
        </p:nvSpPr>
        <p:spPr>
          <a:xfrm>
            <a:off x="1124425" y="138600"/>
            <a:ext cx="7158273" cy="501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CE5CD"/>
                </a:solidFill>
                <a:latin typeface="Arial"/>
              </a:rPr>
              <a:t>PPA STEPS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0" y="639900"/>
            <a:ext cx="8830800" cy="4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1:</a:t>
            </a: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is the problem?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What is something that should be fixed or made better in our class, school or community.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 </a:t>
            </a: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is the evidence?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What proof or data shows this is a problem.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3:</a:t>
            </a: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are the causes?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Why is this problem happening?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Current Policies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What is currently being done to address this problem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5:</a:t>
            </a: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policies can you create to correct the problem?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What rules or activities can we make that will help fix this problem?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6:</a:t>
            </a:r>
            <a:r>
              <a:rPr lang="en" sz="16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best policy to correct the problem?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Think back to step 4, which suggestion would work the best.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358825" y="253202"/>
            <a:ext cx="8191303" cy="8090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What is the problem?</a:t>
            </a: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625" y="1132403"/>
            <a:ext cx="2637150" cy="26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03450" y="4027900"/>
            <a:ext cx="85371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Many students in Class 3-302 don’t set</a:t>
            </a:r>
            <a:endParaRPr sz="23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 high goals for themselves.</a:t>
            </a:r>
            <a:endParaRPr sz="2300" b="1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358825" y="253202"/>
            <a:ext cx="8531662" cy="64580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"/>
              </a:rPr>
              <a:t>What is the evidence?</a:t>
            </a:r>
          </a:p>
        </p:txBody>
      </p:sp>
      <p:sp>
        <p:nvSpPr>
          <p:cNvPr id="77" name="Google Shape;77;p16"/>
          <p:cNvSpPr txBox="1"/>
          <p:nvPr/>
        </p:nvSpPr>
        <p:spPr>
          <a:xfrm>
            <a:off x="2078525" y="1373950"/>
            <a:ext cx="53550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Why should we set high goals for ourselves?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8" name="Google Shape;78;p16" descr="Got dreams to achieve but don't know where to start? Tim and Moby are here to teach students how to set goals that are specific, time-bound, and attainable: https://brnpop.co/3uQxzrR&#10;&#10;Use this BrainPOP movie to teach your students how to plan out benchmarks and mini-goals to create a path to success. They'll discover the importance of creating a reasonable schedule they can stick to. They'll also explore special techniques like the SMART system that can be used to take goal-setting to the next level. &#10;&#10;Press &quot;play&quot; and dream on! &#10;&#10;---------&#10;&#10;Visit the Setting Goals topic on #BrainPOP for accompanying creative and instructional tools that develop higher-order thinking skills in kids K–12: https://brnpop.co/3uQxzrR&#10;&#10;---------&#10;&#10;Subscribe to BrainPOP on YouTube: https://brnpop.co/2TplJUG&#10;&#10;Follow BrainPOP:&#10;&#10;Facebook | https://www.facebook.com/brainpopofficial&#10;Twitter | https://twitter.com/brainpop&#10;Instagram | https://instagram.com/brainpop_official&#10;&#10;Have questions? Visit our Help Center: https://brnpop.co/3bZjEaB&#10;&#10;---------&#10;&#10;Full transcript with action descriptions: https://brnpop.co/3sJxZyA&#10;&#10;#SEL #SocialEmotionalLearning #goals" title="Settings Goals: How to Achieve Your Dreams | BrainPOP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1850" y="1960875"/>
            <a:ext cx="4016425" cy="22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81539">
            <a:off x="54800" y="2323525"/>
            <a:ext cx="2094200" cy="11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19171">
            <a:off x="6857725" y="2310050"/>
            <a:ext cx="2094200" cy="11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358825" y="253202"/>
            <a:ext cx="8434790" cy="64580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What are the causes?</a:t>
            </a: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900" y="1717626"/>
            <a:ext cx="2277650" cy="17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504950" y="1033400"/>
            <a:ext cx="5718900" cy="3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700"/>
              <a:buFont typeface="Coming Soon"/>
              <a:buAutoNum type="arabicParenR"/>
            </a:pPr>
            <a:r>
              <a:rPr lang="en" sz="1700" b="1">
                <a:solidFill>
                  <a:srgbClr val="4C1130"/>
                </a:solidFill>
                <a:latin typeface="Coming Soon"/>
                <a:ea typeface="Coming Soon"/>
                <a:cs typeface="Coming Soon"/>
                <a:sym typeface="Coming Soon"/>
              </a:rPr>
              <a:t>Students feel the assignments are too challenging, so why bother?</a:t>
            </a:r>
            <a:endParaRPr sz="1700" b="1">
              <a:solidFill>
                <a:srgbClr val="4C113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4C113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700"/>
              <a:buFont typeface="Coming Soon"/>
              <a:buAutoNum type="arabicParenR"/>
            </a:pPr>
            <a:r>
              <a:rPr lang="en" sz="1700" b="1">
                <a:solidFill>
                  <a:srgbClr val="4C1130"/>
                </a:solidFill>
                <a:latin typeface="Coming Soon"/>
                <a:ea typeface="Coming Soon"/>
                <a:cs typeface="Coming Soon"/>
                <a:sym typeface="Coming Soon"/>
              </a:rPr>
              <a:t>Students rather rush and finish assignments so they can play, rather than challenging themselves to do more.</a:t>
            </a:r>
            <a:endParaRPr sz="1700" b="1">
              <a:solidFill>
                <a:srgbClr val="4C113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4C113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700"/>
              <a:buFont typeface="Coming Soon"/>
              <a:buAutoNum type="arabicParenR"/>
            </a:pPr>
            <a:r>
              <a:rPr lang="en" sz="1700" b="1">
                <a:solidFill>
                  <a:srgbClr val="4C1130"/>
                </a:solidFill>
                <a:latin typeface="Coming Soon"/>
                <a:ea typeface="Coming Soon"/>
                <a:cs typeface="Coming Soon"/>
                <a:sym typeface="Coming Soon"/>
              </a:rPr>
              <a:t>It is easier to do the minimum and get by, rather than going above and beyond.</a:t>
            </a:r>
            <a:endParaRPr sz="1700" b="1">
              <a:solidFill>
                <a:srgbClr val="4C113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4C113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700"/>
              <a:buFont typeface="Coming Soon"/>
              <a:buAutoNum type="arabicParenR"/>
            </a:pPr>
            <a:r>
              <a:rPr lang="en" sz="1700" b="1">
                <a:solidFill>
                  <a:srgbClr val="4C1130"/>
                </a:solidFill>
                <a:latin typeface="Coming Soon"/>
                <a:ea typeface="Coming Soon"/>
                <a:cs typeface="Coming Soon"/>
                <a:sym typeface="Coming Soon"/>
              </a:rPr>
              <a:t>Students don’t recognize the importance of goals.</a:t>
            </a:r>
            <a:endParaRPr sz="1700" b="1">
              <a:solidFill>
                <a:srgbClr val="4C113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4C113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1700"/>
              <a:buFont typeface="Coming Soon"/>
              <a:buAutoNum type="arabicParenR"/>
            </a:pPr>
            <a:r>
              <a:rPr lang="en" sz="1700" b="1">
                <a:solidFill>
                  <a:srgbClr val="4C1130"/>
                </a:solidFill>
                <a:latin typeface="Coming Soon"/>
                <a:ea typeface="Coming Soon"/>
                <a:cs typeface="Coming Soon"/>
                <a:sym typeface="Coming Soon"/>
              </a:rPr>
              <a:t>Students aren’t aware of their individual potential because they don’t often hear praise.</a:t>
            </a:r>
            <a:endParaRPr sz="1700" b="1">
              <a:solidFill>
                <a:srgbClr val="4C113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1591850" y="253202"/>
            <a:ext cx="6082824" cy="64580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155CC"/>
                </a:solidFill>
                <a:latin typeface="Arial"/>
              </a:rPr>
              <a:t>Current Policies</a:t>
            </a:r>
          </a:p>
        </p:txBody>
      </p:sp>
      <p:sp>
        <p:nvSpPr>
          <p:cNvPr id="93" name="Google Shape;93;p18"/>
          <p:cNvSpPr txBox="1"/>
          <p:nvPr/>
        </p:nvSpPr>
        <p:spPr>
          <a:xfrm>
            <a:off x="258963" y="1150825"/>
            <a:ext cx="8748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Font typeface="Roboto"/>
              <a:buChar char="●"/>
            </a:pPr>
            <a:r>
              <a:rPr lang="en" sz="27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Wellness Wednesday Announcements</a:t>
            </a:r>
            <a:endParaRPr sz="2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Font typeface="Roboto"/>
              <a:buChar char="○"/>
            </a:pPr>
            <a:r>
              <a:rPr lang="en" sz="27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Positive Thinking/ Strategy Announcement each week.</a:t>
            </a:r>
            <a:endParaRPr sz="2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Font typeface="Roboto"/>
              <a:buChar char="●"/>
            </a:pPr>
            <a:r>
              <a:rPr lang="en" sz="27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Coloring Contest</a:t>
            </a:r>
            <a:endParaRPr sz="2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Font typeface="Roboto"/>
              <a:buChar char="○"/>
            </a:pPr>
            <a:r>
              <a:rPr lang="en" sz="27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Work of the month coloring contest.</a:t>
            </a:r>
            <a:endParaRPr sz="2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Font typeface="Roboto"/>
              <a:buChar char="●"/>
            </a:pPr>
            <a:r>
              <a:rPr lang="en" sz="27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Monthly Rising Stars</a:t>
            </a:r>
            <a:endParaRPr sz="2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849" y="3842374"/>
            <a:ext cx="1036300" cy="10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6100" y="2494738"/>
            <a:ext cx="1831275" cy="10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0346" y="253196"/>
            <a:ext cx="1137225" cy="17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358825" y="253200"/>
            <a:ext cx="8366328" cy="64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How can we fix this?</a:t>
            </a:r>
          </a:p>
        </p:txBody>
      </p:sp>
      <p:sp>
        <p:nvSpPr>
          <p:cNvPr id="102" name="Google Shape;102;p19"/>
          <p:cNvSpPr txBox="1"/>
          <p:nvPr/>
        </p:nvSpPr>
        <p:spPr>
          <a:xfrm>
            <a:off x="575425" y="1244775"/>
            <a:ext cx="7750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Individual rewards for students who show growth in a subject area.</a:t>
            </a:r>
            <a:endParaRPr sz="26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Students set small, achievable goals with weekly checks in to see if they achieved them and if not how can they work on them.</a:t>
            </a:r>
            <a:endParaRPr sz="26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Model the </a:t>
            </a:r>
            <a:r>
              <a:rPr lang="en" sz="2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“Power of Yet!”</a:t>
            </a:r>
            <a:endParaRPr sz="26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Focus on </a:t>
            </a:r>
            <a:r>
              <a:rPr lang="en" sz="2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“I can” and not “I can’t”</a:t>
            </a:r>
            <a:endParaRPr sz="26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3575" y="3100200"/>
            <a:ext cx="1668025" cy="19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2966101" y="708820"/>
            <a:ext cx="1061700" cy="4605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4027800" y="700576"/>
            <a:ext cx="1139100" cy="4770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Medium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5141549" y="692318"/>
            <a:ext cx="3059700" cy="4770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Low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410999" y="707544"/>
            <a:ext cx="2555100" cy="4605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20"/>
          <p:cNvGrpSpPr/>
          <p:nvPr/>
        </p:nvGrpSpPr>
        <p:grpSpPr>
          <a:xfrm>
            <a:off x="410998" y="2234505"/>
            <a:ext cx="7789463" cy="1034471"/>
            <a:chOff x="943723" y="3783775"/>
            <a:chExt cx="7257489" cy="674450"/>
          </a:xfrm>
        </p:grpSpPr>
        <p:sp>
          <p:nvSpPr>
            <p:cNvPr id="113" name="Google Shape;113;p20"/>
            <p:cNvSpPr/>
            <p:nvPr/>
          </p:nvSpPr>
          <p:spPr>
            <a:xfrm>
              <a:off x="5373412" y="3783788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Medium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p20"/>
          <p:cNvGrpSpPr/>
          <p:nvPr/>
        </p:nvGrpSpPr>
        <p:grpSpPr>
          <a:xfrm>
            <a:off x="412038" y="3286820"/>
            <a:ext cx="7789463" cy="1034471"/>
            <a:chOff x="943723" y="4469050"/>
            <a:chExt cx="7257489" cy="674450"/>
          </a:xfrm>
        </p:grpSpPr>
        <p:sp>
          <p:nvSpPr>
            <p:cNvPr id="121" name="Google Shape;121;p2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Low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20"/>
          <p:cNvGrpSpPr/>
          <p:nvPr/>
        </p:nvGrpSpPr>
        <p:grpSpPr>
          <a:xfrm>
            <a:off x="412038" y="1184670"/>
            <a:ext cx="7789463" cy="1034471"/>
            <a:chOff x="943723" y="3098500"/>
            <a:chExt cx="7257489" cy="674450"/>
          </a:xfrm>
        </p:grpSpPr>
        <p:sp>
          <p:nvSpPr>
            <p:cNvPr id="129" name="Google Shape;129;p20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The Power of Yet</a:t>
              </a:r>
              <a:endParaRPr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I can statement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High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" name="Google Shape;135;p20"/>
          <p:cNvSpPr txBox="1"/>
          <p:nvPr/>
        </p:nvSpPr>
        <p:spPr>
          <a:xfrm>
            <a:off x="3088475" y="176150"/>
            <a:ext cx="46032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1155CC"/>
                </a:solidFill>
              </a:rPr>
              <a:t>Feasibility</a:t>
            </a:r>
            <a:endParaRPr sz="2800">
              <a:solidFill>
                <a:srgbClr val="1155CC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 rot="-5400000">
            <a:off x="-854275" y="2515925"/>
            <a:ext cx="20199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Accessibility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5765875" y="2460475"/>
            <a:ext cx="1702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Individual rewards</a:t>
            </a:r>
            <a:endParaRPr sz="100">
              <a:solidFill>
                <a:schemeClr val="lt1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113000" y="1262800"/>
            <a:ext cx="106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Set small, achievable goals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On-screen Show (16:9)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Roboto</vt:lpstr>
      <vt:lpstr>Times New Roman</vt:lpstr>
      <vt:lpstr>Coming Soon</vt:lpstr>
      <vt:lpstr>Arial</vt:lpstr>
      <vt:lpstr>Comic Sans MS</vt:lpstr>
      <vt:lpstr>Simple Light</vt:lpstr>
      <vt:lpstr>Optimistic Thinking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Optimistic Thinking</dc:title>
  <cp:lastModifiedBy>Joseph Montecalvo</cp:lastModifiedBy>
  <cp:revision>1</cp:revision>
  <dcterms:modified xsi:type="dcterms:W3CDTF">2023-12-23T14:27:12Z</dcterms:modified>
</cp:coreProperties>
</file>