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Lato" panose="020F0502020204030203" pitchFamily="34" charset="0"/>
      <p:regular r:id="rId12"/>
      <p:bold r:id="rId13"/>
      <p:italic r:id="rId14"/>
      <p:boldItalic r:id="rId15"/>
    </p:embeddedFont>
    <p:embeddedFont>
      <p:font typeface="Merriweather" panose="00000500000000000000" pitchFamily="2"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
      <p:font typeface="Oswald" panose="00000500000000000000" pitchFamily="2" charset="0"/>
      <p:regular r:id="rId24"/>
      <p:bold r:id="rId25"/>
    </p:embeddedFont>
    <p:embeddedFont>
      <p:font typeface="Playfair Display" panose="00000500000000000000" pitchFamily="2" charset="0"/>
      <p:regular r:id="rId26"/>
      <p:bold r:id="rId27"/>
      <p:italic r:id="rId28"/>
      <p:boldItalic r:id="rId29"/>
    </p:embeddedFont>
    <p:embeddedFont>
      <p:font typeface="Rubik" panose="020B0604020202020204" charset="-79"/>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1" clrIdx="0"/>
  <p:cmAuthor id="1" name="Kate E. O'Hara" initials="" lastIdx="2" clrIdx="1"/>
  <p:cmAuthor id="2" name="LIAM CLEARY"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C1BCDD-800D-4A60-A0CA-6B49C5527A98}">
  <a:tblStyle styleId="{56C1BCDD-800D-4A60-A0CA-6B49C5527A9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38"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21" Type="http://schemas.openxmlformats.org/officeDocument/2006/relationships/font" Target="fonts/font10.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de097db8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de097db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de097db8f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de097db8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de097db8f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1de097db8f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e96b9e2e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e96b9e2e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1e96b9e2e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1e96b9e2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e96b9e2e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e96b9e2e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0ddcc7fb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20ddcc7f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0ddcc7fb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20ddcc7fb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docs.google.com/document/d/14vlX9Sqk-D5jDhjgjymocztQFoM7VtM5/edi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nternetmatters.org/about-us/sexting-report-look-at-m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docs.google.com/document/d/1j6hIoOoL8ab2vgkfSAD2C_lL6z2iLRBN/edit" TargetMode="External"/><Relationship Id="rId4" Type="http://schemas.openxmlformats.org/officeDocument/2006/relationships/hyperlink" Target="https://d1afx9quaogywf.cloudfront.net/sites/default/files/Research%20Highlights/UKCCIS%20RH119%20Perceptions%20of%20Sexting.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risistextline.org/text-u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commonsense.org/education/videos/teen-voices-sexting-relationships-and-risks" TargetMode="External"/><Relationship Id="rId4" Type="http://schemas.openxmlformats.org/officeDocument/2006/relationships/hyperlink" Target="https://docs.google.com/document/d/1mZZhITnIMrvt3iw1Q4E4wX6BdNiGIcLF/edi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yberbullying.org/Cyberbullying-Identification-Prevention-Response-2021.pdf" TargetMode="External"/><Relationship Id="rId3" Type="http://schemas.openxmlformats.org/officeDocument/2006/relationships/hyperlink" Target="https://www.internetmatters.org/about-us/sexting-report-look-at-me/" TargetMode="External"/><Relationship Id="rId7" Type="http://schemas.openxmlformats.org/officeDocument/2006/relationships/hyperlink" Target="https://www.missingkids.org/gethelpnow/cybertiplin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missingkids.org/theissues/sextortion" TargetMode="External"/><Relationship Id="rId5" Type="http://schemas.openxmlformats.org/officeDocument/2006/relationships/hyperlink" Target="https://cyberbullying.org/sexting-a-brief-guide-for-educators-and-parents" TargetMode="External"/><Relationship Id="rId10" Type="http://schemas.openxmlformats.org/officeDocument/2006/relationships/image" Target="../media/image5.png"/><Relationship Id="rId4" Type="http://schemas.openxmlformats.org/officeDocument/2006/relationships/hyperlink" Target="https://assets.publishing.service.gov.uk/government/uploads/system/uploads/attachment_data/file/647389/Overview_of_Sexting_Guidance.pdf" TargetMode="Externa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criminaldefenselawyer.com/resources/teen-sexting-new-york.htm#:~:text=Sexting%20and%20Federal%20Law&amp;text=The%20Act%20makes%20it%20illegal,any%20material%20containing%20child%20pornography" TargetMode="External"/><Relationship Id="rId7" Type="http://schemas.openxmlformats.org/officeDocument/2006/relationships/hyperlink" Target="https://www.internetmatters.org/issues/sexting/resources-to-deal-with-sext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internetmatters.org/issues/sexting/dealing-with-sexting/" TargetMode="External"/><Relationship Id="rId5" Type="http://schemas.openxmlformats.org/officeDocument/2006/relationships/hyperlink" Target="https://www.childline.org.uk/info-advice/bullying-abuse-safety/online-mobile-safety/staying-safe-online/" TargetMode="External"/><Relationship Id="rId10" Type="http://schemas.openxmlformats.org/officeDocument/2006/relationships/hyperlink" Target="https://docs.google.com/document/d/1yBRcFMojfglqFC6aEsMHZbunhb0WlzHF/edit" TargetMode="External"/><Relationship Id="rId4" Type="http://schemas.openxmlformats.org/officeDocument/2006/relationships/hyperlink" Target="https://cyberbullying.org/sexting-policies-in-schools" TargetMode="Externa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BJRIgicM4tVs1udHiliLc0CcTzZNmWbg/edi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internetmatters.org/issues/sexting/dealing-with-sexting/#help" TargetMode="External"/><Relationship Id="rId4" Type="http://schemas.openxmlformats.org/officeDocument/2006/relationships/hyperlink" Target="https://www.internetmatters.org/issues/sexting/dealing-with-sext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UviyLESRuKo0EVc6FIr80vD4xe9ikJ2A/edi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400925" y="215850"/>
            <a:ext cx="4753800" cy="2500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rgbClr val="0000FF"/>
                </a:solidFill>
              </a:rPr>
              <a:t>Sexting &amp; Relationships: </a:t>
            </a:r>
            <a:r>
              <a:rPr lang="en" sz="2650">
                <a:solidFill>
                  <a:srgbClr val="0000FF"/>
                </a:solidFill>
              </a:rPr>
              <a:t>in middle &amp; high school</a:t>
            </a:r>
            <a:endParaRPr sz="2650">
              <a:solidFill>
                <a:srgbClr val="0000FF"/>
              </a:solidFill>
            </a:endParaRPr>
          </a:p>
        </p:txBody>
      </p:sp>
      <p:sp>
        <p:nvSpPr>
          <p:cNvPr id="55" name="Google Shape;55;p13"/>
          <p:cNvSpPr txBox="1">
            <a:spLocks noGrp="1"/>
          </p:cNvSpPr>
          <p:nvPr>
            <p:ph type="subTitle" idx="1"/>
          </p:nvPr>
        </p:nvSpPr>
        <p:spPr>
          <a:xfrm>
            <a:off x="108750" y="3553600"/>
            <a:ext cx="2673900" cy="9054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r>
              <a:rPr lang="en">
                <a:solidFill>
                  <a:schemeClr val="dk1"/>
                </a:solidFill>
              </a:rPr>
              <a:t>By: Liam Cleary  PS111Q</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500" fill="hold"/>
                                        <p:tgtEl>
                                          <p:spTgt spid="54"/>
                                        </p:tgtEl>
                                        <p:attrNameLst>
                                          <p:attrName>r</p:attrName>
                                        </p:attrNameLst>
                                      </p:cBhvr>
                                    </p:animRot>
                                  </p:childTnLst>
                                </p:cTn>
                              </p:par>
                            </p:childTnLst>
                          </p:cTn>
                        </p:par>
                        <p:par>
                          <p:cTn id="7" fill="hold">
                            <p:stCondLst>
                              <p:cond delay="2500"/>
                            </p:stCondLst>
                            <p:childTnLst>
                              <p:par>
                                <p:cTn id="8" presetID="10" presetClass="entr" presetSubtype="0" fill="hold" nodeType="after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accent6"/>
                </a:highlight>
                <a:latin typeface="Oswald"/>
                <a:ea typeface="Oswald"/>
                <a:cs typeface="Oswald"/>
                <a:sym typeface="Oswald"/>
              </a:rPr>
              <a:t>An outline of the Public Policy Analyst Six Steps</a:t>
            </a:r>
            <a:endParaRPr>
              <a:highlight>
                <a:schemeClr val="accent6"/>
              </a:highlight>
              <a:latin typeface="Oswald"/>
              <a:ea typeface="Oswald"/>
              <a:cs typeface="Oswald"/>
              <a:sym typeface="Oswald"/>
            </a:endParaRPr>
          </a:p>
        </p:txBody>
      </p:sp>
      <p:sp>
        <p:nvSpPr>
          <p:cNvPr id="61" name="Google Shape;61;p14"/>
          <p:cNvSpPr txBox="1">
            <a:spLocks noGrp="1"/>
          </p:cNvSpPr>
          <p:nvPr>
            <p:ph type="body" idx="1"/>
          </p:nvPr>
        </p:nvSpPr>
        <p:spPr>
          <a:xfrm>
            <a:off x="311700" y="1152600"/>
            <a:ext cx="5195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Playfair Display"/>
                <a:ea typeface="Playfair Display"/>
                <a:cs typeface="Playfair Display"/>
                <a:sym typeface="Playfair Display"/>
              </a:rPr>
              <a:t>1- Define the problem</a:t>
            </a:r>
            <a:endParaRPr>
              <a:latin typeface="Playfair Display"/>
              <a:ea typeface="Playfair Display"/>
              <a:cs typeface="Playfair Display"/>
              <a:sym typeface="Playfair Display"/>
            </a:endParaRPr>
          </a:p>
          <a:p>
            <a:pPr marL="0" lvl="0" indent="0" algn="l" rtl="0">
              <a:spcBef>
                <a:spcPts val="1200"/>
              </a:spcBef>
              <a:spcAft>
                <a:spcPts val="0"/>
              </a:spcAft>
              <a:buNone/>
            </a:pPr>
            <a:r>
              <a:rPr lang="en">
                <a:latin typeface="Playfair Display"/>
                <a:ea typeface="Playfair Display"/>
                <a:cs typeface="Playfair Display"/>
                <a:sym typeface="Playfair Display"/>
              </a:rPr>
              <a:t>2- Gather the evidence</a:t>
            </a:r>
            <a:endParaRPr>
              <a:latin typeface="Playfair Display"/>
              <a:ea typeface="Playfair Display"/>
              <a:cs typeface="Playfair Display"/>
              <a:sym typeface="Playfair Display"/>
            </a:endParaRPr>
          </a:p>
          <a:p>
            <a:pPr marL="0" lvl="0" indent="0" algn="l" rtl="0">
              <a:spcBef>
                <a:spcPts val="1200"/>
              </a:spcBef>
              <a:spcAft>
                <a:spcPts val="0"/>
              </a:spcAft>
              <a:buNone/>
            </a:pPr>
            <a:r>
              <a:rPr lang="en">
                <a:latin typeface="Playfair Display"/>
                <a:ea typeface="Playfair Display"/>
                <a:cs typeface="Playfair Display"/>
                <a:sym typeface="Playfair Display"/>
              </a:rPr>
              <a:t>3- Identify causes</a:t>
            </a:r>
            <a:endParaRPr>
              <a:latin typeface="Playfair Display"/>
              <a:ea typeface="Playfair Display"/>
              <a:cs typeface="Playfair Display"/>
              <a:sym typeface="Playfair Display"/>
            </a:endParaRPr>
          </a:p>
          <a:p>
            <a:pPr marL="0" lvl="0" indent="0" algn="l" rtl="0">
              <a:spcBef>
                <a:spcPts val="1200"/>
              </a:spcBef>
              <a:spcAft>
                <a:spcPts val="0"/>
              </a:spcAft>
              <a:buNone/>
            </a:pPr>
            <a:r>
              <a:rPr lang="en">
                <a:latin typeface="Playfair Display"/>
                <a:ea typeface="Playfair Display"/>
                <a:cs typeface="Playfair Display"/>
                <a:sym typeface="Playfair Display"/>
              </a:rPr>
              <a:t>4- Evaluate a policy</a:t>
            </a:r>
            <a:endParaRPr>
              <a:latin typeface="Playfair Display"/>
              <a:ea typeface="Playfair Display"/>
              <a:cs typeface="Playfair Display"/>
              <a:sym typeface="Playfair Display"/>
            </a:endParaRPr>
          </a:p>
          <a:p>
            <a:pPr marL="0" lvl="0" indent="0" algn="l" rtl="0">
              <a:spcBef>
                <a:spcPts val="1200"/>
              </a:spcBef>
              <a:spcAft>
                <a:spcPts val="0"/>
              </a:spcAft>
              <a:buNone/>
            </a:pPr>
            <a:r>
              <a:rPr lang="en">
                <a:latin typeface="Playfair Display"/>
                <a:ea typeface="Playfair Display"/>
                <a:cs typeface="Playfair Display"/>
                <a:sym typeface="Playfair Display"/>
              </a:rPr>
              <a:t>5- Develop solutions</a:t>
            </a:r>
            <a:endParaRPr>
              <a:latin typeface="Playfair Display"/>
              <a:ea typeface="Playfair Display"/>
              <a:cs typeface="Playfair Display"/>
              <a:sym typeface="Playfair Display"/>
            </a:endParaRPr>
          </a:p>
          <a:p>
            <a:pPr marL="0" lvl="0" indent="0" algn="l" rtl="0">
              <a:spcBef>
                <a:spcPts val="1200"/>
              </a:spcBef>
              <a:spcAft>
                <a:spcPts val="1200"/>
              </a:spcAft>
              <a:buNone/>
            </a:pPr>
            <a:r>
              <a:rPr lang="en">
                <a:latin typeface="Playfair Display"/>
                <a:ea typeface="Playfair Display"/>
                <a:cs typeface="Playfair Display"/>
                <a:sym typeface="Playfair Display"/>
              </a:rPr>
              <a:t>6- Select best solution </a:t>
            </a:r>
            <a:r>
              <a:rPr lang="en" sz="1100" i="1">
                <a:latin typeface="Playfair Display"/>
                <a:ea typeface="Playfair Display"/>
                <a:cs typeface="Playfair Display"/>
                <a:sym typeface="Playfair Display"/>
              </a:rPr>
              <a:t>(feasibility vs effectiveness)</a:t>
            </a:r>
            <a:endParaRPr sz="1100" i="1">
              <a:latin typeface="Playfair Display"/>
              <a:ea typeface="Playfair Display"/>
              <a:cs typeface="Playfair Display"/>
              <a:sym typeface="Playfair Display"/>
            </a:endParaRPr>
          </a:p>
        </p:txBody>
      </p:sp>
      <p:pic>
        <p:nvPicPr>
          <p:cNvPr id="62" name="Google Shape;62;p14"/>
          <p:cNvPicPr preferRelativeResize="0"/>
          <p:nvPr/>
        </p:nvPicPr>
        <p:blipFill>
          <a:blip r:embed="rId3">
            <a:alphaModFix/>
          </a:blip>
          <a:stretch>
            <a:fillRect/>
          </a:stretch>
        </p:blipFill>
        <p:spPr>
          <a:xfrm>
            <a:off x="5659200" y="1170125"/>
            <a:ext cx="3332400" cy="3332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842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accent6"/>
                </a:highlight>
              </a:rPr>
              <a:t>Define Problem:</a:t>
            </a:r>
            <a:r>
              <a:rPr lang="en"/>
              <a:t>  </a:t>
            </a:r>
            <a:r>
              <a:rPr lang="en">
                <a:latin typeface="Oswald"/>
                <a:ea typeface="Oswald"/>
                <a:cs typeface="Oswald"/>
                <a:sym typeface="Oswald"/>
              </a:rPr>
              <a:t>What are the risks &amp; potential consequences of sexting?</a:t>
            </a:r>
            <a:endParaRPr>
              <a:latin typeface="Oswald"/>
              <a:ea typeface="Oswald"/>
              <a:cs typeface="Oswald"/>
              <a:sym typeface="Oswald"/>
            </a:endParaRPr>
          </a:p>
        </p:txBody>
      </p:sp>
      <p:sp>
        <p:nvSpPr>
          <p:cNvPr id="68" name="Google Shape;68;p15"/>
          <p:cNvSpPr txBox="1">
            <a:spLocks noGrp="1"/>
          </p:cNvSpPr>
          <p:nvPr>
            <p:ph type="body" idx="1"/>
          </p:nvPr>
        </p:nvSpPr>
        <p:spPr>
          <a:xfrm>
            <a:off x="382125" y="1479050"/>
            <a:ext cx="8300700" cy="146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What is sexting?</a:t>
            </a:r>
            <a:r>
              <a:rPr lang="en" sz="2000" i="1"/>
              <a:t> </a:t>
            </a:r>
            <a:endParaRPr sz="2000" i="1"/>
          </a:p>
          <a:p>
            <a:pPr marL="0" lvl="0" indent="0" algn="l" rtl="0">
              <a:spcBef>
                <a:spcPts val="1200"/>
              </a:spcBef>
              <a:spcAft>
                <a:spcPts val="1200"/>
              </a:spcAft>
              <a:buNone/>
            </a:pPr>
            <a:r>
              <a:rPr lang="en" sz="2000"/>
              <a:t>Sexting is the digital sharing of intimate conversation, images, or videos with another person</a:t>
            </a:r>
            <a:endParaRPr sz="2000"/>
          </a:p>
        </p:txBody>
      </p:sp>
      <p:pic>
        <p:nvPicPr>
          <p:cNvPr id="69" name="Google Shape;69;p15"/>
          <p:cNvPicPr preferRelativeResize="0"/>
          <p:nvPr/>
        </p:nvPicPr>
        <p:blipFill>
          <a:blip r:embed="rId3">
            <a:alphaModFix/>
          </a:blip>
          <a:stretch>
            <a:fillRect/>
          </a:stretch>
        </p:blipFill>
        <p:spPr>
          <a:xfrm>
            <a:off x="786325" y="2945450"/>
            <a:ext cx="2839874" cy="1893250"/>
          </a:xfrm>
          <a:prstGeom prst="rect">
            <a:avLst/>
          </a:prstGeom>
          <a:noFill/>
          <a:ln>
            <a:noFill/>
          </a:ln>
        </p:spPr>
      </p:pic>
      <p:sp>
        <p:nvSpPr>
          <p:cNvPr id="70" name="Google Shape;70;p15"/>
          <p:cNvSpPr txBox="1"/>
          <p:nvPr/>
        </p:nvSpPr>
        <p:spPr>
          <a:xfrm>
            <a:off x="3765775" y="4617275"/>
            <a:ext cx="261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Worksheet 1</a:t>
            </a:r>
            <a:endParaRPr/>
          </a:p>
        </p:txBody>
      </p:sp>
      <p:sp>
        <p:nvSpPr>
          <p:cNvPr id="71" name="Google Shape;71;p15"/>
          <p:cNvSpPr txBox="1"/>
          <p:nvPr/>
        </p:nvSpPr>
        <p:spPr>
          <a:xfrm>
            <a:off x="3916850" y="2595450"/>
            <a:ext cx="4801200" cy="2064900"/>
          </a:xfrm>
          <a:prstGeom prst="rect">
            <a:avLst/>
          </a:prstGeom>
          <a:noFill/>
          <a:ln>
            <a:noFill/>
          </a:ln>
        </p:spPr>
        <p:txBody>
          <a:bodyPr spcFirstLastPara="1" wrap="square" lIns="91425" tIns="91425" rIns="91425" bIns="91425" anchor="t" anchorCtr="0">
            <a:spAutoFit/>
          </a:bodyPr>
          <a:lstStyle/>
          <a:p>
            <a:pPr marL="698500" lvl="0" indent="-285750" algn="l" rtl="0">
              <a:lnSpc>
                <a:spcPct val="115000"/>
              </a:lnSpc>
              <a:spcBef>
                <a:spcPts val="0"/>
              </a:spcBef>
              <a:spcAft>
                <a:spcPts val="0"/>
              </a:spcAft>
              <a:buClr>
                <a:srgbClr val="3A3A3A"/>
              </a:buClr>
              <a:buSzPts val="900"/>
              <a:buFont typeface="Lato"/>
              <a:buChar char="●"/>
            </a:pPr>
            <a:r>
              <a:rPr lang="en" sz="900">
                <a:solidFill>
                  <a:srgbClr val="3A3A3A"/>
                </a:solidFill>
                <a:highlight>
                  <a:srgbClr val="FFFFFF"/>
                </a:highlight>
                <a:latin typeface="Lato"/>
                <a:ea typeface="Lato"/>
                <a:cs typeface="Lato"/>
                <a:sym typeface="Lato"/>
              </a:rPr>
              <a:t>Social networks and apps make publishing and sharing quick and easy. It's hard to know where the image will go, who might receive it, and who could repost it.</a:t>
            </a:r>
            <a:endParaRPr sz="900">
              <a:solidFill>
                <a:srgbClr val="3A3A3A"/>
              </a:solidFill>
              <a:highlight>
                <a:srgbClr val="FFFFFF"/>
              </a:highlight>
              <a:latin typeface="Lato"/>
              <a:ea typeface="Lato"/>
              <a:cs typeface="Lato"/>
              <a:sym typeface="Lato"/>
            </a:endParaRPr>
          </a:p>
          <a:p>
            <a:pPr marL="698500" lvl="0" indent="-285750" algn="l" rtl="0">
              <a:lnSpc>
                <a:spcPct val="115000"/>
              </a:lnSpc>
              <a:spcBef>
                <a:spcPts val="0"/>
              </a:spcBef>
              <a:spcAft>
                <a:spcPts val="0"/>
              </a:spcAft>
              <a:buClr>
                <a:srgbClr val="3A3A3A"/>
              </a:buClr>
              <a:buSzPts val="900"/>
              <a:buFont typeface="Lato"/>
              <a:buChar char="●"/>
            </a:pPr>
            <a:r>
              <a:rPr lang="en" sz="900">
                <a:solidFill>
                  <a:srgbClr val="3A3A3A"/>
                </a:solidFill>
                <a:highlight>
                  <a:srgbClr val="FFFFFF"/>
                </a:highlight>
                <a:latin typeface="Lato"/>
                <a:ea typeface="Lato"/>
                <a:cs typeface="Lato"/>
                <a:sym typeface="Lato"/>
              </a:rPr>
              <a:t>A sext can leave your social circle very quickly and spread to a large public audience. Once you press send, that picture is out of your control forever. You have no control over what others may think and how they might reshare that image with others.  </a:t>
            </a:r>
            <a:endParaRPr sz="900">
              <a:solidFill>
                <a:srgbClr val="3A3A3A"/>
              </a:solidFill>
              <a:highlight>
                <a:srgbClr val="FFFFFF"/>
              </a:highlight>
              <a:latin typeface="Lato"/>
              <a:ea typeface="Lato"/>
              <a:cs typeface="Lato"/>
              <a:sym typeface="Lato"/>
            </a:endParaRPr>
          </a:p>
          <a:p>
            <a:pPr marL="698500" lvl="0" indent="-285750" algn="l" rtl="0">
              <a:lnSpc>
                <a:spcPct val="115000"/>
              </a:lnSpc>
              <a:spcBef>
                <a:spcPts val="0"/>
              </a:spcBef>
              <a:spcAft>
                <a:spcPts val="0"/>
              </a:spcAft>
              <a:buClr>
                <a:srgbClr val="3A3A3A"/>
              </a:buClr>
              <a:buSzPts val="900"/>
              <a:buFont typeface="Lato"/>
              <a:buChar char="●"/>
            </a:pPr>
            <a:r>
              <a:rPr lang="en" sz="900">
                <a:solidFill>
                  <a:srgbClr val="3A3A3A"/>
                </a:solidFill>
                <a:highlight>
                  <a:srgbClr val="FFFFFF"/>
                </a:highlight>
                <a:latin typeface="Lato"/>
                <a:ea typeface="Lato"/>
                <a:cs typeface="Lato"/>
                <a:sym typeface="Lato"/>
              </a:rPr>
              <a:t>Even if you trust someone, you never know. People change, get in fights, and break up. If someone is angry with you, they might try to get revenge by sharing something personal about you to embarrass or humiliate you</a:t>
            </a:r>
            <a:endParaRPr sz="900">
              <a:solidFill>
                <a:srgbClr val="3A3A3A"/>
              </a:solidFill>
              <a:highlight>
                <a:srgbClr val="FFFFFF"/>
              </a:highlight>
              <a:latin typeface="Lato"/>
              <a:ea typeface="Lato"/>
              <a:cs typeface="Lato"/>
              <a:sym typeface="Lato"/>
            </a:endParaRPr>
          </a:p>
          <a:p>
            <a:pPr marL="0" lvl="0" indent="0" algn="l" rtl="0">
              <a:spcBef>
                <a:spcPts val="18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accent6"/>
                </a:highlight>
              </a:rPr>
              <a:t>Gather Evidence:</a:t>
            </a:r>
            <a:r>
              <a:rPr lang="en"/>
              <a:t> How prevalent is sexting?</a:t>
            </a: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150">
                <a:solidFill>
                  <a:srgbClr val="3B3A39"/>
                </a:solidFill>
                <a:highlight>
                  <a:srgbClr val="FFFFFF"/>
                </a:highlight>
                <a:latin typeface="Montserrat"/>
                <a:ea typeface="Montserrat"/>
                <a:cs typeface="Montserrat"/>
                <a:sym typeface="Montserrat"/>
              </a:rPr>
              <a:t>Despite what adults believe, young people in our </a:t>
            </a:r>
            <a:r>
              <a:rPr lang="en" sz="1150">
                <a:solidFill>
                  <a:srgbClr val="FF3365"/>
                </a:solidFill>
                <a:highlight>
                  <a:srgbClr val="FFFFFF"/>
                </a:highlight>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2020 Cybersurvey</a:t>
            </a:r>
            <a:r>
              <a:rPr lang="en" sz="1150">
                <a:solidFill>
                  <a:srgbClr val="3B3A39"/>
                </a:solidFill>
                <a:highlight>
                  <a:srgbClr val="FFFFFF"/>
                </a:highlight>
                <a:latin typeface="Montserrat"/>
                <a:ea typeface="Montserrat"/>
                <a:cs typeface="Montserrat"/>
                <a:sym typeface="Montserrat"/>
              </a:rPr>
              <a:t> told us that sharing nudes is not ‘endemic.’ It is most prevalent among those aged 15 and over, 17% of whom said they had shared a nude or sexual photo of themselves. This accelerates quickly in the mid-teens, from 4% at age 13, to 7% at age 14. The rate then more than doubles between ages 14 and the 15 and over age group, when around 1 in 6 have sent an image of themselves to someone else.</a:t>
            </a:r>
            <a:endParaRPr sz="1150">
              <a:solidFill>
                <a:srgbClr val="3B3A39"/>
              </a:solidFill>
              <a:highlight>
                <a:srgbClr val="FFFFFF"/>
              </a:highlight>
              <a:latin typeface="Montserrat"/>
              <a:ea typeface="Montserrat"/>
              <a:cs typeface="Montserrat"/>
              <a:sym typeface="Montserrat"/>
            </a:endParaRPr>
          </a:p>
          <a:p>
            <a:pPr marL="0" lvl="0" indent="0" algn="l" rtl="0">
              <a:lnSpc>
                <a:spcPct val="170000"/>
              </a:lnSpc>
              <a:spcBef>
                <a:spcPts val="1200"/>
              </a:spcBef>
              <a:spcAft>
                <a:spcPts val="0"/>
              </a:spcAft>
              <a:buClr>
                <a:schemeClr val="dk1"/>
              </a:buClr>
              <a:buSzPts val="1100"/>
              <a:buFont typeface="Arial"/>
              <a:buNone/>
            </a:pPr>
            <a:r>
              <a:rPr lang="en" sz="1100" b="1" i="1">
                <a:solidFill>
                  <a:srgbClr val="253045"/>
                </a:solidFill>
                <a:highlight>
                  <a:srgbClr val="FFFFFF"/>
                </a:highlight>
                <a:latin typeface="Montserrat"/>
                <a:ea typeface="Montserrat"/>
                <a:cs typeface="Montserrat"/>
                <a:sym typeface="Montserrat"/>
              </a:rPr>
              <a:t>Why do teens do it?</a:t>
            </a:r>
            <a:endParaRPr sz="1100" b="1" i="1">
              <a:solidFill>
                <a:srgbClr val="253045"/>
              </a:solidFill>
              <a:highlight>
                <a:srgbClr val="FFFFFF"/>
              </a:highlight>
              <a:latin typeface="Montserrat"/>
              <a:ea typeface="Montserrat"/>
              <a:cs typeface="Montserrat"/>
              <a:sym typeface="Montserrat"/>
            </a:endParaRPr>
          </a:p>
          <a:p>
            <a:pPr marL="0" lvl="0" indent="0" algn="l" rtl="0">
              <a:spcBef>
                <a:spcPts val="1100"/>
              </a:spcBef>
              <a:spcAft>
                <a:spcPts val="0"/>
              </a:spcAft>
              <a:buClr>
                <a:schemeClr val="dk1"/>
              </a:buClr>
              <a:buSzPts val="1100"/>
              <a:buFont typeface="Arial"/>
              <a:buNone/>
            </a:pPr>
            <a:r>
              <a:rPr lang="en" sz="1150">
                <a:solidFill>
                  <a:schemeClr val="dk1"/>
                </a:solidFill>
                <a:highlight>
                  <a:srgbClr val="FFFFFF"/>
                </a:highlight>
                <a:latin typeface="Montserrat"/>
                <a:ea typeface="Montserrat"/>
                <a:cs typeface="Montserrat"/>
                <a:sym typeface="Montserrat"/>
              </a:rPr>
              <a:t>Not all teens share nudes, however, those that do are most likely vulnerable. More than 1 in 5 of those with an eating disorder and more than 1 in 4 of those in care are sharing these images.</a:t>
            </a:r>
            <a:endParaRPr sz="1150">
              <a:solidFill>
                <a:schemeClr val="dk1"/>
              </a:solidFill>
              <a:highlight>
                <a:srgbClr val="FFFFFF"/>
              </a:highlight>
              <a:latin typeface="Montserrat"/>
              <a:ea typeface="Montserrat"/>
              <a:cs typeface="Montserrat"/>
              <a:sym typeface="Montserrat"/>
            </a:endParaRPr>
          </a:p>
          <a:p>
            <a:pPr marL="0" lvl="0" indent="0" algn="l" rtl="0">
              <a:lnSpc>
                <a:spcPct val="170000"/>
              </a:lnSpc>
              <a:spcBef>
                <a:spcPts val="1100"/>
              </a:spcBef>
              <a:spcAft>
                <a:spcPts val="0"/>
              </a:spcAft>
              <a:buClr>
                <a:schemeClr val="dk1"/>
              </a:buClr>
              <a:buSzPts val="1100"/>
              <a:buFont typeface="Arial"/>
              <a:buNone/>
            </a:pPr>
            <a:r>
              <a:rPr lang="en" sz="1100" b="1" i="1">
                <a:solidFill>
                  <a:srgbClr val="253045"/>
                </a:solidFill>
                <a:highlight>
                  <a:srgbClr val="FFFFFF"/>
                </a:highlight>
                <a:latin typeface="Montserrat"/>
                <a:ea typeface="Montserrat"/>
                <a:cs typeface="Montserrat"/>
                <a:sym typeface="Montserrat"/>
              </a:rPr>
              <a:t>What apps are they using to sext?</a:t>
            </a:r>
            <a:endParaRPr sz="1100" b="1" i="1">
              <a:solidFill>
                <a:srgbClr val="253045"/>
              </a:solidFill>
              <a:highlight>
                <a:srgbClr val="FFFFFF"/>
              </a:highlight>
              <a:latin typeface="Montserrat"/>
              <a:ea typeface="Montserrat"/>
              <a:cs typeface="Montserrat"/>
              <a:sym typeface="Montserrat"/>
            </a:endParaRPr>
          </a:p>
          <a:p>
            <a:pPr marL="0" lvl="0" indent="0" algn="l" rtl="0">
              <a:spcBef>
                <a:spcPts val="1100"/>
              </a:spcBef>
              <a:spcAft>
                <a:spcPts val="0"/>
              </a:spcAft>
              <a:buClr>
                <a:schemeClr val="dk1"/>
              </a:buClr>
              <a:buSzPts val="1100"/>
              <a:buFont typeface="Arial"/>
              <a:buNone/>
            </a:pPr>
            <a:r>
              <a:rPr lang="en" sz="1150">
                <a:solidFill>
                  <a:schemeClr val="dk1"/>
                </a:solidFill>
                <a:highlight>
                  <a:srgbClr val="FFFFFF"/>
                </a:highlight>
                <a:latin typeface="Montserrat"/>
                <a:ea typeface="Montserrat"/>
                <a:cs typeface="Montserrat"/>
                <a:sym typeface="Montserrat"/>
              </a:rPr>
              <a:t>WhatsApp and Snapchat are the most commonly used apps to engage in sexting by teens according to a </a:t>
            </a:r>
            <a:r>
              <a:rPr lang="en" sz="1150">
                <a:solidFill>
                  <a:srgbClr val="FF3365"/>
                </a:solidFill>
                <a:highlight>
                  <a:srgbClr val="FFFFFF"/>
                </a:highlight>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recent study</a:t>
            </a:r>
            <a:r>
              <a:rPr lang="en" sz="1150">
                <a:solidFill>
                  <a:schemeClr val="dk1"/>
                </a:solidFill>
                <a:highlight>
                  <a:srgbClr val="FFFFFF"/>
                </a:highlight>
                <a:latin typeface="Montserrat"/>
                <a:ea typeface="Montserrat"/>
                <a:cs typeface="Montserrat"/>
                <a:sym typeface="Montserrat"/>
              </a:rPr>
              <a:t>.</a:t>
            </a:r>
            <a:endParaRPr sz="1150">
              <a:solidFill>
                <a:schemeClr val="dk1"/>
              </a:solidFill>
              <a:highlight>
                <a:srgbClr val="FFFFFF"/>
              </a:highlight>
              <a:latin typeface="Montserrat"/>
              <a:ea typeface="Montserrat"/>
              <a:cs typeface="Montserrat"/>
              <a:sym typeface="Montserrat"/>
            </a:endParaRPr>
          </a:p>
          <a:p>
            <a:pPr marL="0" lvl="0" indent="0" algn="l" rtl="0">
              <a:spcBef>
                <a:spcPts val="1100"/>
              </a:spcBef>
              <a:spcAft>
                <a:spcPts val="1200"/>
              </a:spcAft>
              <a:buNone/>
            </a:pPr>
            <a:endParaRPr sz="1150">
              <a:solidFill>
                <a:srgbClr val="3B3A39"/>
              </a:solidFill>
              <a:highlight>
                <a:srgbClr val="FFFFFF"/>
              </a:highlight>
              <a:latin typeface="Montserrat"/>
              <a:ea typeface="Montserrat"/>
              <a:cs typeface="Montserrat"/>
              <a:sym typeface="Montserrat"/>
            </a:endParaRPr>
          </a:p>
        </p:txBody>
      </p:sp>
      <p:sp>
        <p:nvSpPr>
          <p:cNvPr id="78" name="Google Shape;78;p16"/>
          <p:cNvSpPr txBox="1"/>
          <p:nvPr/>
        </p:nvSpPr>
        <p:spPr>
          <a:xfrm>
            <a:off x="5464700" y="4557200"/>
            <a:ext cx="113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5"/>
              </a:rPr>
              <a:t>evidence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rgbClr val="FFFF00"/>
                </a:highlight>
              </a:rPr>
              <a:t>Causes:</a:t>
            </a:r>
            <a:endParaRPr>
              <a:highlight>
                <a:srgbClr val="FFFF00"/>
              </a:highlight>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1100"/>
              </a:spcBef>
              <a:spcAft>
                <a:spcPts val="0"/>
              </a:spcAft>
              <a:buClr>
                <a:schemeClr val="dk1"/>
              </a:buClr>
              <a:buSzPct val="95652"/>
              <a:buFont typeface="Arial"/>
              <a:buNone/>
            </a:pPr>
            <a:r>
              <a:rPr lang="en" sz="1150">
                <a:solidFill>
                  <a:schemeClr val="dk1"/>
                </a:solidFill>
                <a:highlight>
                  <a:srgbClr val="FFFFFF"/>
                </a:highlight>
                <a:latin typeface="Montserrat"/>
                <a:ea typeface="Montserrat"/>
                <a:cs typeface="Montserrat"/>
                <a:sym typeface="Montserrat"/>
              </a:rPr>
              <a:t>Sometimes children might be put under pressure to either take pictures of themselves or pass on those taken by others. They may want to please a demanding boyfriend or girlfriend, or do what they think everyone else is doing. They may have even been talked into it by an adult or someone they’ve met online.</a:t>
            </a:r>
            <a:endParaRPr sz="1150">
              <a:solidFill>
                <a:schemeClr val="dk1"/>
              </a:solidFill>
              <a:highlight>
                <a:srgbClr val="FFFFFF"/>
              </a:highlight>
              <a:latin typeface="Montserrat"/>
              <a:ea typeface="Montserrat"/>
              <a:cs typeface="Montserrat"/>
              <a:sym typeface="Montserrat"/>
            </a:endParaRPr>
          </a:p>
          <a:p>
            <a:pPr marL="0" lvl="0" indent="0" algn="l" rtl="0">
              <a:spcBef>
                <a:spcPts val="1100"/>
              </a:spcBef>
              <a:spcAft>
                <a:spcPts val="0"/>
              </a:spcAft>
              <a:buNone/>
            </a:pPr>
            <a:r>
              <a:rPr lang="en" sz="1150">
                <a:solidFill>
                  <a:schemeClr val="dk1"/>
                </a:solidFill>
                <a:highlight>
                  <a:srgbClr val="FFFFFF"/>
                </a:highlight>
                <a:latin typeface="Montserrat"/>
                <a:ea typeface="Montserrat"/>
                <a:cs typeface="Montserrat"/>
                <a:sym typeface="Montserrat"/>
              </a:rPr>
              <a:t>As children have no control over how and where images and messages might be shared online by other people, sexting can leave them vulnerable to bullying, humiliation and embarrassment, or even to blackmail.</a:t>
            </a:r>
            <a:endParaRPr sz="1150">
              <a:solidFill>
                <a:schemeClr val="dk1"/>
              </a:solidFill>
              <a:highlight>
                <a:srgbClr val="FFFFFF"/>
              </a:highlight>
              <a:latin typeface="Montserrat"/>
              <a:ea typeface="Montserrat"/>
              <a:cs typeface="Montserrat"/>
              <a:sym typeface="Montserrat"/>
            </a:endParaRPr>
          </a:p>
          <a:p>
            <a:pPr marL="0" lvl="0" indent="0" algn="l" rtl="0">
              <a:lnSpc>
                <a:spcPct val="114000"/>
              </a:lnSpc>
              <a:spcBef>
                <a:spcPts val="0"/>
              </a:spcBef>
              <a:spcAft>
                <a:spcPts val="0"/>
              </a:spcAft>
              <a:buNone/>
            </a:pPr>
            <a:r>
              <a:rPr lang="en" sz="1574">
                <a:solidFill>
                  <a:schemeClr val="dk1"/>
                </a:solidFill>
                <a:latin typeface="Rubik"/>
                <a:ea typeface="Rubik"/>
                <a:cs typeface="Rubik"/>
                <a:sym typeface="Rubik"/>
              </a:rPr>
              <a:t>It is </a:t>
            </a:r>
            <a:r>
              <a:rPr lang="en" sz="1574" b="1">
                <a:solidFill>
                  <a:srgbClr val="413FE0"/>
                </a:solidFill>
                <a:latin typeface="Rubik"/>
                <a:ea typeface="Rubik"/>
                <a:cs typeface="Rubik"/>
                <a:sym typeface="Rubik"/>
              </a:rPr>
              <a:t>NEVER</a:t>
            </a:r>
            <a:r>
              <a:rPr lang="en" sz="1574" b="1">
                <a:solidFill>
                  <a:schemeClr val="dk1"/>
                </a:solidFill>
                <a:latin typeface="Rubik"/>
                <a:ea typeface="Rubik"/>
                <a:cs typeface="Rubik"/>
                <a:sym typeface="Rubik"/>
              </a:rPr>
              <a:t> </a:t>
            </a:r>
            <a:r>
              <a:rPr lang="en" sz="1574">
                <a:solidFill>
                  <a:schemeClr val="dk1"/>
                </a:solidFill>
                <a:latin typeface="Rubik"/>
                <a:ea typeface="Rubik"/>
                <a:cs typeface="Rubik"/>
                <a:sym typeface="Rubik"/>
              </a:rPr>
              <a:t>OK to:</a:t>
            </a:r>
            <a:endParaRPr sz="1574">
              <a:solidFill>
                <a:schemeClr val="dk1"/>
              </a:solidFill>
              <a:latin typeface="Rubik"/>
              <a:ea typeface="Rubik"/>
              <a:cs typeface="Rubik"/>
              <a:sym typeface="Rubik"/>
            </a:endParaRPr>
          </a:p>
          <a:p>
            <a:pPr marL="0" lvl="0" indent="0" algn="l" rtl="0">
              <a:lnSpc>
                <a:spcPct val="114000"/>
              </a:lnSpc>
              <a:spcBef>
                <a:spcPts val="0"/>
              </a:spcBef>
              <a:spcAft>
                <a:spcPts val="0"/>
              </a:spcAft>
              <a:buNone/>
            </a:pPr>
            <a:endParaRPr sz="1574">
              <a:solidFill>
                <a:srgbClr val="413FE0"/>
              </a:solidFill>
              <a:latin typeface="Lato"/>
              <a:ea typeface="Lato"/>
              <a:cs typeface="Lato"/>
              <a:sym typeface="Lato"/>
            </a:endParaRPr>
          </a:p>
          <a:p>
            <a:pPr marL="685800" lvl="0" indent="-321066" algn="l" rtl="0">
              <a:lnSpc>
                <a:spcPct val="114000"/>
              </a:lnSpc>
              <a:spcBef>
                <a:spcPts val="0"/>
              </a:spcBef>
              <a:spcAft>
                <a:spcPts val="0"/>
              </a:spcAft>
              <a:buClr>
                <a:schemeClr val="dk1"/>
              </a:buClr>
              <a:buSzPct val="100000"/>
              <a:buFont typeface="Lato"/>
              <a:buChar char="!"/>
            </a:pPr>
            <a:r>
              <a:rPr lang="en" sz="1574" b="1">
                <a:solidFill>
                  <a:schemeClr val="dk1"/>
                </a:solidFill>
                <a:latin typeface="Lato"/>
                <a:ea typeface="Lato"/>
                <a:cs typeface="Lato"/>
                <a:sym typeface="Lato"/>
              </a:rPr>
              <a:t>PRESSURE SOMEONE</a:t>
            </a:r>
            <a:r>
              <a:rPr lang="en" sz="1574">
                <a:solidFill>
                  <a:schemeClr val="dk1"/>
                </a:solidFill>
                <a:latin typeface="Lato"/>
                <a:ea typeface="Lato"/>
                <a:cs typeface="Lato"/>
                <a:sym typeface="Lato"/>
              </a:rPr>
              <a:t> into doing something they're not comfortable with, like sexting.</a:t>
            </a:r>
            <a:endParaRPr sz="1574">
              <a:solidFill>
                <a:schemeClr val="dk1"/>
              </a:solidFill>
              <a:latin typeface="Lato"/>
              <a:ea typeface="Lato"/>
              <a:cs typeface="Lato"/>
              <a:sym typeface="Lato"/>
            </a:endParaRPr>
          </a:p>
          <a:p>
            <a:pPr marL="0" lvl="0" indent="0" algn="l" rtl="0">
              <a:lnSpc>
                <a:spcPct val="114000"/>
              </a:lnSpc>
              <a:spcBef>
                <a:spcPts val="0"/>
              </a:spcBef>
              <a:spcAft>
                <a:spcPts val="0"/>
              </a:spcAft>
              <a:buNone/>
            </a:pPr>
            <a:endParaRPr sz="1574">
              <a:solidFill>
                <a:schemeClr val="dk1"/>
              </a:solidFill>
              <a:latin typeface="Lato"/>
              <a:ea typeface="Lato"/>
              <a:cs typeface="Lato"/>
              <a:sym typeface="Lato"/>
            </a:endParaRPr>
          </a:p>
          <a:p>
            <a:pPr marL="685800" lvl="0" indent="-321066" algn="l" rtl="0">
              <a:lnSpc>
                <a:spcPct val="114000"/>
              </a:lnSpc>
              <a:spcBef>
                <a:spcPts val="0"/>
              </a:spcBef>
              <a:spcAft>
                <a:spcPts val="0"/>
              </a:spcAft>
              <a:buClr>
                <a:schemeClr val="dk1"/>
              </a:buClr>
              <a:buSzPct val="100000"/>
              <a:buFont typeface="Lato"/>
              <a:buChar char="!"/>
            </a:pPr>
            <a:r>
              <a:rPr lang="en" sz="1574" b="1">
                <a:solidFill>
                  <a:schemeClr val="dk1"/>
                </a:solidFill>
                <a:latin typeface="Lato"/>
                <a:ea typeface="Lato"/>
                <a:cs typeface="Lato"/>
                <a:sym typeface="Lato"/>
              </a:rPr>
              <a:t>FEEL PRESSURED </a:t>
            </a:r>
            <a:r>
              <a:rPr lang="en" sz="1574">
                <a:solidFill>
                  <a:schemeClr val="dk1"/>
                </a:solidFill>
                <a:latin typeface="Lato"/>
                <a:ea typeface="Lato"/>
                <a:cs typeface="Lato"/>
                <a:sym typeface="Lato"/>
              </a:rPr>
              <a:t>to sext by being harassed or even blackmailed. Block the contact, tell a trusted adult, and call your local law enforcement agency or the </a:t>
            </a:r>
            <a:r>
              <a:rPr lang="en" sz="1574" b="1">
                <a:solidFill>
                  <a:srgbClr val="249910"/>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Crisis Text Line</a:t>
            </a:r>
            <a:r>
              <a:rPr lang="en" sz="1574">
                <a:solidFill>
                  <a:schemeClr val="dk1"/>
                </a:solidFill>
                <a:latin typeface="Lato"/>
                <a:ea typeface="Lato"/>
                <a:cs typeface="Lato"/>
                <a:sym typeface="Lato"/>
              </a:rPr>
              <a:t>.</a:t>
            </a:r>
            <a:endParaRPr sz="1574" b="1">
              <a:solidFill>
                <a:schemeClr val="dk1"/>
              </a:solidFill>
              <a:latin typeface="Lato"/>
              <a:ea typeface="Lato"/>
              <a:cs typeface="Lato"/>
              <a:sym typeface="Lato"/>
            </a:endParaRPr>
          </a:p>
          <a:p>
            <a:pPr marL="457200" lvl="0" indent="0" algn="l" rtl="0">
              <a:lnSpc>
                <a:spcPct val="114000"/>
              </a:lnSpc>
              <a:spcBef>
                <a:spcPts val="0"/>
              </a:spcBef>
              <a:spcAft>
                <a:spcPts val="0"/>
              </a:spcAft>
              <a:buNone/>
            </a:pPr>
            <a:endParaRPr sz="1574">
              <a:solidFill>
                <a:schemeClr val="dk1"/>
              </a:solidFill>
              <a:latin typeface="Lato"/>
              <a:ea typeface="Lato"/>
              <a:cs typeface="Lato"/>
              <a:sym typeface="Lato"/>
            </a:endParaRPr>
          </a:p>
          <a:p>
            <a:pPr marL="685800" lvl="0" indent="-321066" algn="l" rtl="0">
              <a:lnSpc>
                <a:spcPct val="113000"/>
              </a:lnSpc>
              <a:spcBef>
                <a:spcPts val="0"/>
              </a:spcBef>
              <a:spcAft>
                <a:spcPts val="0"/>
              </a:spcAft>
              <a:buClr>
                <a:schemeClr val="dk1"/>
              </a:buClr>
              <a:buSzPct val="100000"/>
              <a:buFont typeface="Lato"/>
              <a:buChar char="!"/>
            </a:pPr>
            <a:r>
              <a:rPr lang="en" sz="1574" b="1">
                <a:solidFill>
                  <a:schemeClr val="dk1"/>
                </a:solidFill>
                <a:latin typeface="Lato"/>
                <a:ea typeface="Lato"/>
                <a:cs typeface="Lato"/>
                <a:sym typeface="Lato"/>
              </a:rPr>
              <a:t>SHARE OR FORWARD </a:t>
            </a:r>
            <a:r>
              <a:rPr lang="en" sz="1574">
                <a:solidFill>
                  <a:schemeClr val="dk1"/>
                </a:solidFill>
                <a:latin typeface="Lato"/>
                <a:ea typeface="Lato"/>
                <a:cs typeface="Lato"/>
                <a:sym typeface="Lato"/>
              </a:rPr>
              <a:t>a sext that someone has sent to you. Your actions could embarrass, humiliate, and devastate someone. </a:t>
            </a:r>
            <a:endParaRPr sz="924">
              <a:solidFill>
                <a:schemeClr val="dk1"/>
              </a:solidFill>
              <a:highlight>
                <a:srgbClr val="FFFFFF"/>
              </a:highlight>
              <a:latin typeface="Montserrat"/>
              <a:ea typeface="Montserrat"/>
              <a:cs typeface="Montserrat"/>
              <a:sym typeface="Montserrat"/>
            </a:endParaRPr>
          </a:p>
          <a:p>
            <a:pPr marL="0" lvl="0" indent="0" algn="l" rtl="0">
              <a:spcBef>
                <a:spcPts val="600"/>
              </a:spcBef>
              <a:spcAft>
                <a:spcPts val="1200"/>
              </a:spcAft>
              <a:buNone/>
            </a:pPr>
            <a:endParaRPr/>
          </a:p>
        </p:txBody>
      </p:sp>
      <p:sp>
        <p:nvSpPr>
          <p:cNvPr id="85" name="Google Shape;85;p17"/>
          <p:cNvSpPr txBox="1"/>
          <p:nvPr/>
        </p:nvSpPr>
        <p:spPr>
          <a:xfrm>
            <a:off x="5346325" y="4419100"/>
            <a:ext cx="218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causes</a:t>
            </a:r>
            <a:endParaRPr/>
          </a:p>
        </p:txBody>
      </p:sp>
      <p:sp>
        <p:nvSpPr>
          <p:cNvPr id="86" name="Google Shape;86;p17"/>
          <p:cNvSpPr txBox="1"/>
          <p:nvPr/>
        </p:nvSpPr>
        <p:spPr>
          <a:xfrm>
            <a:off x="937075" y="4399375"/>
            <a:ext cx="280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5"/>
              </a:rPr>
              <a:t>Teen voices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81875"/>
            <a:ext cx="1407300" cy="5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highlight>
                  <a:srgbClr val="FFFF00"/>
                </a:highlight>
              </a:rPr>
              <a:t>More info:</a:t>
            </a:r>
            <a:endParaRPr sz="1820">
              <a:highlight>
                <a:srgbClr val="FFFF00"/>
              </a:highlight>
            </a:endParaRPr>
          </a:p>
        </p:txBody>
      </p:sp>
      <p:sp>
        <p:nvSpPr>
          <p:cNvPr id="92" name="Google Shape;92;p18"/>
          <p:cNvSpPr txBox="1">
            <a:spLocks noGrp="1"/>
          </p:cNvSpPr>
          <p:nvPr>
            <p:ph type="body" idx="1"/>
          </p:nvPr>
        </p:nvSpPr>
        <p:spPr>
          <a:xfrm>
            <a:off x="1719000" y="163275"/>
            <a:ext cx="7189800" cy="2810400"/>
          </a:xfrm>
          <a:prstGeom prst="rect">
            <a:avLst/>
          </a:prstGeom>
        </p:spPr>
        <p:txBody>
          <a:bodyPr spcFirstLastPara="1" wrap="square" lIns="91425" tIns="91425" rIns="91425" bIns="91425" anchor="t" anchorCtr="0">
            <a:noAutofit/>
          </a:bodyPr>
          <a:lstStyle/>
          <a:p>
            <a:pPr marL="0" lvl="0" indent="0" algn="l" rtl="0">
              <a:lnSpc>
                <a:spcPct val="95000"/>
              </a:lnSpc>
              <a:spcBef>
                <a:spcPts val="1100"/>
              </a:spcBef>
              <a:spcAft>
                <a:spcPts val="0"/>
              </a:spcAft>
              <a:buClr>
                <a:schemeClr val="dk1"/>
              </a:buClr>
              <a:buSzPts val="523"/>
              <a:buFont typeface="Arial"/>
              <a:buNone/>
            </a:pPr>
            <a:r>
              <a:rPr lang="en" sz="746">
                <a:solidFill>
                  <a:schemeClr val="dk1"/>
                </a:solidFill>
                <a:latin typeface="Merriweather"/>
                <a:ea typeface="Merriweather"/>
                <a:cs typeface="Merriweather"/>
                <a:sym typeface="Merriweather"/>
              </a:rPr>
              <a:t>From our </a:t>
            </a:r>
            <a:r>
              <a:rPr lang="en" sz="746">
                <a:solidFill>
                  <a:srgbClr val="FF3365"/>
                </a:solidFill>
                <a:uFill>
                  <a:noFill/>
                </a:uFill>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2020 Cybersurvey</a:t>
            </a:r>
            <a:r>
              <a:rPr lang="en" sz="746">
                <a:solidFill>
                  <a:schemeClr val="dk1"/>
                </a:solidFill>
                <a:latin typeface="Merriweather"/>
                <a:ea typeface="Merriweather"/>
                <a:cs typeface="Merriweather"/>
                <a:sym typeface="Merriweather"/>
              </a:rPr>
              <a:t>, 78% of young people said nothing bad happened after they shared a nude photo. However, although young people may see sexting as a harmless activity but taking, sharing or receiving an image, it can have a long-lasting impact on a child’s self-esteem.</a:t>
            </a:r>
            <a:endParaRPr sz="746">
              <a:solidFill>
                <a:schemeClr val="dk1"/>
              </a:solidFill>
              <a:latin typeface="Merriweather"/>
              <a:ea typeface="Merriweather"/>
              <a:cs typeface="Merriweather"/>
              <a:sym typeface="Merriweather"/>
            </a:endParaRPr>
          </a:p>
          <a:p>
            <a:pPr marL="0" lvl="0" indent="0" algn="l" rtl="0">
              <a:lnSpc>
                <a:spcPct val="150000"/>
              </a:lnSpc>
              <a:spcBef>
                <a:spcPts val="1100"/>
              </a:spcBef>
              <a:spcAft>
                <a:spcPts val="0"/>
              </a:spcAft>
              <a:buClr>
                <a:schemeClr val="dk1"/>
              </a:buClr>
              <a:buSzPts val="523"/>
              <a:buFont typeface="Arial"/>
              <a:buNone/>
            </a:pPr>
            <a:r>
              <a:rPr lang="en" sz="722">
                <a:solidFill>
                  <a:srgbClr val="253045"/>
                </a:solidFill>
                <a:latin typeface="Merriweather"/>
                <a:ea typeface="Merriweather"/>
                <a:cs typeface="Merriweather"/>
                <a:sym typeface="Merriweather"/>
              </a:rPr>
              <a:t>It may cause emotional distress</a:t>
            </a:r>
            <a:endParaRPr sz="722">
              <a:solidFill>
                <a:srgbClr val="253045"/>
              </a:solidFill>
              <a:latin typeface="Merriweather"/>
              <a:ea typeface="Merriweather"/>
              <a:cs typeface="Merriweather"/>
              <a:sym typeface="Merriweather"/>
            </a:endParaRPr>
          </a:p>
          <a:p>
            <a:pPr marL="0" lvl="0" indent="0" algn="l" rtl="0">
              <a:lnSpc>
                <a:spcPct val="95000"/>
              </a:lnSpc>
              <a:spcBef>
                <a:spcPts val="1100"/>
              </a:spcBef>
              <a:spcAft>
                <a:spcPts val="0"/>
              </a:spcAft>
              <a:buClr>
                <a:schemeClr val="dk1"/>
              </a:buClr>
              <a:buSzPts val="523"/>
              <a:buFont typeface="Arial"/>
              <a:buNone/>
            </a:pPr>
            <a:r>
              <a:rPr lang="en" sz="746">
                <a:solidFill>
                  <a:schemeClr val="dk1"/>
                </a:solidFill>
                <a:latin typeface="Merriweather"/>
                <a:ea typeface="Merriweather"/>
                <a:cs typeface="Merriweather"/>
                <a:sym typeface="Merriweather"/>
              </a:rPr>
              <a:t>The sharing of inappropriate content can lead to negative comments and bullying and can be very upsetting.</a:t>
            </a:r>
            <a:endParaRPr sz="746">
              <a:solidFill>
                <a:schemeClr val="dk1"/>
              </a:solidFill>
              <a:latin typeface="Merriweather"/>
              <a:ea typeface="Merriweather"/>
              <a:cs typeface="Merriweather"/>
              <a:sym typeface="Merriweather"/>
            </a:endParaRPr>
          </a:p>
          <a:p>
            <a:pPr marL="0" lvl="0" indent="0" algn="l" rtl="0">
              <a:lnSpc>
                <a:spcPct val="150000"/>
              </a:lnSpc>
              <a:spcBef>
                <a:spcPts val="1100"/>
              </a:spcBef>
              <a:spcAft>
                <a:spcPts val="0"/>
              </a:spcAft>
              <a:buClr>
                <a:schemeClr val="dk1"/>
              </a:buClr>
              <a:buSzPts val="523"/>
              <a:buFont typeface="Arial"/>
              <a:buNone/>
            </a:pPr>
            <a:r>
              <a:rPr lang="en" sz="722">
                <a:solidFill>
                  <a:srgbClr val="253045"/>
                </a:solidFill>
                <a:latin typeface="Merriweather"/>
                <a:ea typeface="Merriweather"/>
                <a:cs typeface="Merriweather"/>
                <a:sym typeface="Merriweather"/>
              </a:rPr>
              <a:t>It could affect your child’s reputation</a:t>
            </a:r>
            <a:endParaRPr sz="722">
              <a:solidFill>
                <a:srgbClr val="253045"/>
              </a:solidFill>
              <a:latin typeface="Merriweather"/>
              <a:ea typeface="Merriweather"/>
              <a:cs typeface="Merriweather"/>
              <a:sym typeface="Merriweather"/>
            </a:endParaRPr>
          </a:p>
          <a:p>
            <a:pPr marL="0" lvl="0" indent="0" algn="l" rtl="0">
              <a:lnSpc>
                <a:spcPct val="95000"/>
              </a:lnSpc>
              <a:spcBef>
                <a:spcPts val="1100"/>
              </a:spcBef>
              <a:spcAft>
                <a:spcPts val="0"/>
              </a:spcAft>
              <a:buClr>
                <a:schemeClr val="dk1"/>
              </a:buClr>
              <a:buSzPts val="523"/>
              <a:buFont typeface="Arial"/>
              <a:buNone/>
            </a:pPr>
            <a:r>
              <a:rPr lang="en" sz="746">
                <a:solidFill>
                  <a:schemeClr val="dk1"/>
                </a:solidFill>
                <a:latin typeface="Merriweather"/>
                <a:ea typeface="Merriweather"/>
                <a:cs typeface="Merriweather"/>
                <a:sym typeface="Merriweather"/>
              </a:rPr>
              <a:t>Explicit content can spread very quickly over the internet and affect your child’s reputation at school and in their community both now and in the future. It could also affect their education and employment prospects.</a:t>
            </a:r>
            <a:endParaRPr sz="746">
              <a:solidFill>
                <a:schemeClr val="dk1"/>
              </a:solidFill>
              <a:latin typeface="Merriweather"/>
              <a:ea typeface="Merriweather"/>
              <a:cs typeface="Merriweather"/>
              <a:sym typeface="Merriweather"/>
            </a:endParaRPr>
          </a:p>
          <a:p>
            <a:pPr marL="0" lvl="0" indent="0" algn="l" rtl="0">
              <a:lnSpc>
                <a:spcPct val="150000"/>
              </a:lnSpc>
              <a:spcBef>
                <a:spcPts val="1100"/>
              </a:spcBef>
              <a:spcAft>
                <a:spcPts val="0"/>
              </a:spcAft>
              <a:buClr>
                <a:schemeClr val="dk1"/>
              </a:buClr>
              <a:buSzPts val="523"/>
              <a:buFont typeface="Arial"/>
              <a:buNone/>
            </a:pPr>
            <a:r>
              <a:rPr lang="en" sz="722">
                <a:solidFill>
                  <a:srgbClr val="253045"/>
                </a:solidFill>
                <a:latin typeface="Merriweather"/>
                <a:ea typeface="Merriweather"/>
                <a:cs typeface="Merriweather"/>
                <a:sym typeface="Merriweather"/>
              </a:rPr>
              <a:t>Sexting is illegal (for under 18s)</a:t>
            </a:r>
            <a:endParaRPr sz="722">
              <a:solidFill>
                <a:srgbClr val="253045"/>
              </a:solidFill>
              <a:latin typeface="Merriweather"/>
              <a:ea typeface="Merriweather"/>
              <a:cs typeface="Merriweather"/>
              <a:sym typeface="Merriweather"/>
            </a:endParaRPr>
          </a:p>
          <a:p>
            <a:pPr marL="0" lvl="0" indent="0" algn="l" rtl="0">
              <a:lnSpc>
                <a:spcPct val="95000"/>
              </a:lnSpc>
              <a:spcBef>
                <a:spcPts val="1100"/>
              </a:spcBef>
              <a:spcAft>
                <a:spcPts val="0"/>
              </a:spcAft>
              <a:buClr>
                <a:schemeClr val="dk1"/>
              </a:buClr>
              <a:buSzPts val="523"/>
              <a:buFont typeface="Arial"/>
              <a:buNone/>
            </a:pPr>
            <a:r>
              <a:rPr lang="en" sz="746">
                <a:solidFill>
                  <a:schemeClr val="dk1"/>
                </a:solidFill>
                <a:latin typeface="Merriweather"/>
                <a:ea typeface="Merriweather"/>
                <a:cs typeface="Merriweather"/>
                <a:sym typeface="Merriweather"/>
              </a:rPr>
              <a:t>When children engage in sexting they’re creating an indecent image of a person under the age of 18 which, even if they take it themselves, is against the law. Distributing an indecent image of a child – e.g. sending it via text – is also illegal. It’s very unlikely that a child would be prosecuted for a first offence, but the police might want to investigate. This </a:t>
            </a:r>
            <a:r>
              <a:rPr lang="en" sz="746">
                <a:solidFill>
                  <a:srgbClr val="FF3365"/>
                </a:solidFill>
                <a:uFill>
                  <a:noFill/>
                </a:uFill>
                <a:latin typeface="Merriweather"/>
                <a:ea typeface="Merriweather"/>
                <a:cs typeface="Merriweather"/>
                <a:sym typeface="Merriweather"/>
                <a:hlinkClick r:id="rId4">
                  <a:extLst>
                    <a:ext uri="{A12FA001-AC4F-418D-AE19-62706E023703}">
                      <ahyp:hlinkClr xmlns:ahyp="http://schemas.microsoft.com/office/drawing/2018/hyperlinkcolor" val="tx"/>
                    </a:ext>
                  </a:extLst>
                </a:hlinkClick>
              </a:rPr>
              <a:t>short summary from the UKCCIS</a:t>
            </a:r>
            <a:r>
              <a:rPr lang="en" sz="746">
                <a:solidFill>
                  <a:schemeClr val="dk1"/>
                </a:solidFill>
                <a:latin typeface="Merriweather"/>
                <a:ea typeface="Merriweather"/>
                <a:cs typeface="Merriweather"/>
                <a:sym typeface="Merriweather"/>
              </a:rPr>
              <a:t> provides more information about sexting and how schools should respond to it.</a:t>
            </a:r>
            <a:endParaRPr sz="746">
              <a:solidFill>
                <a:schemeClr val="dk1"/>
              </a:solidFill>
              <a:latin typeface="Merriweather"/>
              <a:ea typeface="Merriweather"/>
              <a:cs typeface="Merriweather"/>
              <a:sym typeface="Merriweather"/>
            </a:endParaRPr>
          </a:p>
          <a:p>
            <a:pPr marL="0" lvl="0" indent="0" algn="l" rtl="0">
              <a:lnSpc>
                <a:spcPct val="95000"/>
              </a:lnSpc>
              <a:spcBef>
                <a:spcPts val="0"/>
              </a:spcBef>
              <a:spcAft>
                <a:spcPts val="1200"/>
              </a:spcAft>
              <a:buSzPts val="523"/>
              <a:buNone/>
            </a:pPr>
            <a:endParaRPr sz="855"/>
          </a:p>
        </p:txBody>
      </p:sp>
      <p:sp>
        <p:nvSpPr>
          <p:cNvPr id="93" name="Google Shape;93;p18"/>
          <p:cNvSpPr txBox="1"/>
          <p:nvPr/>
        </p:nvSpPr>
        <p:spPr>
          <a:xfrm>
            <a:off x="615950" y="3327225"/>
            <a:ext cx="100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4" name="Google Shape;94;p18"/>
          <p:cNvSpPr txBox="1"/>
          <p:nvPr/>
        </p:nvSpPr>
        <p:spPr>
          <a:xfrm>
            <a:off x="573850" y="3365675"/>
            <a:ext cx="5089800" cy="1480800"/>
          </a:xfrm>
          <a:prstGeom prst="rect">
            <a:avLst/>
          </a:prstGeom>
          <a:noFill/>
          <a:ln>
            <a:noFill/>
          </a:ln>
        </p:spPr>
        <p:txBody>
          <a:bodyPr spcFirstLastPara="1" wrap="square" lIns="91425" tIns="91425" rIns="91425" bIns="91425" anchor="t" anchorCtr="0">
            <a:spAutoFit/>
          </a:bodyPr>
          <a:lstStyle/>
          <a:p>
            <a:pPr marL="698500" lvl="0" indent="-304800" algn="l" rtl="0">
              <a:lnSpc>
                <a:spcPct val="115000"/>
              </a:lnSpc>
              <a:spcBef>
                <a:spcPts val="0"/>
              </a:spcBef>
              <a:spcAft>
                <a:spcPts val="0"/>
              </a:spcAft>
              <a:buClr>
                <a:srgbClr val="3A3A3A"/>
              </a:buClr>
              <a:buSzPts val="1200"/>
              <a:buFont typeface="Lato"/>
              <a:buChar char="●"/>
            </a:pPr>
            <a:r>
              <a:rPr lang="en" sz="1200">
                <a:solidFill>
                  <a:srgbClr val="3A3A3A"/>
                </a:solidFill>
                <a:highlight>
                  <a:srgbClr val="FFFFFF"/>
                </a:highlight>
                <a:latin typeface="Lato"/>
                <a:ea typeface="Lato"/>
                <a:cs typeface="Lato"/>
                <a:sym typeface="Lato"/>
              </a:rPr>
              <a:t>Cyberbullying Research Center's </a:t>
            </a:r>
            <a:r>
              <a:rPr lang="en" sz="1200">
                <a:solidFill>
                  <a:srgbClr val="3A3A3A"/>
                </a:solidFill>
                <a:highlight>
                  <a:srgbClr val="FFFFFF"/>
                </a:highlight>
                <a:uFill>
                  <a:noFill/>
                </a:uFill>
                <a:latin typeface="Lato"/>
                <a:ea typeface="Lato"/>
                <a:cs typeface="Lato"/>
                <a:sym typeface="Lato"/>
                <a:hlinkClick r:id="rId5">
                  <a:extLst>
                    <a:ext uri="{A12FA001-AC4F-418D-AE19-62706E023703}">
                      <ahyp:hlinkClr xmlns:ahyp="http://schemas.microsoft.com/office/drawing/2018/hyperlinkcolor" val="tx"/>
                    </a:ext>
                  </a:extLst>
                </a:hlinkClick>
              </a:rPr>
              <a:t>Teen Sexting: </a:t>
            </a:r>
            <a:r>
              <a:rPr lang="en" sz="1200">
                <a:solidFill>
                  <a:srgbClr val="413FE0"/>
                </a:solidFill>
                <a:highlight>
                  <a:srgbClr val="FFFFFF"/>
                </a:highlight>
                <a:uFill>
                  <a:noFill/>
                </a:uFill>
                <a:latin typeface="Lato"/>
                <a:ea typeface="Lato"/>
                <a:cs typeface="Lato"/>
                <a:sym typeface="Lato"/>
                <a:hlinkClick r:id="rId5">
                  <a:extLst>
                    <a:ext uri="{A12FA001-AC4F-418D-AE19-62706E023703}">
                      <ahyp:hlinkClr xmlns:ahyp="http://schemas.microsoft.com/office/drawing/2018/hyperlinkcolor" val="tx"/>
                    </a:ext>
                  </a:extLst>
                </a:hlinkClick>
              </a:rPr>
              <a:t>A Brief Guide for Educators and Parents</a:t>
            </a:r>
            <a:r>
              <a:rPr lang="en" sz="1200">
                <a:solidFill>
                  <a:srgbClr val="413FE0"/>
                </a:solidFill>
                <a:highlight>
                  <a:srgbClr val="FFFFFF"/>
                </a:highlight>
                <a:latin typeface="Lato"/>
                <a:ea typeface="Lato"/>
                <a:cs typeface="Lato"/>
                <a:sym typeface="Lato"/>
              </a:rPr>
              <a:t>. </a:t>
            </a:r>
            <a:endParaRPr sz="1200">
              <a:solidFill>
                <a:srgbClr val="413FE0"/>
              </a:solidFill>
              <a:highlight>
                <a:srgbClr val="FFFFFF"/>
              </a:highlight>
              <a:latin typeface="Lato"/>
              <a:ea typeface="Lato"/>
              <a:cs typeface="Lato"/>
              <a:sym typeface="Lato"/>
            </a:endParaRPr>
          </a:p>
          <a:p>
            <a:pPr marL="698500" lvl="0" indent="-304800" algn="l" rtl="0">
              <a:lnSpc>
                <a:spcPct val="115000"/>
              </a:lnSpc>
              <a:spcBef>
                <a:spcPts val="0"/>
              </a:spcBef>
              <a:spcAft>
                <a:spcPts val="0"/>
              </a:spcAft>
              <a:buClr>
                <a:srgbClr val="3A3A3A"/>
              </a:buClr>
              <a:buSzPts val="1200"/>
              <a:buFont typeface="Lato"/>
              <a:buChar char="●"/>
            </a:pPr>
            <a:r>
              <a:rPr lang="en" sz="1200">
                <a:solidFill>
                  <a:srgbClr val="3A3A3A"/>
                </a:solidFill>
                <a:highlight>
                  <a:srgbClr val="FFFFFF"/>
                </a:highlight>
                <a:latin typeface="Lato"/>
                <a:ea typeface="Lato"/>
                <a:cs typeface="Lato"/>
                <a:sym typeface="Lato"/>
              </a:rPr>
              <a:t>National Center for Missing and Exploited Children's resources to fight </a:t>
            </a:r>
            <a:r>
              <a:rPr lang="en" sz="1200">
                <a:solidFill>
                  <a:srgbClr val="3A3A3A"/>
                </a:solidFill>
                <a:highlight>
                  <a:srgbClr val="FFFFFF"/>
                </a:highlight>
                <a:uFill>
                  <a:noFill/>
                </a:uFill>
                <a:latin typeface="Lato"/>
                <a:ea typeface="Lato"/>
                <a:cs typeface="Lato"/>
                <a:sym typeface="Lato"/>
                <a:hlinkClick r:id="rId6">
                  <a:extLst>
                    <a:ext uri="{A12FA001-AC4F-418D-AE19-62706E023703}">
                      <ahyp:hlinkClr xmlns:ahyp="http://schemas.microsoft.com/office/drawing/2018/hyperlinkcolor" val="tx"/>
                    </a:ext>
                  </a:extLst>
                </a:hlinkClick>
              </a:rPr>
              <a:t>Sextortion</a:t>
            </a:r>
            <a:r>
              <a:rPr lang="en" sz="1200">
                <a:solidFill>
                  <a:srgbClr val="3A3A3A"/>
                </a:solidFill>
                <a:highlight>
                  <a:srgbClr val="FFFFFF"/>
                </a:highlight>
                <a:latin typeface="Lato"/>
                <a:ea typeface="Lato"/>
                <a:cs typeface="Lato"/>
                <a:sym typeface="Lato"/>
              </a:rPr>
              <a:t>, including the </a:t>
            </a:r>
            <a:r>
              <a:rPr lang="en" sz="1200" u="sng">
                <a:solidFill>
                  <a:schemeClr val="hlink"/>
                </a:solidFill>
                <a:highlight>
                  <a:srgbClr val="FFFFFF"/>
                </a:highlight>
                <a:latin typeface="Lato"/>
                <a:ea typeface="Lato"/>
                <a:cs typeface="Lato"/>
                <a:sym typeface="Lato"/>
                <a:hlinkClick r:id="rId7"/>
              </a:rPr>
              <a:t>Cybertipline</a:t>
            </a:r>
            <a:r>
              <a:rPr lang="en" sz="1200">
                <a:solidFill>
                  <a:srgbClr val="3A3A3A"/>
                </a:solidFill>
                <a:highlight>
                  <a:srgbClr val="FFFFFF"/>
                </a:highlight>
                <a:latin typeface="Lato"/>
                <a:ea typeface="Lato"/>
                <a:cs typeface="Lato"/>
                <a:sym typeface="Lato"/>
              </a:rPr>
              <a:t>.  </a:t>
            </a:r>
            <a:endParaRPr sz="1200">
              <a:solidFill>
                <a:srgbClr val="3A3A3A"/>
              </a:solidFill>
              <a:highlight>
                <a:srgbClr val="FFFFFF"/>
              </a:highlight>
              <a:latin typeface="Lato"/>
              <a:ea typeface="Lato"/>
              <a:cs typeface="Lato"/>
              <a:sym typeface="Lato"/>
            </a:endParaRPr>
          </a:p>
          <a:p>
            <a:pPr marL="0" lvl="0" indent="0" algn="l" rtl="0">
              <a:spcBef>
                <a:spcPts val="1800"/>
              </a:spcBef>
              <a:spcAft>
                <a:spcPts val="0"/>
              </a:spcAft>
              <a:buNone/>
            </a:pPr>
            <a:endParaRPr/>
          </a:p>
        </p:txBody>
      </p:sp>
      <p:sp>
        <p:nvSpPr>
          <p:cNvPr id="95" name="Google Shape;95;p18"/>
          <p:cNvSpPr txBox="1"/>
          <p:nvPr/>
        </p:nvSpPr>
        <p:spPr>
          <a:xfrm>
            <a:off x="5011875" y="4274850"/>
            <a:ext cx="34851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50" u="sng">
                <a:solidFill>
                  <a:schemeClr val="hlink"/>
                </a:solidFill>
                <a:highlight>
                  <a:srgbClr val="FFFFFF"/>
                </a:highlight>
                <a:hlinkClick r:id="rId8"/>
              </a:rPr>
              <a:t>Cyberbullying fact sheet: Identification, Prevention, and Response.</a:t>
            </a:r>
            <a:endParaRPr/>
          </a:p>
        </p:txBody>
      </p:sp>
      <p:pic>
        <p:nvPicPr>
          <p:cNvPr id="96" name="Google Shape;96;p18"/>
          <p:cNvPicPr preferRelativeResize="0"/>
          <p:nvPr/>
        </p:nvPicPr>
        <p:blipFill>
          <a:blip r:embed="rId9">
            <a:alphaModFix/>
          </a:blip>
          <a:stretch>
            <a:fillRect/>
          </a:stretch>
        </p:blipFill>
        <p:spPr>
          <a:xfrm>
            <a:off x="120550" y="1876700"/>
            <a:ext cx="1598450" cy="1390100"/>
          </a:xfrm>
          <a:prstGeom prst="rect">
            <a:avLst/>
          </a:prstGeom>
          <a:noFill/>
          <a:ln>
            <a:noFill/>
          </a:ln>
        </p:spPr>
      </p:pic>
      <p:pic>
        <p:nvPicPr>
          <p:cNvPr id="97" name="Google Shape;97;p18"/>
          <p:cNvPicPr preferRelativeResize="0"/>
          <p:nvPr/>
        </p:nvPicPr>
        <p:blipFill>
          <a:blip r:embed="rId10">
            <a:alphaModFix/>
          </a:blip>
          <a:stretch>
            <a:fillRect/>
          </a:stretch>
        </p:blipFill>
        <p:spPr>
          <a:xfrm>
            <a:off x="6604574" y="2571750"/>
            <a:ext cx="2454351" cy="1288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path path="circle">
            <a:fillToRect l="50000" t="50000" r="50000" b="50000"/>
          </a:path>
          <a:tileRect/>
        </a:grad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453850" y="408175"/>
            <a:ext cx="304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rgbClr val="FFFF00"/>
                </a:highlight>
              </a:rPr>
              <a:t>Evaluate policies:</a:t>
            </a:r>
            <a:endParaRPr>
              <a:highlight>
                <a:srgbClr val="FFFF00"/>
              </a:highlight>
            </a:endParaRPr>
          </a:p>
        </p:txBody>
      </p:sp>
      <p:sp>
        <p:nvSpPr>
          <p:cNvPr id="103" name="Google Shape;103;p19"/>
          <p:cNvSpPr txBox="1">
            <a:spLocks noGrp="1"/>
          </p:cNvSpPr>
          <p:nvPr>
            <p:ph type="body" idx="1"/>
          </p:nvPr>
        </p:nvSpPr>
        <p:spPr>
          <a:xfrm>
            <a:off x="346900" y="1259650"/>
            <a:ext cx="5553000" cy="330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solidFill>
                  <a:schemeClr val="hlink"/>
                </a:solidFill>
                <a:hlinkClick r:id="rId3"/>
              </a:rPr>
              <a:t>NY sexting laws for teens &amp; minors</a:t>
            </a:r>
            <a:r>
              <a:rPr lang="en"/>
              <a:t>.</a:t>
            </a:r>
            <a:endParaRPr/>
          </a:p>
          <a:p>
            <a:pPr marL="0" lvl="0" indent="0" algn="l" rtl="0">
              <a:spcBef>
                <a:spcPts val="1200"/>
              </a:spcBef>
              <a:spcAft>
                <a:spcPts val="0"/>
              </a:spcAft>
              <a:buNone/>
            </a:pPr>
            <a:r>
              <a:rPr lang="en" u="sng">
                <a:solidFill>
                  <a:schemeClr val="hlink"/>
                </a:solidFill>
                <a:hlinkClick r:id="rId4"/>
              </a:rPr>
              <a:t>Sexting Policy in Schools</a:t>
            </a:r>
            <a:endParaRPr/>
          </a:p>
          <a:p>
            <a:pPr marL="0" lvl="0" indent="0" algn="l" rtl="0">
              <a:spcBef>
                <a:spcPts val="1200"/>
              </a:spcBef>
              <a:spcAft>
                <a:spcPts val="0"/>
              </a:spcAft>
              <a:buNone/>
            </a:pPr>
            <a:r>
              <a:rPr lang="en" sz="1600" i="1"/>
              <a:t>Non legal ways to learn about how to handle sexting:</a:t>
            </a:r>
            <a:endParaRPr sz="1600" i="1"/>
          </a:p>
          <a:p>
            <a:pPr marL="0" lvl="0" indent="0" algn="l" rtl="0">
              <a:spcBef>
                <a:spcPts val="1200"/>
              </a:spcBef>
              <a:spcAft>
                <a:spcPts val="0"/>
              </a:spcAft>
              <a:buNone/>
            </a:pPr>
            <a:r>
              <a:rPr lang="en" u="sng">
                <a:solidFill>
                  <a:schemeClr val="hlink"/>
                </a:solidFill>
                <a:hlinkClick r:id="rId5"/>
              </a:rPr>
              <a:t>Childline</a:t>
            </a:r>
            <a:endParaRPr/>
          </a:p>
          <a:p>
            <a:pPr marL="0" lvl="0" indent="0" algn="l" rtl="0">
              <a:spcBef>
                <a:spcPts val="1200"/>
              </a:spcBef>
              <a:spcAft>
                <a:spcPts val="0"/>
              </a:spcAft>
              <a:buNone/>
            </a:pPr>
            <a:r>
              <a:rPr lang="en" sz="1200">
                <a:latin typeface="Oswald"/>
                <a:ea typeface="Oswald"/>
                <a:cs typeface="Oswald"/>
                <a:sym typeface="Oswald"/>
              </a:rPr>
              <a:t>Like any subject matter, the best way to handle it, is to have the proper information.  The more informed you, are the better choices/decisions can be made.  “ Knowledge is power”!</a:t>
            </a:r>
            <a:endParaRPr sz="1200">
              <a:latin typeface="Oswald"/>
              <a:ea typeface="Oswald"/>
              <a:cs typeface="Oswald"/>
              <a:sym typeface="Oswald"/>
            </a:endParaRPr>
          </a:p>
          <a:p>
            <a:pPr marL="0" lvl="0" indent="0" algn="l" rtl="0">
              <a:spcBef>
                <a:spcPts val="1200"/>
              </a:spcBef>
              <a:spcAft>
                <a:spcPts val="1200"/>
              </a:spcAft>
              <a:buNone/>
            </a:pPr>
            <a:r>
              <a:rPr lang="en" sz="1200" u="sng">
                <a:solidFill>
                  <a:schemeClr val="hlink"/>
                </a:solidFill>
                <a:latin typeface="Oswald"/>
                <a:ea typeface="Oswald"/>
                <a:cs typeface="Oswald"/>
                <a:sym typeface="Oswald"/>
                <a:hlinkClick r:id="rId6"/>
              </a:rPr>
              <a:t>How to deal with it</a:t>
            </a:r>
            <a:r>
              <a:rPr lang="en" sz="1200">
                <a:latin typeface="Oswald"/>
                <a:ea typeface="Oswald"/>
                <a:cs typeface="Oswald"/>
                <a:sym typeface="Oswald"/>
              </a:rPr>
              <a:t> &amp; additional </a:t>
            </a:r>
            <a:r>
              <a:rPr lang="en" sz="1200" u="sng">
                <a:solidFill>
                  <a:schemeClr val="hlink"/>
                </a:solidFill>
                <a:latin typeface="Oswald"/>
                <a:ea typeface="Oswald"/>
                <a:cs typeface="Oswald"/>
                <a:sym typeface="Oswald"/>
                <a:hlinkClick r:id="rId7"/>
              </a:rPr>
              <a:t>resources</a:t>
            </a:r>
            <a:endParaRPr sz="1200">
              <a:latin typeface="Oswald"/>
              <a:ea typeface="Oswald"/>
              <a:cs typeface="Oswald"/>
              <a:sym typeface="Oswald"/>
            </a:endParaRPr>
          </a:p>
        </p:txBody>
      </p:sp>
      <p:pic>
        <p:nvPicPr>
          <p:cNvPr id="104" name="Google Shape;104;p19"/>
          <p:cNvPicPr preferRelativeResize="0"/>
          <p:nvPr/>
        </p:nvPicPr>
        <p:blipFill>
          <a:blip r:embed="rId8">
            <a:alphaModFix/>
          </a:blip>
          <a:stretch>
            <a:fillRect/>
          </a:stretch>
        </p:blipFill>
        <p:spPr>
          <a:xfrm>
            <a:off x="7422800" y="2769822"/>
            <a:ext cx="1299627" cy="1514875"/>
          </a:xfrm>
          <a:prstGeom prst="rect">
            <a:avLst/>
          </a:prstGeom>
          <a:noFill/>
          <a:ln>
            <a:noFill/>
          </a:ln>
        </p:spPr>
      </p:pic>
      <p:pic>
        <p:nvPicPr>
          <p:cNvPr id="105" name="Google Shape;105;p19"/>
          <p:cNvPicPr preferRelativeResize="0"/>
          <p:nvPr/>
        </p:nvPicPr>
        <p:blipFill>
          <a:blip r:embed="rId9">
            <a:alphaModFix/>
          </a:blip>
          <a:stretch>
            <a:fillRect/>
          </a:stretch>
        </p:blipFill>
        <p:spPr>
          <a:xfrm>
            <a:off x="6032900" y="48047"/>
            <a:ext cx="2932378" cy="2209592"/>
          </a:xfrm>
          <a:prstGeom prst="rect">
            <a:avLst/>
          </a:prstGeom>
          <a:noFill/>
          <a:ln>
            <a:noFill/>
          </a:ln>
        </p:spPr>
      </p:pic>
      <p:sp>
        <p:nvSpPr>
          <p:cNvPr id="106" name="Google Shape;106;p19"/>
          <p:cNvSpPr txBox="1"/>
          <p:nvPr/>
        </p:nvSpPr>
        <p:spPr>
          <a:xfrm>
            <a:off x="6327000" y="2437250"/>
            <a:ext cx="129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10"/>
              </a:rPr>
              <a:t>worksheet 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lin ang="5400012" scaled="0"/>
        </a:grad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rgbClr val="FFFF00"/>
                </a:highlight>
              </a:rPr>
              <a:t>Developing PPA Solutions:</a:t>
            </a:r>
            <a:endParaRPr>
              <a:highlight>
                <a:srgbClr val="FFFF00"/>
              </a:highlight>
            </a:endParaRPr>
          </a:p>
        </p:txBody>
      </p:sp>
      <p:sp>
        <p:nvSpPr>
          <p:cNvPr id="112" name="Google Shape;112;p20"/>
          <p:cNvSpPr txBox="1">
            <a:spLocks noGrp="1"/>
          </p:cNvSpPr>
          <p:nvPr>
            <p:ph type="body" idx="1"/>
          </p:nvPr>
        </p:nvSpPr>
        <p:spPr>
          <a:xfrm>
            <a:off x="253425" y="1154775"/>
            <a:ext cx="8520600" cy="2905500"/>
          </a:xfrm>
          <a:prstGeom prst="rect">
            <a:avLst/>
          </a:prstGeom>
        </p:spPr>
        <p:txBody>
          <a:bodyPr spcFirstLastPara="1" wrap="square" lIns="91425" tIns="91425" rIns="91425" bIns="91425" anchor="t" anchorCtr="0">
            <a:normAutofit/>
          </a:bodyPr>
          <a:lstStyle/>
          <a:p>
            <a:pPr marL="0" lvl="0" indent="0" algn="l" rtl="0">
              <a:spcBef>
                <a:spcPts val="500"/>
              </a:spcBef>
              <a:spcAft>
                <a:spcPts val="0"/>
              </a:spcAft>
              <a:buClr>
                <a:schemeClr val="dk1"/>
              </a:buClr>
              <a:buSzPts val="1100"/>
              <a:buFont typeface="Arial"/>
              <a:buNone/>
            </a:pPr>
            <a:r>
              <a:rPr lang="en" sz="1900">
                <a:solidFill>
                  <a:schemeClr val="dk1"/>
                </a:solidFill>
              </a:rPr>
              <a:t>*Determine various solutions that can be enacted to help with the problem of sexting</a:t>
            </a:r>
            <a:endParaRPr sz="1900">
              <a:solidFill>
                <a:schemeClr val="dk1"/>
              </a:solidFill>
            </a:endParaRPr>
          </a:p>
          <a:p>
            <a:pPr marL="0" lvl="0" indent="0" algn="l" rtl="0">
              <a:spcBef>
                <a:spcPts val="500"/>
              </a:spcBef>
              <a:spcAft>
                <a:spcPts val="0"/>
              </a:spcAft>
              <a:buClr>
                <a:schemeClr val="dk1"/>
              </a:buClr>
              <a:buSzPts val="1100"/>
              <a:buFont typeface="Arial"/>
              <a:buNone/>
            </a:pPr>
            <a:r>
              <a:rPr lang="en" sz="1900">
                <a:solidFill>
                  <a:schemeClr val="dk1"/>
                </a:solidFill>
              </a:rPr>
              <a:t>*Think about what other cities, and states have done</a:t>
            </a:r>
            <a:endParaRPr sz="1900">
              <a:solidFill>
                <a:schemeClr val="dk1"/>
              </a:solidFill>
            </a:endParaRPr>
          </a:p>
          <a:p>
            <a:pPr marL="0" lvl="0" indent="0" algn="l" rtl="0">
              <a:spcBef>
                <a:spcPts val="500"/>
              </a:spcBef>
              <a:spcAft>
                <a:spcPts val="0"/>
              </a:spcAft>
              <a:buClr>
                <a:schemeClr val="dk1"/>
              </a:buClr>
              <a:buSzPts val="1100"/>
              <a:buFont typeface="Arial"/>
              <a:buNone/>
            </a:pPr>
            <a:r>
              <a:rPr lang="en" sz="1900">
                <a:solidFill>
                  <a:schemeClr val="dk1"/>
                </a:solidFill>
              </a:rPr>
              <a:t>*Think about other new solutions</a:t>
            </a:r>
            <a:endParaRPr sz="1900">
              <a:solidFill>
                <a:schemeClr val="dk1"/>
              </a:solidFill>
            </a:endParaRPr>
          </a:p>
          <a:p>
            <a:pPr marL="0" lvl="0" indent="0" algn="l" rtl="0">
              <a:spcBef>
                <a:spcPts val="500"/>
              </a:spcBef>
              <a:spcAft>
                <a:spcPts val="0"/>
              </a:spcAft>
              <a:buClr>
                <a:schemeClr val="dk1"/>
              </a:buClr>
              <a:buSzPts val="1100"/>
              <a:buFont typeface="Arial"/>
              <a:buNone/>
            </a:pPr>
            <a:r>
              <a:rPr lang="en" sz="1900">
                <a:solidFill>
                  <a:schemeClr val="dk1"/>
                </a:solidFill>
              </a:rPr>
              <a:t>*Complete the attached worksheet to record your solutions</a:t>
            </a:r>
            <a:endParaRPr/>
          </a:p>
        </p:txBody>
      </p:sp>
      <p:sp>
        <p:nvSpPr>
          <p:cNvPr id="113" name="Google Shape;113;p20"/>
          <p:cNvSpPr txBox="1"/>
          <p:nvPr/>
        </p:nvSpPr>
        <p:spPr>
          <a:xfrm>
            <a:off x="5270625" y="4110550"/>
            <a:ext cx="152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Worksheet 5</a:t>
            </a:r>
            <a:endParaRPr/>
          </a:p>
        </p:txBody>
      </p:sp>
      <p:sp>
        <p:nvSpPr>
          <p:cNvPr id="114" name="Google Shape;114;p20"/>
          <p:cNvSpPr txBox="1"/>
          <p:nvPr/>
        </p:nvSpPr>
        <p:spPr>
          <a:xfrm>
            <a:off x="678025" y="3617925"/>
            <a:ext cx="227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Dealing </a:t>
            </a:r>
            <a:r>
              <a:rPr lang="en" u="sng">
                <a:solidFill>
                  <a:schemeClr val="hlink"/>
                </a:solidFill>
                <a:hlinkClick r:id="rId4"/>
              </a:rPr>
              <a:t>with</a:t>
            </a:r>
            <a:r>
              <a:rPr lang="en" u="sng">
                <a:solidFill>
                  <a:schemeClr val="hlink"/>
                </a:solidFill>
                <a:hlinkClick r:id="rId4"/>
              </a:rPr>
              <a:t> sexting</a:t>
            </a:r>
            <a:endParaRPr/>
          </a:p>
        </p:txBody>
      </p:sp>
      <p:sp>
        <p:nvSpPr>
          <p:cNvPr id="115" name="Google Shape;115;p20"/>
          <p:cNvSpPr txBox="1"/>
          <p:nvPr/>
        </p:nvSpPr>
        <p:spPr>
          <a:xfrm>
            <a:off x="550900" y="4137025"/>
            <a:ext cx="183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5"/>
              </a:rPr>
              <a:t>Where to go for help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93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rgbClr val="FFFF00"/>
                </a:highlight>
              </a:rPr>
              <a:t>Selecting the Best Option:</a:t>
            </a:r>
            <a:endParaRPr>
              <a:highlight>
                <a:srgbClr val="FFFF00"/>
              </a:highlight>
            </a:endParaRPr>
          </a:p>
        </p:txBody>
      </p:sp>
      <p:sp>
        <p:nvSpPr>
          <p:cNvPr id="121" name="Google Shape;121;p21"/>
          <p:cNvSpPr txBox="1">
            <a:spLocks noGrp="1"/>
          </p:cNvSpPr>
          <p:nvPr>
            <p:ph type="body" idx="1"/>
          </p:nvPr>
        </p:nvSpPr>
        <p:spPr>
          <a:xfrm>
            <a:off x="311700" y="1152475"/>
            <a:ext cx="7824600" cy="796800"/>
          </a:xfrm>
          <a:prstGeom prst="rect">
            <a:avLst/>
          </a:prstGeom>
        </p:spPr>
        <p:txBody>
          <a:bodyPr spcFirstLastPara="1" wrap="square" lIns="91425" tIns="91425" rIns="91425" bIns="91425" anchor="t" anchorCtr="0">
            <a:normAutofit fontScale="25000" lnSpcReduction="20000"/>
          </a:bodyPr>
          <a:lstStyle/>
          <a:p>
            <a:pPr marL="0" lvl="0" indent="0" algn="l" rtl="0">
              <a:spcBef>
                <a:spcPts val="600"/>
              </a:spcBef>
              <a:spcAft>
                <a:spcPts val="0"/>
              </a:spcAft>
              <a:buClr>
                <a:schemeClr val="dk1"/>
              </a:buClr>
              <a:buSzPts val="275"/>
              <a:buFont typeface="Arial"/>
              <a:buNone/>
            </a:pPr>
            <a:r>
              <a:rPr lang="en" sz="5215">
                <a:solidFill>
                  <a:srgbClr val="073E87"/>
                </a:solidFill>
              </a:rPr>
              <a:t>Your best policy should be effective and feasible</a:t>
            </a:r>
            <a:endParaRPr sz="5215">
              <a:solidFill>
                <a:srgbClr val="073E87"/>
              </a:solidFill>
            </a:endParaRPr>
          </a:p>
          <a:p>
            <a:pPr marL="0" lvl="0" indent="0" algn="l" rtl="0">
              <a:spcBef>
                <a:spcPts val="600"/>
              </a:spcBef>
              <a:spcAft>
                <a:spcPts val="0"/>
              </a:spcAft>
              <a:buClr>
                <a:schemeClr val="dk1"/>
              </a:buClr>
              <a:buSzPts val="275"/>
              <a:buFont typeface="Arial"/>
              <a:buNone/>
            </a:pPr>
            <a:r>
              <a:rPr lang="en" sz="5215">
                <a:solidFill>
                  <a:srgbClr val="31B6FD"/>
                </a:solidFill>
              </a:rPr>
              <a:t>*</a:t>
            </a:r>
            <a:r>
              <a:rPr lang="en" sz="5215">
                <a:solidFill>
                  <a:srgbClr val="073E87"/>
                </a:solidFill>
              </a:rPr>
              <a:t>This means that it can be done and that it is likely to be accepted by others</a:t>
            </a:r>
            <a:endParaRPr sz="5215">
              <a:solidFill>
                <a:srgbClr val="073E87"/>
              </a:solidFill>
            </a:endParaRPr>
          </a:p>
          <a:p>
            <a:pPr marL="0" lvl="0" indent="0" algn="l" rtl="0">
              <a:spcBef>
                <a:spcPts val="0"/>
              </a:spcBef>
              <a:spcAft>
                <a:spcPts val="0"/>
              </a:spcAft>
              <a:buClr>
                <a:schemeClr val="dk1"/>
              </a:buClr>
              <a:buSzPct val="61111"/>
              <a:buFont typeface="Arial"/>
              <a:buNone/>
            </a:pPr>
            <a:endParaRPr>
              <a:solidFill>
                <a:schemeClr val="dk1"/>
              </a:solidFill>
              <a:latin typeface="Playfair Display"/>
              <a:ea typeface="Playfair Display"/>
              <a:cs typeface="Playfair Display"/>
              <a:sym typeface="Playfair Display"/>
            </a:endParaRPr>
          </a:p>
          <a:p>
            <a:pPr marL="0" lvl="0" indent="0" algn="l" rtl="0">
              <a:spcBef>
                <a:spcPts val="1600"/>
              </a:spcBef>
              <a:spcAft>
                <a:spcPts val="1200"/>
              </a:spcAft>
              <a:buNone/>
            </a:pPr>
            <a:endParaRPr/>
          </a:p>
        </p:txBody>
      </p:sp>
      <p:sp>
        <p:nvSpPr>
          <p:cNvPr id="122" name="Google Shape;122;p21"/>
          <p:cNvSpPr txBox="1"/>
          <p:nvPr/>
        </p:nvSpPr>
        <p:spPr>
          <a:xfrm>
            <a:off x="6894425" y="3140450"/>
            <a:ext cx="1419300" cy="21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00FF00"/>
                </a:highlight>
                <a:latin typeface="Playfair Display"/>
                <a:ea typeface="Playfair Display"/>
                <a:cs typeface="Playfair Display"/>
                <a:sym typeface="Playfair Display"/>
              </a:rPr>
              <a:t>Effectiveness</a:t>
            </a:r>
            <a:endParaRPr>
              <a:highlight>
                <a:srgbClr val="00FF00"/>
              </a:highlight>
              <a:latin typeface="Playfair Display"/>
              <a:ea typeface="Playfair Display"/>
              <a:cs typeface="Playfair Display"/>
              <a:sym typeface="Playfair Display"/>
            </a:endParaRPr>
          </a:p>
        </p:txBody>
      </p:sp>
      <p:graphicFrame>
        <p:nvGraphicFramePr>
          <p:cNvPr id="123" name="Google Shape;123;p21"/>
          <p:cNvGraphicFramePr/>
          <p:nvPr/>
        </p:nvGraphicFramePr>
        <p:xfrm>
          <a:off x="2290250" y="2250225"/>
          <a:ext cx="4388100" cy="2480800"/>
        </p:xfrm>
        <a:graphic>
          <a:graphicData uri="http://schemas.openxmlformats.org/drawingml/2006/table">
            <a:tbl>
              <a:tblPr>
                <a:noFill/>
                <a:tableStyleId>{56C1BCDD-800D-4A60-A0CA-6B49C5527A98}</a:tableStyleId>
              </a:tblPr>
              <a:tblGrid>
                <a:gridCol w="1097025">
                  <a:extLst>
                    <a:ext uri="{9D8B030D-6E8A-4147-A177-3AD203B41FA5}">
                      <a16:colId xmlns:a16="http://schemas.microsoft.com/office/drawing/2014/main" val="20000"/>
                    </a:ext>
                  </a:extLst>
                </a:gridCol>
                <a:gridCol w="1097025">
                  <a:extLst>
                    <a:ext uri="{9D8B030D-6E8A-4147-A177-3AD203B41FA5}">
                      <a16:colId xmlns:a16="http://schemas.microsoft.com/office/drawing/2014/main" val="20001"/>
                    </a:ext>
                  </a:extLst>
                </a:gridCol>
                <a:gridCol w="1097025">
                  <a:extLst>
                    <a:ext uri="{9D8B030D-6E8A-4147-A177-3AD203B41FA5}">
                      <a16:colId xmlns:a16="http://schemas.microsoft.com/office/drawing/2014/main" val="20002"/>
                    </a:ext>
                  </a:extLst>
                </a:gridCol>
                <a:gridCol w="1097025">
                  <a:extLst>
                    <a:ext uri="{9D8B030D-6E8A-4147-A177-3AD203B41FA5}">
                      <a16:colId xmlns:a16="http://schemas.microsoft.com/office/drawing/2014/main" val="20003"/>
                    </a:ext>
                  </a:extLst>
                </a:gridCol>
              </a:tblGrid>
              <a:tr h="5716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i="1">
                          <a:highlight>
                            <a:schemeClr val="accent4"/>
                          </a:highlight>
                        </a:rPr>
                        <a:t>high</a:t>
                      </a:r>
                      <a:endParaRPr i="1">
                        <a:highlight>
                          <a:schemeClr val="accent4"/>
                        </a:highlight>
                      </a:endParaRPr>
                    </a:p>
                  </a:txBody>
                  <a:tcPr marL="91425" marR="91425" marT="91425" marB="91425"/>
                </a:tc>
                <a:tc>
                  <a:txBody>
                    <a:bodyPr/>
                    <a:lstStyle/>
                    <a:p>
                      <a:pPr marL="0" lvl="0" indent="0" algn="l" rtl="0">
                        <a:spcBef>
                          <a:spcPts val="0"/>
                        </a:spcBef>
                        <a:spcAft>
                          <a:spcPts val="0"/>
                        </a:spcAft>
                        <a:buNone/>
                      </a:pPr>
                      <a:r>
                        <a:rPr lang="en" i="1">
                          <a:highlight>
                            <a:schemeClr val="accent4"/>
                          </a:highlight>
                        </a:rPr>
                        <a:t>Medium </a:t>
                      </a:r>
                      <a:endParaRPr i="1">
                        <a:highlight>
                          <a:schemeClr val="accent4"/>
                        </a:highlight>
                      </a:endParaRPr>
                    </a:p>
                  </a:txBody>
                  <a:tcPr marL="91425" marR="91425" marT="91425" marB="91425"/>
                </a:tc>
                <a:tc>
                  <a:txBody>
                    <a:bodyPr/>
                    <a:lstStyle/>
                    <a:p>
                      <a:pPr marL="0" lvl="0" indent="0" algn="l" rtl="0">
                        <a:spcBef>
                          <a:spcPts val="0"/>
                        </a:spcBef>
                        <a:spcAft>
                          <a:spcPts val="0"/>
                        </a:spcAft>
                        <a:buNone/>
                      </a:pPr>
                      <a:r>
                        <a:rPr lang="en" i="1">
                          <a:highlight>
                            <a:schemeClr val="accent4"/>
                          </a:highlight>
                        </a:rPr>
                        <a:t>low</a:t>
                      </a:r>
                      <a:endParaRPr i="1">
                        <a:highlight>
                          <a:schemeClr val="accent4"/>
                        </a:highlight>
                      </a:endParaRPr>
                    </a:p>
                  </a:txBody>
                  <a:tcPr marL="91425" marR="91425" marT="91425" marB="91425"/>
                </a:tc>
                <a:extLst>
                  <a:ext uri="{0D108BD9-81ED-4DB2-BD59-A6C34878D82A}">
                    <a16:rowId xmlns:a16="http://schemas.microsoft.com/office/drawing/2014/main" val="10000"/>
                  </a:ext>
                </a:extLst>
              </a:tr>
              <a:tr h="765775">
                <a:tc>
                  <a:txBody>
                    <a:bodyPr/>
                    <a:lstStyle/>
                    <a:p>
                      <a:pPr marL="0" lvl="0" indent="0" algn="l" rtl="0">
                        <a:spcBef>
                          <a:spcPts val="0"/>
                        </a:spcBef>
                        <a:spcAft>
                          <a:spcPts val="0"/>
                        </a:spcAft>
                        <a:buNone/>
                      </a:pPr>
                      <a:r>
                        <a:rPr lang="en" i="1">
                          <a:highlight>
                            <a:schemeClr val="accent4"/>
                          </a:highlight>
                        </a:rPr>
                        <a:t>high</a:t>
                      </a:r>
                      <a:endParaRPr i="1">
                        <a:highlight>
                          <a:schemeClr val="accent4"/>
                        </a:highlight>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571675">
                <a:tc>
                  <a:txBody>
                    <a:bodyPr/>
                    <a:lstStyle/>
                    <a:p>
                      <a:pPr marL="0" lvl="0" indent="0" algn="l" rtl="0">
                        <a:spcBef>
                          <a:spcPts val="0"/>
                        </a:spcBef>
                        <a:spcAft>
                          <a:spcPts val="0"/>
                        </a:spcAft>
                        <a:buNone/>
                      </a:pPr>
                      <a:r>
                        <a:rPr lang="en" i="1">
                          <a:highlight>
                            <a:schemeClr val="accent4"/>
                          </a:highlight>
                        </a:rPr>
                        <a:t>medium</a:t>
                      </a:r>
                      <a:endParaRPr i="1">
                        <a:highlight>
                          <a:schemeClr val="accent4"/>
                        </a:highlight>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571675">
                <a:tc>
                  <a:txBody>
                    <a:bodyPr/>
                    <a:lstStyle/>
                    <a:p>
                      <a:pPr marL="0" lvl="0" indent="0" algn="l" rtl="0">
                        <a:spcBef>
                          <a:spcPts val="0"/>
                        </a:spcBef>
                        <a:spcAft>
                          <a:spcPts val="0"/>
                        </a:spcAft>
                        <a:buNone/>
                      </a:pPr>
                      <a:r>
                        <a:rPr lang="en" i="1">
                          <a:highlight>
                            <a:schemeClr val="accent4"/>
                          </a:highlight>
                        </a:rPr>
                        <a:t>low</a:t>
                      </a:r>
                      <a:endParaRPr i="1">
                        <a:highlight>
                          <a:schemeClr val="accent4"/>
                        </a:highlight>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
        <p:nvSpPr>
          <p:cNvPr id="124" name="Google Shape;124;p21"/>
          <p:cNvSpPr txBox="1"/>
          <p:nvPr/>
        </p:nvSpPr>
        <p:spPr>
          <a:xfrm>
            <a:off x="3607350" y="1806300"/>
            <a:ext cx="163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rgbClr val="00FF00"/>
                </a:highlight>
                <a:latin typeface="Playfair Display"/>
                <a:ea typeface="Playfair Display"/>
                <a:cs typeface="Playfair Display"/>
                <a:sym typeface="Playfair Display"/>
              </a:rPr>
              <a:t>Feasibility</a:t>
            </a:r>
            <a:endParaRPr>
              <a:highlight>
                <a:srgbClr val="00FF00"/>
              </a:highlight>
              <a:latin typeface="Playfair Display"/>
              <a:ea typeface="Playfair Display"/>
              <a:cs typeface="Playfair Display"/>
              <a:sym typeface="Playfair Display"/>
            </a:endParaRPr>
          </a:p>
        </p:txBody>
      </p:sp>
      <p:sp>
        <p:nvSpPr>
          <p:cNvPr id="125" name="Google Shape;125;p21"/>
          <p:cNvSpPr txBox="1"/>
          <p:nvPr/>
        </p:nvSpPr>
        <p:spPr>
          <a:xfrm>
            <a:off x="466125" y="3352550"/>
            <a:ext cx="148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Worksheet 6</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1013</Words>
  <Application>Microsoft Office PowerPoint</Application>
  <PresentationFormat>On-screen Show (16:9)</PresentationFormat>
  <Paragraphs>74</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Merriweather</vt:lpstr>
      <vt:lpstr>Arial</vt:lpstr>
      <vt:lpstr>Rubik</vt:lpstr>
      <vt:lpstr>Lato</vt:lpstr>
      <vt:lpstr>Oswald</vt:lpstr>
      <vt:lpstr>Montserrat</vt:lpstr>
      <vt:lpstr>Playfair Display</vt:lpstr>
      <vt:lpstr>Simple Light</vt:lpstr>
      <vt:lpstr>Sexting &amp; Relationships: in middle &amp; high school</vt:lpstr>
      <vt:lpstr>An outline of the Public Policy Analyst Six Steps</vt:lpstr>
      <vt:lpstr>Define Problem:  What are the risks &amp; potential consequences of sexting?</vt:lpstr>
      <vt:lpstr>Gather Evidence: How prevalent is sexting?</vt:lpstr>
      <vt:lpstr>Causes:</vt:lpstr>
      <vt:lpstr>More info:</vt:lpstr>
      <vt:lpstr>Evaluate policies:</vt:lpstr>
      <vt:lpstr>Developing PPA Solutions:</vt:lpstr>
      <vt:lpstr>Selecting the Best Option: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Sexting &amp; Relationships: in middle &amp; high school</dc:title>
  <cp:lastModifiedBy>Joseph Montecalvo</cp:lastModifiedBy>
  <cp:revision>1</cp:revision>
  <dcterms:modified xsi:type="dcterms:W3CDTF">2022-04-11T20:22:47Z</dcterms:modified>
</cp:coreProperties>
</file>