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Amatic SC" panose="00000500000000000000" pitchFamily="2" charset="-79"/>
      <p:regular r:id="rId13"/>
      <p:bold r:id="rId14"/>
    </p:embeddedFont>
    <p:embeddedFont>
      <p:font typeface="Caveat" panose="020B0604020202020204" charset="0"/>
      <p:regular r:id="rId15"/>
      <p:bold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monteca@syr.edu" initials="" lastIdx="1" clrIdx="0"/>
  <p:cmAuthor id="1" name="MICHAEL BYRNE" initials="" lastIdx="1" clrIdx="1"/>
  <p:cmAuthor id="2" name="Kate E. O'Hara"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68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1f07fde1f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1f07fde1f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3606f1c2d_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5f391192_0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1e1604ccd9_0_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1e1604ccd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1e5f7484e6_0_1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1e5f7484e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1e1604ccd9_0_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1e1604ccd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1e1604ccd9_0_2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1e1604ccd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1e1604ccd9_0_3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1e1604ccd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1e1604ccd9_0_1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1e1604ccd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0000"/>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1" name="Google Shape;11;p2"/>
          <p:cNvPicPr preferRelativeResize="0"/>
          <p:nvPr/>
        </p:nvPicPr>
        <p:blipFill>
          <a:blip r:embed="rId3">
            <a:alphaModFix/>
          </a:blip>
          <a:stretch>
            <a:fillRect/>
          </a:stretch>
        </p:blipFill>
        <p:spPr>
          <a:xfrm>
            <a:off x="2350825" y="972913"/>
            <a:ext cx="5051951" cy="3197675"/>
          </a:xfrm>
          <a:prstGeom prst="rect">
            <a:avLst/>
          </a:prstGeom>
          <a:noFill/>
          <a:ln>
            <a:noFill/>
          </a:ln>
        </p:spPr>
      </p:pic>
      <p:sp>
        <p:nvSpPr>
          <p:cNvPr id="12" name="Google Shape;12;p2"/>
          <p:cNvSpPr txBox="1">
            <a:spLocks noGrp="1"/>
          </p:cNvSpPr>
          <p:nvPr>
            <p:ph type="ctrTitle"/>
          </p:nvPr>
        </p:nvSpPr>
        <p:spPr>
          <a:xfrm>
            <a:off x="2765775" y="1645750"/>
            <a:ext cx="4227000" cy="1431900"/>
          </a:xfrm>
          <a:prstGeom prst="rect">
            <a:avLst/>
          </a:prstGeom>
        </p:spPr>
        <p:txBody>
          <a:bodyPr spcFirstLastPara="1" wrap="square" lIns="0" tIns="0" rIns="0" bIns="0" anchor="t"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1519100" y="1142662"/>
            <a:ext cx="6939000" cy="11598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 name="Google Shape;15;p3"/>
          <p:cNvSpPr txBox="1">
            <a:spLocks noGrp="1"/>
          </p:cNvSpPr>
          <p:nvPr>
            <p:ph type="subTitle" idx="1"/>
          </p:nvPr>
        </p:nvSpPr>
        <p:spPr>
          <a:xfrm>
            <a:off x="1519100" y="2279990"/>
            <a:ext cx="6939000" cy="784800"/>
          </a:xfrm>
          <a:prstGeom prst="rect">
            <a:avLst/>
          </a:prstGeom>
        </p:spPr>
        <p:txBody>
          <a:bodyPr spcFirstLastPara="1" wrap="square" lIns="0" tIns="0" rIns="0" bIns="0" anchor="t" anchorCtr="0">
            <a:noAutofit/>
          </a:bodyPr>
          <a:lstStyle>
            <a:lvl1pPr lvl="0" rtl="0">
              <a:spcBef>
                <a:spcPts val="0"/>
              </a:spcBef>
              <a:spcAft>
                <a:spcPts val="0"/>
              </a:spcAft>
              <a:buSzPts val="22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1387000" y="1933200"/>
            <a:ext cx="6241500" cy="819900"/>
          </a:xfrm>
          <a:prstGeom prst="rect">
            <a:avLst/>
          </a:prstGeom>
        </p:spPr>
        <p:txBody>
          <a:bodyPr spcFirstLastPara="1" wrap="square" lIns="0" tIns="0" rIns="0" bIns="0" anchor="ctr" anchorCtr="0">
            <a:noAutofit/>
          </a:bodyPr>
          <a:lstStyle>
            <a:lvl1pPr marL="457200" lvl="0" indent="-501650" rtl="0">
              <a:spcBef>
                <a:spcPts val="0"/>
              </a:spcBef>
              <a:spcAft>
                <a:spcPts val="0"/>
              </a:spcAft>
              <a:buSzPts val="4300"/>
              <a:buChar char="•"/>
              <a:defRPr sz="4300"/>
            </a:lvl1pPr>
            <a:lvl2pPr marL="914400" lvl="1" indent="-501650" rtl="0">
              <a:spcBef>
                <a:spcPts val="0"/>
              </a:spcBef>
              <a:spcAft>
                <a:spcPts val="0"/>
              </a:spcAft>
              <a:buSzPts val="4300"/>
              <a:buChar char="•"/>
              <a:defRPr sz="4300"/>
            </a:lvl2pPr>
            <a:lvl3pPr marL="1371600" lvl="2" indent="-501650" rtl="0">
              <a:spcBef>
                <a:spcPts val="0"/>
              </a:spcBef>
              <a:spcAft>
                <a:spcPts val="0"/>
              </a:spcAft>
              <a:buSzPts val="4300"/>
              <a:buChar char="•"/>
              <a:defRPr sz="4300"/>
            </a:lvl3pPr>
            <a:lvl4pPr marL="1828800" lvl="3" indent="-501650" rtl="0">
              <a:spcBef>
                <a:spcPts val="0"/>
              </a:spcBef>
              <a:spcAft>
                <a:spcPts val="0"/>
              </a:spcAft>
              <a:buSzPts val="4300"/>
              <a:buChar char="•"/>
              <a:defRPr sz="4300"/>
            </a:lvl4pPr>
            <a:lvl5pPr marL="2286000" lvl="4" indent="-501650" rtl="0">
              <a:spcBef>
                <a:spcPts val="0"/>
              </a:spcBef>
              <a:spcAft>
                <a:spcPts val="0"/>
              </a:spcAft>
              <a:buSzPts val="4300"/>
              <a:buChar char="•"/>
              <a:defRPr sz="4300"/>
            </a:lvl5pPr>
            <a:lvl6pPr marL="2743200" lvl="5" indent="-501650" rtl="0">
              <a:spcBef>
                <a:spcPts val="0"/>
              </a:spcBef>
              <a:spcAft>
                <a:spcPts val="0"/>
              </a:spcAft>
              <a:buSzPts val="4300"/>
              <a:buChar char="•"/>
              <a:defRPr sz="4300"/>
            </a:lvl6pPr>
            <a:lvl7pPr marL="3200400" lvl="6" indent="-501650" rtl="0">
              <a:spcBef>
                <a:spcPts val="0"/>
              </a:spcBef>
              <a:spcAft>
                <a:spcPts val="0"/>
              </a:spcAft>
              <a:buSzPts val="4300"/>
              <a:buChar char="•"/>
              <a:defRPr sz="4300"/>
            </a:lvl7pPr>
            <a:lvl8pPr marL="3657600" lvl="7" indent="-501650" rtl="0">
              <a:spcBef>
                <a:spcPts val="0"/>
              </a:spcBef>
              <a:spcAft>
                <a:spcPts val="0"/>
              </a:spcAft>
              <a:buSzPts val="4300"/>
              <a:buChar char="•"/>
              <a:defRPr sz="4300"/>
            </a:lvl8pPr>
            <a:lvl9pPr marL="4114800" lvl="8" indent="-501650">
              <a:spcBef>
                <a:spcPts val="0"/>
              </a:spcBef>
              <a:spcAft>
                <a:spcPts val="0"/>
              </a:spcAft>
              <a:buSzPts val="4300"/>
              <a:buChar char="•"/>
              <a:defRPr sz="4300"/>
            </a:lvl9pPr>
          </a:lstStyle>
          <a:p>
            <a:endParaRPr/>
          </a:p>
        </p:txBody>
      </p:sp>
      <p:sp>
        <p:nvSpPr>
          <p:cNvPr id="18" name="Google Shape;18;p4"/>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411775" y="129768"/>
            <a:ext cx="72738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5"/>
          <p:cNvSpPr txBox="1">
            <a:spLocks noGrp="1"/>
          </p:cNvSpPr>
          <p:nvPr>
            <p:ph type="body" idx="1"/>
          </p:nvPr>
        </p:nvSpPr>
        <p:spPr>
          <a:xfrm>
            <a:off x="1411775" y="1287956"/>
            <a:ext cx="7273800" cy="3271200"/>
          </a:xfrm>
          <a:prstGeom prst="rect">
            <a:avLst/>
          </a:prstGeom>
        </p:spPr>
        <p:txBody>
          <a:bodyPr spcFirstLastPara="1" wrap="square" lIns="0" tIns="0" rIns="0" bIns="0" anchor="t" anchorCtr="0">
            <a:noAutofit/>
          </a:bodyPr>
          <a:lstStyle>
            <a:lvl1pPr marL="457200" lvl="0" indent="-368300">
              <a:spcBef>
                <a:spcPts val="0"/>
              </a:spcBef>
              <a:spcAft>
                <a:spcPts val="0"/>
              </a:spcAft>
              <a:buSzPts val="2200"/>
              <a:buChar char="•"/>
              <a:defRPr/>
            </a:lvl1pPr>
            <a:lvl2pPr marL="914400" lvl="1" indent="-368300">
              <a:spcBef>
                <a:spcPts val="0"/>
              </a:spcBef>
              <a:spcAft>
                <a:spcPts val="0"/>
              </a:spcAft>
              <a:buSzPts val="2200"/>
              <a:buChar char="•"/>
              <a:defRPr/>
            </a:lvl2pPr>
            <a:lvl3pPr marL="1371600" lvl="2" indent="-368300">
              <a:spcBef>
                <a:spcPts val="0"/>
              </a:spcBef>
              <a:spcAft>
                <a:spcPts val="0"/>
              </a:spcAft>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endParaRPr/>
          </a:p>
        </p:txBody>
      </p:sp>
      <p:sp>
        <p:nvSpPr>
          <p:cNvPr id="22" name="Google Shape;22;p5"/>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1411775" y="129768"/>
            <a:ext cx="72738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6"/>
          <p:cNvSpPr txBox="1">
            <a:spLocks noGrp="1"/>
          </p:cNvSpPr>
          <p:nvPr>
            <p:ph type="body" idx="1"/>
          </p:nvPr>
        </p:nvSpPr>
        <p:spPr>
          <a:xfrm>
            <a:off x="1412975" y="1287950"/>
            <a:ext cx="3530700" cy="3236100"/>
          </a:xfrm>
          <a:prstGeom prst="rect">
            <a:avLst/>
          </a:prstGeom>
        </p:spPr>
        <p:txBody>
          <a:bodyPr spcFirstLastPara="1" wrap="square" lIns="0" tIns="0" rIns="0" bIns="0" anchor="t" anchorCtr="0">
            <a:noAutofit/>
          </a:bodyPr>
          <a:lstStyle>
            <a:lvl1pPr marL="457200" lvl="0" indent="-368300">
              <a:spcBef>
                <a:spcPts val="0"/>
              </a:spcBef>
              <a:spcAft>
                <a:spcPts val="0"/>
              </a:spcAft>
              <a:buSzPts val="2200"/>
              <a:buChar char="•"/>
              <a:defRPr/>
            </a:lvl1pPr>
            <a:lvl2pPr marL="914400" lvl="1" indent="-368300">
              <a:spcBef>
                <a:spcPts val="0"/>
              </a:spcBef>
              <a:spcAft>
                <a:spcPts val="0"/>
              </a:spcAft>
              <a:buSzPts val="2200"/>
              <a:buChar char="•"/>
              <a:defRPr/>
            </a:lvl2pPr>
            <a:lvl3pPr marL="1371600" lvl="2" indent="-368300">
              <a:spcBef>
                <a:spcPts val="0"/>
              </a:spcBef>
              <a:spcAft>
                <a:spcPts val="0"/>
              </a:spcAft>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endParaRPr/>
          </a:p>
        </p:txBody>
      </p:sp>
      <p:sp>
        <p:nvSpPr>
          <p:cNvPr id="26" name="Google Shape;26;p6"/>
          <p:cNvSpPr txBox="1">
            <a:spLocks noGrp="1"/>
          </p:cNvSpPr>
          <p:nvPr>
            <p:ph type="body" idx="2"/>
          </p:nvPr>
        </p:nvSpPr>
        <p:spPr>
          <a:xfrm>
            <a:off x="5156126" y="1287950"/>
            <a:ext cx="3530700" cy="3236100"/>
          </a:xfrm>
          <a:prstGeom prst="rect">
            <a:avLst/>
          </a:prstGeom>
        </p:spPr>
        <p:txBody>
          <a:bodyPr spcFirstLastPara="1" wrap="square" lIns="0" tIns="0" rIns="0" bIns="0" anchor="t" anchorCtr="0">
            <a:noAutofit/>
          </a:bodyPr>
          <a:lstStyle>
            <a:lvl1pPr marL="457200" lvl="0" indent="-368300">
              <a:spcBef>
                <a:spcPts val="0"/>
              </a:spcBef>
              <a:spcAft>
                <a:spcPts val="0"/>
              </a:spcAft>
              <a:buSzPts val="2200"/>
              <a:buChar char="•"/>
              <a:defRPr/>
            </a:lvl1pPr>
            <a:lvl2pPr marL="914400" lvl="1" indent="-368300">
              <a:spcBef>
                <a:spcPts val="0"/>
              </a:spcBef>
              <a:spcAft>
                <a:spcPts val="0"/>
              </a:spcAft>
              <a:buSzPts val="2200"/>
              <a:buChar char="•"/>
              <a:defRPr/>
            </a:lvl2pPr>
            <a:lvl3pPr marL="1371600" lvl="2" indent="-368300">
              <a:spcBef>
                <a:spcPts val="0"/>
              </a:spcBef>
              <a:spcAft>
                <a:spcPts val="0"/>
              </a:spcAft>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endParaRPr/>
          </a:p>
        </p:txBody>
      </p:sp>
      <p:sp>
        <p:nvSpPr>
          <p:cNvPr id="27" name="Google Shape;27;p6"/>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1411775" y="129768"/>
            <a:ext cx="7273800" cy="857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 name="Google Shape;30;p7"/>
          <p:cNvSpPr txBox="1">
            <a:spLocks noGrp="1"/>
          </p:cNvSpPr>
          <p:nvPr>
            <p:ph type="body" idx="1"/>
          </p:nvPr>
        </p:nvSpPr>
        <p:spPr>
          <a:xfrm>
            <a:off x="1411775" y="1287950"/>
            <a:ext cx="2238000" cy="36378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31" name="Google Shape;31;p7"/>
          <p:cNvSpPr txBox="1">
            <a:spLocks noGrp="1"/>
          </p:cNvSpPr>
          <p:nvPr>
            <p:ph type="body" idx="2"/>
          </p:nvPr>
        </p:nvSpPr>
        <p:spPr>
          <a:xfrm>
            <a:off x="3929671" y="1287950"/>
            <a:ext cx="2238000" cy="36378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32" name="Google Shape;32;p7"/>
          <p:cNvSpPr txBox="1">
            <a:spLocks noGrp="1"/>
          </p:cNvSpPr>
          <p:nvPr>
            <p:ph type="body" idx="3"/>
          </p:nvPr>
        </p:nvSpPr>
        <p:spPr>
          <a:xfrm>
            <a:off x="6447566" y="1287950"/>
            <a:ext cx="2238000" cy="36378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33" name="Google Shape;33;p7"/>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1411775" y="129768"/>
            <a:ext cx="72738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 name="Google Shape;36;p8"/>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
        <p:cNvGrpSpPr/>
        <p:nvPr/>
      </p:nvGrpSpPr>
      <p:grpSpPr>
        <a:xfrm>
          <a:off x="0" y="0"/>
          <a:ext cx="0" cy="0"/>
          <a:chOff x="0" y="0"/>
          <a:chExt cx="0" cy="0"/>
        </a:xfrm>
      </p:grpSpPr>
      <p:sp>
        <p:nvSpPr>
          <p:cNvPr id="38" name="Google Shape;38;p9"/>
          <p:cNvSpPr txBox="1">
            <a:spLocks noGrp="1"/>
          </p:cNvSpPr>
          <p:nvPr>
            <p:ph type="body" idx="1"/>
          </p:nvPr>
        </p:nvSpPr>
        <p:spPr>
          <a:xfrm>
            <a:off x="1411775" y="4270412"/>
            <a:ext cx="7275000" cy="519600"/>
          </a:xfrm>
          <a:prstGeom prst="rect">
            <a:avLst/>
          </a:prstGeom>
        </p:spPr>
        <p:txBody>
          <a:bodyPr spcFirstLastPara="1" wrap="square" lIns="0" tIns="0" rIns="0" bIns="0" anchor="t" anchorCtr="0">
            <a:noAutofit/>
          </a:bodyPr>
          <a:lstStyle>
            <a:lvl1pPr marL="457200" lvl="0" indent="-228600">
              <a:spcBef>
                <a:spcPts val="360"/>
              </a:spcBef>
              <a:spcAft>
                <a:spcPts val="0"/>
              </a:spcAft>
              <a:buSzPts val="1800"/>
              <a:buNone/>
              <a:defRPr sz="1800"/>
            </a:lvl1pPr>
          </a:lstStyle>
          <a:p>
            <a:endParaRPr/>
          </a:p>
        </p:txBody>
      </p:sp>
      <p:sp>
        <p:nvSpPr>
          <p:cNvPr id="39" name="Google Shape;39;p9"/>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11775" y="129768"/>
            <a:ext cx="7273800" cy="857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1pPr>
            <a:lvl2pPr lvl="1">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2pPr>
            <a:lvl3pPr lvl="2">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3pPr>
            <a:lvl4pPr lvl="3">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4pPr>
            <a:lvl5pPr lvl="4">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5pPr>
            <a:lvl6pPr lvl="5">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6pPr>
            <a:lvl7pPr lvl="6">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7pPr>
            <a:lvl8pPr lvl="7">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8pPr>
            <a:lvl9pPr lvl="8">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411775" y="1287956"/>
            <a:ext cx="7273800" cy="32712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1pPr>
            <a:lvl2pPr marL="914400" lvl="1"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2pPr>
            <a:lvl3pPr marL="1371600" lvl="2"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3pPr>
            <a:lvl4pPr marL="1828800" lvl="3"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4pPr>
            <a:lvl5pPr marL="2286000" lvl="4"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5pPr>
            <a:lvl6pPr marL="2743200" lvl="5"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6pPr>
            <a:lvl7pPr marL="3200400" lvl="6"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7pPr>
            <a:lvl8pPr marL="3657600" lvl="7"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8pPr>
            <a:lvl9pPr marL="4114800" lvl="8"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9pPr>
          </a:lstStyle>
          <a:p>
            <a:endParaRPr/>
          </a:p>
        </p:txBody>
      </p:sp>
      <p:sp>
        <p:nvSpPr>
          <p:cNvPr id="8" name="Google Shape;8;p1"/>
          <p:cNvSpPr txBox="1">
            <a:spLocks noGrp="1"/>
          </p:cNvSpPr>
          <p:nvPr>
            <p:ph type="sldNum" idx="12"/>
          </p:nvPr>
        </p:nvSpPr>
        <p:spPr>
          <a:xfrm>
            <a:off x="8404384" y="254051"/>
            <a:ext cx="548700" cy="3936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push/>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hyperlink" Target="https://www.schools.nyc.gov/school-life/school-environment/attendance#jump-to-heading-38"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flippedtips.com/plegal/tips/solutions.html" TargetMode="External"/><Relationship Id="rId3" Type="http://schemas.openxmlformats.org/officeDocument/2006/relationships/hyperlink" Target="https://flippedtips.com/plegal/ppae/ppae1.html" TargetMode="External"/><Relationship Id="rId7" Type="http://schemas.openxmlformats.org/officeDocument/2006/relationships/hyperlink" Target="https://flippedtips.com/plegal/tips/existing.html"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flippedtips.com/plegal/tips/identify.html" TargetMode="External"/><Relationship Id="rId5" Type="http://schemas.openxmlformats.org/officeDocument/2006/relationships/hyperlink" Target="https://flippedtips.com/plegal/tips/gather.html" TargetMode="External"/><Relationship Id="rId10" Type="http://schemas.openxmlformats.org/officeDocument/2006/relationships/hyperlink" Target="https://flippedtips.com/plegal/ppa/intro.html" TargetMode="External"/><Relationship Id="rId4" Type="http://schemas.openxmlformats.org/officeDocument/2006/relationships/hyperlink" Target="https://flippedtips.com/plegal/tips/select.html" TargetMode="External"/><Relationship Id="rId9" Type="http://schemas.openxmlformats.org/officeDocument/2006/relationships/hyperlink" Target="https://flippedtips.com/plegal/tips/bestsol.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data.nysed.gov/essa.php?instid=800000081568&amp;year=2021&amp;createreport=1&amp;EMchronic=1"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drive.google.com/file/d/1sLNeDCCCDlwhqSOBE0Hbz2PCpFh-T2XY/view"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www.schools.nyc.gov/school-life/school-environment/attendance#jump-to-heading-38"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1"/>
          <p:cNvSpPr txBox="1">
            <a:spLocks noGrp="1"/>
          </p:cNvSpPr>
          <p:nvPr>
            <p:ph type="ctrTitle"/>
          </p:nvPr>
        </p:nvSpPr>
        <p:spPr>
          <a:xfrm>
            <a:off x="2765775" y="1645750"/>
            <a:ext cx="4227000" cy="1431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Lateness at PS76Q</a:t>
            </a:r>
            <a:endParaRPr/>
          </a:p>
        </p:txBody>
      </p:sp>
      <p:sp>
        <p:nvSpPr>
          <p:cNvPr id="47" name="Google Shape;47;p11"/>
          <p:cNvSpPr txBox="1"/>
          <p:nvPr/>
        </p:nvSpPr>
        <p:spPr>
          <a:xfrm>
            <a:off x="3823850" y="3243500"/>
            <a:ext cx="2051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latin typeface="Amatic SC"/>
                <a:ea typeface="Amatic SC"/>
                <a:cs typeface="Amatic SC"/>
                <a:sym typeface="Amatic SC"/>
              </a:rPr>
              <a:t>Mr. Byrne</a:t>
            </a:r>
            <a:endParaRPr b="1">
              <a:solidFill>
                <a:schemeClr val="dk1"/>
              </a:solidFill>
              <a:latin typeface="Amatic SC"/>
              <a:ea typeface="Amatic SC"/>
              <a:cs typeface="Amatic SC"/>
              <a:sym typeface="Amatic SC"/>
            </a:endParaRPr>
          </a:p>
          <a:p>
            <a:pPr marL="0" lvl="0" indent="0" algn="ctr" rtl="0">
              <a:spcBef>
                <a:spcPts val="0"/>
              </a:spcBef>
              <a:spcAft>
                <a:spcPts val="0"/>
              </a:spcAft>
              <a:buNone/>
            </a:pPr>
            <a:r>
              <a:rPr lang="en" b="1">
                <a:solidFill>
                  <a:schemeClr val="dk1"/>
                </a:solidFill>
                <a:latin typeface="Amatic SC"/>
                <a:ea typeface="Amatic SC"/>
                <a:cs typeface="Amatic SC"/>
                <a:sym typeface="Amatic SC"/>
              </a:rPr>
              <a:t>mbyrne2@schools.nyc.gov</a:t>
            </a:r>
            <a:endParaRPr b="1">
              <a:solidFill>
                <a:schemeClr val="dk1"/>
              </a:solidFill>
              <a:latin typeface="Amatic SC"/>
              <a:ea typeface="Amatic SC"/>
              <a:cs typeface="Amatic SC"/>
              <a:sym typeface="Amatic S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124" name="Google Shape;124;p20"/>
          <p:cNvSpPr/>
          <p:nvPr/>
        </p:nvSpPr>
        <p:spPr>
          <a:xfrm>
            <a:off x="1607350" y="2118775"/>
            <a:ext cx="6699600" cy="21189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 name="Google Shape;125;p20"/>
          <p:cNvPicPr preferRelativeResize="0"/>
          <p:nvPr/>
        </p:nvPicPr>
        <p:blipFill>
          <a:blip r:embed="rId3">
            <a:alphaModFix/>
          </a:blip>
          <a:stretch>
            <a:fillRect/>
          </a:stretch>
        </p:blipFill>
        <p:spPr>
          <a:xfrm>
            <a:off x="1944138" y="2167675"/>
            <a:ext cx="6026031" cy="2021088"/>
          </a:xfrm>
          <a:prstGeom prst="rect">
            <a:avLst/>
          </a:prstGeom>
          <a:noFill/>
          <a:ln>
            <a:noFill/>
          </a:ln>
        </p:spPr>
      </p:pic>
      <p:sp>
        <p:nvSpPr>
          <p:cNvPr id="126" name="Google Shape;126;p20"/>
          <p:cNvSpPr txBox="1"/>
          <p:nvPr/>
        </p:nvSpPr>
        <p:spPr>
          <a:xfrm>
            <a:off x="1483150" y="4456725"/>
            <a:ext cx="6699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u="sng">
                <a:solidFill>
                  <a:schemeClr val="dk1"/>
                </a:solidFill>
                <a:latin typeface="Caveat"/>
                <a:ea typeface="Caveat"/>
                <a:cs typeface="Caveat"/>
                <a:sym typeface="Caveat"/>
                <a:hlinkClick r:id="rId4">
                  <a:extLst>
                    <a:ext uri="{A12FA001-AC4F-418D-AE19-62706E023703}">
                      <ahyp:hlinkClr xmlns:ahyp="http://schemas.microsoft.com/office/drawing/2018/hyperlinkcolor" val="tx"/>
                    </a:ext>
                  </a:extLst>
                </a:hlinkClick>
              </a:rPr>
              <a:t>Link: Every Student Every Day</a:t>
            </a:r>
            <a:endParaRPr sz="3600" b="1" u="sng">
              <a:solidFill>
                <a:schemeClr val="dk1"/>
              </a:solidFill>
              <a:latin typeface="Caveat"/>
              <a:ea typeface="Caveat"/>
              <a:cs typeface="Caveat"/>
              <a:sym typeface="Caveat"/>
            </a:endParaRPr>
          </a:p>
        </p:txBody>
      </p:sp>
      <p:sp>
        <p:nvSpPr>
          <p:cNvPr id="127" name="Google Shape;127;p20"/>
          <p:cNvSpPr txBox="1"/>
          <p:nvPr/>
        </p:nvSpPr>
        <p:spPr>
          <a:xfrm>
            <a:off x="718050" y="438375"/>
            <a:ext cx="7707900" cy="133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dk1"/>
                </a:solidFill>
                <a:latin typeface="Caveat"/>
                <a:ea typeface="Caveat"/>
                <a:cs typeface="Caveat"/>
                <a:sym typeface="Caveat"/>
              </a:rPr>
              <a:t>If People knew that they could explore each of the drop downs below to find support for their specific issue it could be greatly beneficial!!!  Let’s click the link below and find out what resources are available!!!</a:t>
            </a:r>
            <a:endParaRPr sz="2500">
              <a:solidFill>
                <a:schemeClr val="dk1"/>
              </a:solidFill>
              <a:latin typeface="Caveat"/>
              <a:ea typeface="Caveat"/>
              <a:cs typeface="Caveat"/>
              <a:sym typeface="Cave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2"/>
          <p:cNvSpPr txBox="1">
            <a:spLocks noGrp="1"/>
          </p:cNvSpPr>
          <p:nvPr>
            <p:ph type="body" idx="1"/>
          </p:nvPr>
        </p:nvSpPr>
        <p:spPr>
          <a:xfrm>
            <a:off x="922175" y="500825"/>
            <a:ext cx="7329600" cy="38535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2600" b="1">
                <a:solidFill>
                  <a:srgbClr val="365F91"/>
                </a:solidFill>
                <a:highlight>
                  <a:srgbClr val="FFFFFF"/>
                </a:highlight>
                <a:latin typeface="Amatic SC"/>
                <a:ea typeface="Amatic SC"/>
                <a:cs typeface="Amatic SC"/>
                <a:sym typeface="Amatic SC"/>
              </a:rPr>
              <a:t>The 6 Steps of the Public Policy Analyst (</a:t>
            </a:r>
            <a:r>
              <a:rPr lang="en" sz="2600" b="1" u="sng">
                <a:solidFill>
                  <a:srgbClr val="0000FF"/>
                </a:solidFill>
                <a:highlight>
                  <a:srgbClr val="FFFFFF"/>
                </a:highlight>
                <a:latin typeface="Amatic SC"/>
                <a:ea typeface="Amatic SC"/>
                <a:cs typeface="Amatic SC"/>
                <a:sym typeface="Amatic SC"/>
                <a:hlinkClick r:id="rId3">
                  <a:extLst>
                    <a:ext uri="{A12FA001-AC4F-418D-AE19-62706E023703}">
                      <ahyp:hlinkClr xmlns:ahyp="http://schemas.microsoft.com/office/drawing/2018/hyperlinkcolor" val="tx"/>
                    </a:ext>
                  </a:extLst>
                </a:hlinkClick>
              </a:rPr>
              <a:t>PPA</a:t>
            </a:r>
            <a:r>
              <a:rPr lang="en" sz="2600" b="1">
                <a:solidFill>
                  <a:srgbClr val="365F91"/>
                </a:solidFill>
                <a:highlight>
                  <a:srgbClr val="FFFFFF"/>
                </a:highlight>
                <a:latin typeface="Amatic SC"/>
                <a:ea typeface="Amatic SC"/>
                <a:cs typeface="Amatic SC"/>
                <a:sym typeface="Amatic SC"/>
              </a:rPr>
              <a:t>)</a:t>
            </a:r>
            <a:endParaRPr sz="2600" b="1">
              <a:solidFill>
                <a:srgbClr val="365F91"/>
              </a:solidFill>
              <a:highlight>
                <a:srgbClr val="FFFFFF"/>
              </a:highlight>
              <a:latin typeface="Amatic SC"/>
              <a:ea typeface="Amatic SC"/>
              <a:cs typeface="Amatic SC"/>
              <a:sym typeface="Amatic SC"/>
            </a:endParaRPr>
          </a:p>
          <a:p>
            <a:pPr marL="0" lvl="0" indent="0" algn="l" rtl="0">
              <a:lnSpc>
                <a:spcPct val="115000"/>
              </a:lnSpc>
              <a:spcBef>
                <a:spcPts val="0"/>
              </a:spcBef>
              <a:spcAft>
                <a:spcPts val="0"/>
              </a:spcAft>
              <a:buNone/>
            </a:pPr>
            <a:r>
              <a:rPr lang="en" sz="2600">
                <a:solidFill>
                  <a:srgbClr val="365F91"/>
                </a:solidFill>
                <a:highlight>
                  <a:srgbClr val="FFFFFF"/>
                </a:highlight>
                <a:latin typeface="Amatic SC"/>
                <a:ea typeface="Amatic SC"/>
                <a:cs typeface="Amatic SC"/>
                <a:sym typeface="Amatic SC"/>
              </a:rPr>
              <a:t> </a:t>
            </a:r>
            <a:endParaRPr sz="2600">
              <a:solidFill>
                <a:srgbClr val="365F91"/>
              </a:solidFill>
              <a:highlight>
                <a:srgbClr val="FFFFFF"/>
              </a:highlight>
              <a:latin typeface="Amatic SC"/>
              <a:ea typeface="Amatic SC"/>
              <a:cs typeface="Amatic SC"/>
              <a:sym typeface="Amatic SC"/>
            </a:endParaRPr>
          </a:p>
          <a:p>
            <a:pPr marL="457200" lvl="0" indent="0" algn="l" rtl="0">
              <a:lnSpc>
                <a:spcPct val="115000"/>
              </a:lnSpc>
              <a:spcBef>
                <a:spcPts val="0"/>
              </a:spcBef>
              <a:spcAft>
                <a:spcPts val="0"/>
              </a:spcAft>
              <a:buNone/>
            </a:pPr>
            <a:r>
              <a:rPr lang="en" sz="2600">
                <a:solidFill>
                  <a:srgbClr val="365F91"/>
                </a:solidFill>
                <a:highlight>
                  <a:srgbClr val="FFFFFF"/>
                </a:highlight>
                <a:latin typeface="Amatic SC"/>
                <a:ea typeface="Amatic SC"/>
                <a:cs typeface="Amatic SC"/>
                <a:sym typeface="Amatic SC"/>
              </a:rPr>
              <a:t>1.</a:t>
            </a:r>
            <a:r>
              <a:rPr lang="en" sz="700">
                <a:solidFill>
                  <a:srgbClr val="365F91"/>
                </a:solidFill>
                <a:highlight>
                  <a:srgbClr val="FFFFFF"/>
                </a:highlight>
                <a:latin typeface="Amatic SC"/>
                <a:ea typeface="Amatic SC"/>
                <a:cs typeface="Amatic SC"/>
                <a:sym typeface="Amatic SC"/>
              </a:rPr>
              <a:t>                       </a:t>
            </a:r>
            <a:r>
              <a:rPr lang="en" sz="2600" u="sng">
                <a:solidFill>
                  <a:srgbClr val="0000FF"/>
                </a:solidFill>
                <a:highlight>
                  <a:srgbClr val="FFFFFF"/>
                </a:highlight>
                <a:latin typeface="Amatic SC"/>
                <a:ea typeface="Amatic SC"/>
                <a:cs typeface="Amatic SC"/>
                <a:sym typeface="Amatic SC"/>
                <a:hlinkClick r:id="rId4">
                  <a:extLst>
                    <a:ext uri="{A12FA001-AC4F-418D-AE19-62706E023703}">
                      <ahyp:hlinkClr xmlns:ahyp="http://schemas.microsoft.com/office/drawing/2018/hyperlinkcolor" val="tx"/>
                    </a:ext>
                  </a:extLst>
                </a:hlinkClick>
              </a:rPr>
              <a:t>Define the Problem</a:t>
            </a:r>
            <a:endParaRPr sz="2600" u="sng">
              <a:solidFill>
                <a:srgbClr val="0000FF"/>
              </a:solidFill>
              <a:highlight>
                <a:srgbClr val="FFFFFF"/>
              </a:highlight>
              <a:latin typeface="Amatic SC"/>
              <a:ea typeface="Amatic SC"/>
              <a:cs typeface="Amatic SC"/>
              <a:sym typeface="Amatic SC"/>
            </a:endParaRPr>
          </a:p>
          <a:p>
            <a:pPr marL="457200" lvl="0" indent="0" algn="l" rtl="0">
              <a:lnSpc>
                <a:spcPct val="115000"/>
              </a:lnSpc>
              <a:spcBef>
                <a:spcPts val="0"/>
              </a:spcBef>
              <a:spcAft>
                <a:spcPts val="0"/>
              </a:spcAft>
              <a:buNone/>
            </a:pPr>
            <a:r>
              <a:rPr lang="en" sz="2600">
                <a:solidFill>
                  <a:srgbClr val="365F91"/>
                </a:solidFill>
                <a:highlight>
                  <a:srgbClr val="FFFFFF"/>
                </a:highlight>
                <a:latin typeface="Amatic SC"/>
                <a:ea typeface="Amatic SC"/>
                <a:cs typeface="Amatic SC"/>
                <a:sym typeface="Amatic SC"/>
              </a:rPr>
              <a:t>2.</a:t>
            </a:r>
            <a:r>
              <a:rPr lang="en" sz="700">
                <a:solidFill>
                  <a:srgbClr val="365F91"/>
                </a:solidFill>
                <a:highlight>
                  <a:srgbClr val="FFFFFF"/>
                </a:highlight>
                <a:latin typeface="Amatic SC"/>
                <a:ea typeface="Amatic SC"/>
                <a:cs typeface="Amatic SC"/>
                <a:sym typeface="Amatic SC"/>
              </a:rPr>
              <a:t>                       </a:t>
            </a:r>
            <a:r>
              <a:rPr lang="en" sz="2600" u="sng">
                <a:solidFill>
                  <a:srgbClr val="0000FF"/>
                </a:solidFill>
                <a:highlight>
                  <a:srgbClr val="FFFFFF"/>
                </a:highlight>
                <a:latin typeface="Amatic SC"/>
                <a:ea typeface="Amatic SC"/>
                <a:cs typeface="Amatic SC"/>
                <a:sym typeface="Amatic SC"/>
                <a:hlinkClick r:id="rId5">
                  <a:extLst>
                    <a:ext uri="{A12FA001-AC4F-418D-AE19-62706E023703}">
                      <ahyp:hlinkClr xmlns:ahyp="http://schemas.microsoft.com/office/drawing/2018/hyperlinkcolor" val="tx"/>
                    </a:ext>
                  </a:extLst>
                </a:hlinkClick>
              </a:rPr>
              <a:t>Gather the Evidence</a:t>
            </a:r>
            <a:endParaRPr sz="2600" u="sng">
              <a:solidFill>
                <a:srgbClr val="0000FF"/>
              </a:solidFill>
              <a:highlight>
                <a:srgbClr val="FFFFFF"/>
              </a:highlight>
              <a:latin typeface="Amatic SC"/>
              <a:ea typeface="Amatic SC"/>
              <a:cs typeface="Amatic SC"/>
              <a:sym typeface="Amatic SC"/>
            </a:endParaRPr>
          </a:p>
          <a:p>
            <a:pPr marL="457200" lvl="0" indent="0" algn="l" rtl="0">
              <a:lnSpc>
                <a:spcPct val="115000"/>
              </a:lnSpc>
              <a:spcBef>
                <a:spcPts val="0"/>
              </a:spcBef>
              <a:spcAft>
                <a:spcPts val="0"/>
              </a:spcAft>
              <a:buNone/>
            </a:pPr>
            <a:r>
              <a:rPr lang="en" sz="2600">
                <a:solidFill>
                  <a:srgbClr val="365F91"/>
                </a:solidFill>
                <a:highlight>
                  <a:srgbClr val="FFFFFF"/>
                </a:highlight>
                <a:latin typeface="Amatic SC"/>
                <a:ea typeface="Amatic SC"/>
                <a:cs typeface="Amatic SC"/>
                <a:sym typeface="Amatic SC"/>
              </a:rPr>
              <a:t>3.</a:t>
            </a:r>
            <a:r>
              <a:rPr lang="en" sz="700">
                <a:solidFill>
                  <a:srgbClr val="365F91"/>
                </a:solidFill>
                <a:highlight>
                  <a:srgbClr val="FFFFFF"/>
                </a:highlight>
                <a:latin typeface="Amatic SC"/>
                <a:ea typeface="Amatic SC"/>
                <a:cs typeface="Amatic SC"/>
                <a:sym typeface="Amatic SC"/>
              </a:rPr>
              <a:t>                       </a:t>
            </a:r>
            <a:r>
              <a:rPr lang="en" sz="2600" u="sng">
                <a:solidFill>
                  <a:srgbClr val="0000FF"/>
                </a:solidFill>
                <a:highlight>
                  <a:srgbClr val="FFFFFF"/>
                </a:highlight>
                <a:latin typeface="Amatic SC"/>
                <a:ea typeface="Amatic SC"/>
                <a:cs typeface="Amatic SC"/>
                <a:sym typeface="Amatic SC"/>
                <a:hlinkClick r:id="rId6">
                  <a:extLst>
                    <a:ext uri="{A12FA001-AC4F-418D-AE19-62706E023703}">
                      <ahyp:hlinkClr xmlns:ahyp="http://schemas.microsoft.com/office/drawing/2018/hyperlinkcolor" val="tx"/>
                    </a:ext>
                  </a:extLst>
                </a:hlinkClick>
              </a:rPr>
              <a:t>Identify the Causes</a:t>
            </a:r>
            <a:endParaRPr sz="2600" u="sng">
              <a:solidFill>
                <a:srgbClr val="0000FF"/>
              </a:solidFill>
              <a:highlight>
                <a:srgbClr val="FFFFFF"/>
              </a:highlight>
              <a:latin typeface="Amatic SC"/>
              <a:ea typeface="Amatic SC"/>
              <a:cs typeface="Amatic SC"/>
              <a:sym typeface="Amatic SC"/>
            </a:endParaRPr>
          </a:p>
          <a:p>
            <a:pPr marL="457200" lvl="0" indent="0" algn="l" rtl="0">
              <a:lnSpc>
                <a:spcPct val="115000"/>
              </a:lnSpc>
              <a:spcBef>
                <a:spcPts val="0"/>
              </a:spcBef>
              <a:spcAft>
                <a:spcPts val="0"/>
              </a:spcAft>
              <a:buNone/>
            </a:pPr>
            <a:r>
              <a:rPr lang="en" sz="2600">
                <a:solidFill>
                  <a:srgbClr val="365F91"/>
                </a:solidFill>
                <a:highlight>
                  <a:srgbClr val="FFFFFF"/>
                </a:highlight>
                <a:latin typeface="Amatic SC"/>
                <a:ea typeface="Amatic SC"/>
                <a:cs typeface="Amatic SC"/>
                <a:sym typeface="Amatic SC"/>
              </a:rPr>
              <a:t>4.</a:t>
            </a:r>
            <a:r>
              <a:rPr lang="en" sz="700">
                <a:solidFill>
                  <a:srgbClr val="365F91"/>
                </a:solidFill>
                <a:highlight>
                  <a:srgbClr val="FFFFFF"/>
                </a:highlight>
                <a:latin typeface="Amatic SC"/>
                <a:ea typeface="Amatic SC"/>
                <a:cs typeface="Amatic SC"/>
                <a:sym typeface="Amatic SC"/>
              </a:rPr>
              <a:t>                       </a:t>
            </a:r>
            <a:r>
              <a:rPr lang="en" sz="2600" u="sng">
                <a:solidFill>
                  <a:srgbClr val="0000FF"/>
                </a:solidFill>
                <a:highlight>
                  <a:srgbClr val="FFFFFF"/>
                </a:highlight>
                <a:latin typeface="Amatic SC"/>
                <a:ea typeface="Amatic SC"/>
                <a:cs typeface="Amatic SC"/>
                <a:sym typeface="Amatic SC"/>
                <a:hlinkClick r:id="rId7">
                  <a:extLst>
                    <a:ext uri="{A12FA001-AC4F-418D-AE19-62706E023703}">
                      <ahyp:hlinkClr xmlns:ahyp="http://schemas.microsoft.com/office/drawing/2018/hyperlinkcolor" val="tx"/>
                    </a:ext>
                  </a:extLst>
                </a:hlinkClick>
              </a:rPr>
              <a:t>Evaluate an Existing Policy</a:t>
            </a:r>
            <a:endParaRPr sz="2600" u="sng">
              <a:solidFill>
                <a:srgbClr val="0000FF"/>
              </a:solidFill>
              <a:highlight>
                <a:srgbClr val="FFFFFF"/>
              </a:highlight>
              <a:latin typeface="Amatic SC"/>
              <a:ea typeface="Amatic SC"/>
              <a:cs typeface="Amatic SC"/>
              <a:sym typeface="Amatic SC"/>
            </a:endParaRPr>
          </a:p>
          <a:p>
            <a:pPr marL="457200" lvl="0" indent="0" algn="l" rtl="0">
              <a:lnSpc>
                <a:spcPct val="115000"/>
              </a:lnSpc>
              <a:spcBef>
                <a:spcPts val="0"/>
              </a:spcBef>
              <a:spcAft>
                <a:spcPts val="0"/>
              </a:spcAft>
              <a:buNone/>
            </a:pPr>
            <a:r>
              <a:rPr lang="en" sz="2600">
                <a:solidFill>
                  <a:srgbClr val="365F91"/>
                </a:solidFill>
                <a:highlight>
                  <a:srgbClr val="FFFFFF"/>
                </a:highlight>
                <a:latin typeface="Amatic SC"/>
                <a:ea typeface="Amatic SC"/>
                <a:cs typeface="Amatic SC"/>
                <a:sym typeface="Amatic SC"/>
              </a:rPr>
              <a:t>5.</a:t>
            </a:r>
            <a:r>
              <a:rPr lang="en" sz="700">
                <a:solidFill>
                  <a:srgbClr val="365F91"/>
                </a:solidFill>
                <a:highlight>
                  <a:srgbClr val="FFFFFF"/>
                </a:highlight>
                <a:latin typeface="Amatic SC"/>
                <a:ea typeface="Amatic SC"/>
                <a:cs typeface="Amatic SC"/>
                <a:sym typeface="Amatic SC"/>
              </a:rPr>
              <a:t>                       </a:t>
            </a:r>
            <a:r>
              <a:rPr lang="en" sz="2600" u="sng">
                <a:solidFill>
                  <a:srgbClr val="0000FF"/>
                </a:solidFill>
                <a:highlight>
                  <a:srgbClr val="FFFFFF"/>
                </a:highlight>
                <a:latin typeface="Amatic SC"/>
                <a:ea typeface="Amatic SC"/>
                <a:cs typeface="Amatic SC"/>
                <a:sym typeface="Amatic SC"/>
                <a:hlinkClick r:id="rId8">
                  <a:extLst>
                    <a:ext uri="{A12FA001-AC4F-418D-AE19-62706E023703}">
                      <ahyp:hlinkClr xmlns:ahyp="http://schemas.microsoft.com/office/drawing/2018/hyperlinkcolor" val="tx"/>
                    </a:ext>
                  </a:extLst>
                </a:hlinkClick>
              </a:rPr>
              <a:t>Develop Solutions</a:t>
            </a:r>
            <a:endParaRPr sz="2600" u="sng">
              <a:solidFill>
                <a:srgbClr val="0000FF"/>
              </a:solidFill>
              <a:highlight>
                <a:srgbClr val="FFFFFF"/>
              </a:highlight>
              <a:latin typeface="Amatic SC"/>
              <a:ea typeface="Amatic SC"/>
              <a:cs typeface="Amatic SC"/>
              <a:sym typeface="Amatic SC"/>
            </a:endParaRPr>
          </a:p>
          <a:p>
            <a:pPr marL="457200" lvl="0" indent="0" algn="l" rtl="0">
              <a:lnSpc>
                <a:spcPct val="115000"/>
              </a:lnSpc>
              <a:spcBef>
                <a:spcPts val="0"/>
              </a:spcBef>
              <a:spcAft>
                <a:spcPts val="0"/>
              </a:spcAft>
              <a:buNone/>
            </a:pPr>
            <a:r>
              <a:rPr lang="en" sz="2600">
                <a:solidFill>
                  <a:srgbClr val="365F91"/>
                </a:solidFill>
                <a:highlight>
                  <a:srgbClr val="FFFFFF"/>
                </a:highlight>
                <a:latin typeface="Amatic SC"/>
                <a:ea typeface="Amatic SC"/>
                <a:cs typeface="Amatic SC"/>
                <a:sym typeface="Amatic SC"/>
              </a:rPr>
              <a:t>6.</a:t>
            </a:r>
            <a:r>
              <a:rPr lang="en" sz="700">
                <a:solidFill>
                  <a:srgbClr val="365F91"/>
                </a:solidFill>
                <a:highlight>
                  <a:srgbClr val="FFFFFF"/>
                </a:highlight>
                <a:latin typeface="Amatic SC"/>
                <a:ea typeface="Amatic SC"/>
                <a:cs typeface="Amatic SC"/>
                <a:sym typeface="Amatic SC"/>
              </a:rPr>
              <a:t>                       </a:t>
            </a:r>
            <a:r>
              <a:rPr lang="en" sz="2600" u="sng">
                <a:solidFill>
                  <a:srgbClr val="0000FF"/>
                </a:solidFill>
                <a:highlight>
                  <a:srgbClr val="FFFFFF"/>
                </a:highlight>
                <a:latin typeface="Amatic SC"/>
                <a:ea typeface="Amatic SC"/>
                <a:cs typeface="Amatic SC"/>
                <a:sym typeface="Amatic SC"/>
                <a:hlinkClick r:id="rId9">
                  <a:extLst>
                    <a:ext uri="{A12FA001-AC4F-418D-AE19-62706E023703}">
                      <ahyp:hlinkClr xmlns:ahyp="http://schemas.microsoft.com/office/drawing/2018/hyperlinkcolor" val="tx"/>
                    </a:ext>
                  </a:extLst>
                </a:hlinkClick>
              </a:rPr>
              <a:t>Select the Best Solution </a:t>
            </a:r>
            <a:r>
              <a:rPr lang="en" sz="2600">
                <a:solidFill>
                  <a:srgbClr val="365F91"/>
                </a:solidFill>
                <a:highlight>
                  <a:srgbClr val="FFFFFF"/>
                </a:highlight>
                <a:latin typeface="Amatic SC"/>
                <a:ea typeface="Amatic SC"/>
                <a:cs typeface="Amatic SC"/>
                <a:sym typeface="Amatic SC"/>
              </a:rPr>
              <a:t> (Feasibility vs. Effectiveness)</a:t>
            </a:r>
            <a:endParaRPr sz="2600">
              <a:solidFill>
                <a:srgbClr val="365F91"/>
              </a:solidFill>
              <a:highlight>
                <a:srgbClr val="FFFFFF"/>
              </a:highlight>
              <a:latin typeface="Amatic SC"/>
              <a:ea typeface="Amatic SC"/>
              <a:cs typeface="Amatic SC"/>
              <a:sym typeface="Amatic SC"/>
            </a:endParaRPr>
          </a:p>
          <a:p>
            <a:pPr marL="0" lvl="0" indent="0" algn="l" rtl="0">
              <a:lnSpc>
                <a:spcPct val="120000"/>
              </a:lnSpc>
              <a:spcBef>
                <a:spcPts val="0"/>
              </a:spcBef>
              <a:spcAft>
                <a:spcPts val="0"/>
              </a:spcAft>
              <a:buClr>
                <a:schemeClr val="dk1"/>
              </a:buClr>
              <a:buSzPts val="1100"/>
              <a:buFont typeface="Arial"/>
              <a:buNone/>
            </a:pPr>
            <a:endParaRPr sz="1800"/>
          </a:p>
        </p:txBody>
      </p:sp>
      <p:sp>
        <p:nvSpPr>
          <p:cNvPr id="53" name="Google Shape;53;p12"/>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2</a:t>
            </a:fld>
            <a:endParaRPr/>
          </a:p>
        </p:txBody>
      </p:sp>
      <p:sp>
        <p:nvSpPr>
          <p:cNvPr id="54" name="Google Shape;54;p12"/>
          <p:cNvSpPr txBox="1"/>
          <p:nvPr/>
        </p:nvSpPr>
        <p:spPr>
          <a:xfrm>
            <a:off x="1541600" y="4522475"/>
            <a:ext cx="550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Caveat"/>
                <a:ea typeface="Caveat"/>
                <a:cs typeface="Caveat"/>
                <a:sym typeface="Caveat"/>
                <a:hlinkClick r:id="rId10"/>
              </a:rPr>
              <a:t>Link to PPA Information</a:t>
            </a:r>
            <a:endParaRPr>
              <a:latin typeface="Caveat"/>
              <a:ea typeface="Caveat"/>
              <a:cs typeface="Caveat"/>
              <a:sym typeface="Cave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idx="4294967295"/>
          </p:nvPr>
        </p:nvSpPr>
        <p:spPr>
          <a:xfrm>
            <a:off x="2204191" y="1028875"/>
            <a:ext cx="6039600" cy="687300"/>
          </a:xfrm>
          <a:prstGeom prst="rect">
            <a:avLst/>
          </a:prstGeom>
        </p:spPr>
        <p:txBody>
          <a:bodyPr spcFirstLastPara="1" wrap="square" lIns="0" tIns="0" rIns="0" bIns="0" anchor="b" anchorCtr="0">
            <a:noAutofit/>
          </a:bodyPr>
          <a:lstStyle/>
          <a:p>
            <a:pPr marL="457200" lvl="0" indent="-533400" algn="l" rtl="0">
              <a:spcBef>
                <a:spcPts val="0"/>
              </a:spcBef>
              <a:spcAft>
                <a:spcPts val="0"/>
              </a:spcAft>
              <a:buSzPts val="4800"/>
              <a:buAutoNum type="arabicPeriod"/>
            </a:pPr>
            <a:r>
              <a:rPr lang="en" sz="4800"/>
              <a:t>Define the Problem</a:t>
            </a:r>
            <a:endParaRPr sz="4800"/>
          </a:p>
        </p:txBody>
      </p:sp>
      <p:sp>
        <p:nvSpPr>
          <p:cNvPr id="60" name="Google Shape;60;p13"/>
          <p:cNvSpPr txBox="1">
            <a:spLocks noGrp="1"/>
          </p:cNvSpPr>
          <p:nvPr>
            <p:ph type="subTitle" idx="4294967295"/>
          </p:nvPr>
        </p:nvSpPr>
        <p:spPr>
          <a:xfrm>
            <a:off x="1894800" y="1817500"/>
            <a:ext cx="5354400" cy="1436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3600" b="1"/>
              <a:t>Lateness - When a student arrives to school after 8:00 am </a:t>
            </a:r>
            <a:endParaRPr sz="3600" b="1"/>
          </a:p>
        </p:txBody>
      </p:sp>
      <p:sp>
        <p:nvSpPr>
          <p:cNvPr id="61" name="Google Shape;61;p13"/>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62" name="Google Shape;62;p13"/>
          <p:cNvSpPr txBox="1">
            <a:spLocks noGrp="1"/>
          </p:cNvSpPr>
          <p:nvPr>
            <p:ph type="subTitle" idx="4294967295"/>
          </p:nvPr>
        </p:nvSpPr>
        <p:spPr>
          <a:xfrm>
            <a:off x="1953225" y="3254200"/>
            <a:ext cx="5354400" cy="1040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3600" b="1"/>
              <a:t>Activity: Vocabulary Discussion - non examples (Early/On time)</a:t>
            </a:r>
            <a:endParaRPr sz="3600" b="1"/>
          </a:p>
        </p:txBody>
      </p:sp>
      <p:pic>
        <p:nvPicPr>
          <p:cNvPr id="63" name="Google Shape;63;p13"/>
          <p:cNvPicPr preferRelativeResize="0"/>
          <p:nvPr/>
        </p:nvPicPr>
        <p:blipFill>
          <a:blip r:embed="rId3">
            <a:alphaModFix/>
          </a:blip>
          <a:stretch>
            <a:fillRect/>
          </a:stretch>
        </p:blipFill>
        <p:spPr>
          <a:xfrm>
            <a:off x="6974951" y="1770550"/>
            <a:ext cx="901939" cy="1040099"/>
          </a:xfrm>
          <a:prstGeom prst="rect">
            <a:avLst/>
          </a:prstGeom>
          <a:noFill/>
          <a:ln>
            <a:noFill/>
          </a:ln>
        </p:spPr>
      </p:pic>
      <p:pic>
        <p:nvPicPr>
          <p:cNvPr id="64" name="Google Shape;64;p13"/>
          <p:cNvPicPr preferRelativeResize="0"/>
          <p:nvPr/>
        </p:nvPicPr>
        <p:blipFill>
          <a:blip r:embed="rId4">
            <a:alphaModFix/>
          </a:blip>
          <a:stretch>
            <a:fillRect/>
          </a:stretch>
        </p:blipFill>
        <p:spPr>
          <a:xfrm>
            <a:off x="3950688" y="4337125"/>
            <a:ext cx="1242624" cy="806374"/>
          </a:xfrm>
          <a:prstGeom prst="rect">
            <a:avLst/>
          </a:prstGeom>
          <a:noFill/>
          <a:ln>
            <a:noFill/>
          </a:ln>
        </p:spPr>
      </p:pic>
      <p:pic>
        <p:nvPicPr>
          <p:cNvPr id="65" name="Google Shape;65;p13"/>
          <p:cNvPicPr preferRelativeResize="0"/>
          <p:nvPr/>
        </p:nvPicPr>
        <p:blipFill>
          <a:blip r:embed="rId5">
            <a:alphaModFix/>
          </a:blip>
          <a:stretch>
            <a:fillRect/>
          </a:stretch>
        </p:blipFill>
        <p:spPr>
          <a:xfrm>
            <a:off x="5406100" y="4294301"/>
            <a:ext cx="1242600" cy="872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ctrTitle" idx="4294967295"/>
          </p:nvPr>
        </p:nvSpPr>
        <p:spPr>
          <a:xfrm>
            <a:off x="2204191" y="1028875"/>
            <a:ext cx="6039600" cy="687300"/>
          </a:xfrm>
          <a:prstGeom prst="rect">
            <a:avLst/>
          </a:prstGeom>
        </p:spPr>
        <p:txBody>
          <a:bodyPr spcFirstLastPara="1" wrap="square" lIns="0" tIns="0" rIns="0" bIns="0" anchor="b" anchorCtr="0">
            <a:noAutofit/>
          </a:bodyPr>
          <a:lstStyle/>
          <a:p>
            <a:pPr marL="457200" lvl="0" indent="0" algn="l" rtl="0">
              <a:spcBef>
                <a:spcPts val="0"/>
              </a:spcBef>
              <a:spcAft>
                <a:spcPts val="0"/>
              </a:spcAft>
              <a:buNone/>
            </a:pPr>
            <a:r>
              <a:rPr lang="en" sz="4800"/>
              <a:t>2. Gather the evidence</a:t>
            </a:r>
            <a:endParaRPr sz="4800"/>
          </a:p>
        </p:txBody>
      </p:sp>
      <p:sp>
        <p:nvSpPr>
          <p:cNvPr id="71" name="Google Shape;71;p14"/>
          <p:cNvSpPr txBox="1">
            <a:spLocks noGrp="1"/>
          </p:cNvSpPr>
          <p:nvPr>
            <p:ph type="subTitle" idx="4294967295"/>
          </p:nvPr>
        </p:nvSpPr>
        <p:spPr>
          <a:xfrm>
            <a:off x="1932350" y="1716175"/>
            <a:ext cx="5980200" cy="13233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3600" b="1"/>
              <a:t>Statistics: Link: </a:t>
            </a:r>
            <a:r>
              <a:rPr lang="en" sz="3600" b="1" u="sng">
                <a:solidFill>
                  <a:schemeClr val="hlink"/>
                </a:solidFill>
                <a:hlinkClick r:id="rId3"/>
              </a:rPr>
              <a:t>NY State Chronic Absentee Numbers and Percentages</a:t>
            </a:r>
            <a:endParaRPr sz="3600" b="1"/>
          </a:p>
        </p:txBody>
      </p:sp>
      <p:sp>
        <p:nvSpPr>
          <p:cNvPr id="72" name="Google Shape;72;p14"/>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73" name="Google Shape;73;p14"/>
          <p:cNvSpPr txBox="1">
            <a:spLocks noGrp="1"/>
          </p:cNvSpPr>
          <p:nvPr>
            <p:ph type="subTitle" idx="4294967295"/>
          </p:nvPr>
        </p:nvSpPr>
        <p:spPr>
          <a:xfrm>
            <a:off x="2026300" y="3410175"/>
            <a:ext cx="5980200" cy="13233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3600" b="1"/>
              <a:t>PS76Q - An average of 50-70 students are late each day out of 395 </a:t>
            </a:r>
            <a:r>
              <a:rPr lang="en" sz="1200" b="1"/>
              <a:t>(information provided by our main office)</a:t>
            </a:r>
            <a:endParaRPr sz="12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79" name="Google Shape;79;p15" title="76.mp4">
            <a:hlinkClick r:id="rId3"/>
          </p:cNvPr>
          <p:cNvPicPr preferRelativeResize="0"/>
          <p:nvPr/>
        </p:nvPicPr>
        <p:blipFill>
          <a:blip r:embed="rId4">
            <a:alphaModFix/>
          </a:blip>
          <a:stretch>
            <a:fillRect/>
          </a:stretch>
        </p:blipFill>
        <p:spPr>
          <a:xfrm>
            <a:off x="1808375" y="695500"/>
            <a:ext cx="5804575" cy="4353425"/>
          </a:xfrm>
          <a:prstGeom prst="rect">
            <a:avLst/>
          </a:prstGeom>
          <a:noFill/>
          <a:ln>
            <a:noFill/>
          </a:ln>
        </p:spPr>
      </p:pic>
      <p:sp>
        <p:nvSpPr>
          <p:cNvPr id="80" name="Google Shape;80;p15"/>
          <p:cNvSpPr txBox="1"/>
          <p:nvPr/>
        </p:nvSpPr>
        <p:spPr>
          <a:xfrm>
            <a:off x="1315100" y="127600"/>
            <a:ext cx="7700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Caveat"/>
                <a:ea typeface="Caveat"/>
                <a:cs typeface="Caveat"/>
                <a:sym typeface="Caveat"/>
              </a:rPr>
              <a:t>Let’s look at our visual data of our schools lateness</a:t>
            </a:r>
            <a:endParaRPr sz="3000">
              <a:solidFill>
                <a:schemeClr val="dk1"/>
              </a:solidFill>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ctrTitle" idx="4294967295"/>
          </p:nvPr>
        </p:nvSpPr>
        <p:spPr>
          <a:xfrm>
            <a:off x="2204191" y="1028875"/>
            <a:ext cx="6039600" cy="687300"/>
          </a:xfrm>
          <a:prstGeom prst="rect">
            <a:avLst/>
          </a:prstGeom>
        </p:spPr>
        <p:txBody>
          <a:bodyPr spcFirstLastPara="1" wrap="square" lIns="0" tIns="0" rIns="0" bIns="0" anchor="b" anchorCtr="0">
            <a:noAutofit/>
          </a:bodyPr>
          <a:lstStyle/>
          <a:p>
            <a:pPr marL="457200" lvl="0" indent="0" algn="l" rtl="0">
              <a:spcBef>
                <a:spcPts val="0"/>
              </a:spcBef>
              <a:spcAft>
                <a:spcPts val="0"/>
              </a:spcAft>
              <a:buNone/>
            </a:pPr>
            <a:r>
              <a:rPr lang="en" sz="4800"/>
              <a:t>3.  Identify the causes</a:t>
            </a:r>
            <a:endParaRPr sz="4800"/>
          </a:p>
        </p:txBody>
      </p:sp>
      <p:sp>
        <p:nvSpPr>
          <p:cNvPr id="86" name="Google Shape;86;p16"/>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87" name="Google Shape;87;p16"/>
          <p:cNvSpPr txBox="1"/>
          <p:nvPr/>
        </p:nvSpPr>
        <p:spPr>
          <a:xfrm>
            <a:off x="591800" y="1797300"/>
            <a:ext cx="8402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3600" b="1">
                <a:solidFill>
                  <a:schemeClr val="dk1"/>
                </a:solidFill>
                <a:latin typeface="Caveat"/>
                <a:ea typeface="Caveat"/>
                <a:cs typeface="Caveat"/>
                <a:sym typeface="Caveat"/>
              </a:rPr>
              <a:t>What are some reasons children are late to school?</a:t>
            </a:r>
            <a:endParaRPr>
              <a:latin typeface="Caveat"/>
              <a:ea typeface="Caveat"/>
              <a:cs typeface="Caveat"/>
              <a:sym typeface="Caveat"/>
            </a:endParaRPr>
          </a:p>
        </p:txBody>
      </p:sp>
      <p:sp>
        <p:nvSpPr>
          <p:cNvPr id="88" name="Google Shape;88;p16"/>
          <p:cNvSpPr txBox="1"/>
          <p:nvPr/>
        </p:nvSpPr>
        <p:spPr>
          <a:xfrm>
            <a:off x="1293175" y="2761700"/>
            <a:ext cx="7174500" cy="232410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Clr>
                <a:schemeClr val="dk1"/>
              </a:buClr>
              <a:buSzPts val="2500"/>
              <a:buFont typeface="Caveat"/>
              <a:buChar char="-"/>
            </a:pPr>
            <a:r>
              <a:rPr lang="en" sz="2500" b="1">
                <a:solidFill>
                  <a:schemeClr val="dk1"/>
                </a:solidFill>
                <a:latin typeface="Caveat"/>
                <a:ea typeface="Caveat"/>
                <a:cs typeface="Caveat"/>
                <a:sym typeface="Caveat"/>
              </a:rPr>
              <a:t>Poor Health - Being sick</a:t>
            </a:r>
            <a:endParaRPr sz="2500" b="1">
              <a:solidFill>
                <a:schemeClr val="dk1"/>
              </a:solidFill>
              <a:latin typeface="Caveat"/>
              <a:ea typeface="Caveat"/>
              <a:cs typeface="Caveat"/>
              <a:sym typeface="Caveat"/>
            </a:endParaRPr>
          </a:p>
          <a:p>
            <a:pPr marL="457200" lvl="0" indent="-387350" algn="l" rtl="0">
              <a:spcBef>
                <a:spcPts val="0"/>
              </a:spcBef>
              <a:spcAft>
                <a:spcPts val="0"/>
              </a:spcAft>
              <a:buClr>
                <a:schemeClr val="dk1"/>
              </a:buClr>
              <a:buSzPts val="2500"/>
              <a:buFont typeface="Caveat"/>
              <a:buChar char="-"/>
            </a:pPr>
            <a:r>
              <a:rPr lang="en" sz="2500" b="1">
                <a:solidFill>
                  <a:schemeClr val="dk1"/>
                </a:solidFill>
                <a:latin typeface="Caveat"/>
                <a:ea typeface="Caveat"/>
                <a:cs typeface="Caveat"/>
                <a:sym typeface="Caveat"/>
              </a:rPr>
              <a:t>Safety - There is something dangerous</a:t>
            </a:r>
            <a:endParaRPr sz="2500" b="1">
              <a:solidFill>
                <a:schemeClr val="dk1"/>
              </a:solidFill>
              <a:latin typeface="Caveat"/>
              <a:ea typeface="Caveat"/>
              <a:cs typeface="Caveat"/>
              <a:sym typeface="Caveat"/>
            </a:endParaRPr>
          </a:p>
          <a:p>
            <a:pPr marL="457200" lvl="0" indent="0" algn="l" rtl="0">
              <a:spcBef>
                <a:spcPts val="0"/>
              </a:spcBef>
              <a:spcAft>
                <a:spcPts val="0"/>
              </a:spcAft>
              <a:buNone/>
            </a:pPr>
            <a:r>
              <a:rPr lang="en" sz="2500" b="1">
                <a:solidFill>
                  <a:schemeClr val="dk1"/>
                </a:solidFill>
                <a:latin typeface="Caveat"/>
                <a:ea typeface="Caveat"/>
                <a:cs typeface="Caveat"/>
                <a:sym typeface="Caveat"/>
              </a:rPr>
              <a:t>preventing students to get to school.</a:t>
            </a:r>
            <a:endParaRPr sz="2500" b="1">
              <a:solidFill>
                <a:schemeClr val="dk1"/>
              </a:solidFill>
              <a:latin typeface="Caveat"/>
              <a:ea typeface="Caveat"/>
              <a:cs typeface="Caveat"/>
              <a:sym typeface="Caveat"/>
            </a:endParaRPr>
          </a:p>
          <a:p>
            <a:pPr marL="457200" lvl="0" indent="-387350" algn="l" rtl="0">
              <a:spcBef>
                <a:spcPts val="0"/>
              </a:spcBef>
              <a:spcAft>
                <a:spcPts val="0"/>
              </a:spcAft>
              <a:buClr>
                <a:schemeClr val="dk1"/>
              </a:buClr>
              <a:buSzPts val="2500"/>
              <a:buFont typeface="Caveat"/>
              <a:buChar char="-"/>
            </a:pPr>
            <a:r>
              <a:rPr lang="en" sz="2500" b="1">
                <a:solidFill>
                  <a:schemeClr val="dk1"/>
                </a:solidFill>
                <a:latin typeface="Caveat"/>
                <a:ea typeface="Caveat"/>
                <a:cs typeface="Caveat"/>
                <a:sym typeface="Caveat"/>
              </a:rPr>
              <a:t>Transportation - Having difficulty get a ride to school</a:t>
            </a:r>
            <a:endParaRPr sz="2500" b="1">
              <a:solidFill>
                <a:schemeClr val="dk1"/>
              </a:solidFill>
              <a:latin typeface="Caveat"/>
              <a:ea typeface="Caveat"/>
              <a:cs typeface="Caveat"/>
              <a:sym typeface="Caveat"/>
            </a:endParaRPr>
          </a:p>
          <a:p>
            <a:pPr marL="457200" lvl="0" indent="-387350" algn="l" rtl="0">
              <a:spcBef>
                <a:spcPts val="0"/>
              </a:spcBef>
              <a:spcAft>
                <a:spcPts val="0"/>
              </a:spcAft>
              <a:buClr>
                <a:schemeClr val="dk1"/>
              </a:buClr>
              <a:buSzPts val="2500"/>
              <a:buFont typeface="Caveat"/>
              <a:buChar char="-"/>
            </a:pPr>
            <a:r>
              <a:rPr lang="en" sz="2500" b="1">
                <a:solidFill>
                  <a:schemeClr val="dk1"/>
                </a:solidFill>
                <a:latin typeface="Caveat"/>
                <a:ea typeface="Caveat"/>
                <a:cs typeface="Caveat"/>
                <a:sym typeface="Caveat"/>
              </a:rPr>
              <a:t>Lack of sleep - Tired in the morning</a:t>
            </a:r>
            <a:endParaRPr sz="2500" b="1">
              <a:solidFill>
                <a:schemeClr val="dk1"/>
              </a:solidFill>
              <a:latin typeface="Caveat"/>
              <a:ea typeface="Caveat"/>
              <a:cs typeface="Caveat"/>
              <a:sym typeface="Caveat"/>
            </a:endParaRPr>
          </a:p>
          <a:p>
            <a:pPr marL="0" lvl="0" indent="0" algn="l" rtl="0">
              <a:spcBef>
                <a:spcPts val="0"/>
              </a:spcBef>
              <a:spcAft>
                <a:spcPts val="0"/>
              </a:spcAft>
              <a:buNone/>
            </a:pPr>
            <a:endParaRPr>
              <a:latin typeface="Caveat"/>
              <a:ea typeface="Caveat"/>
              <a:cs typeface="Caveat"/>
              <a:sym typeface="Caveat"/>
            </a:endParaRPr>
          </a:p>
        </p:txBody>
      </p:sp>
      <p:pic>
        <p:nvPicPr>
          <p:cNvPr id="89" name="Google Shape;89;p16"/>
          <p:cNvPicPr preferRelativeResize="0"/>
          <p:nvPr/>
        </p:nvPicPr>
        <p:blipFill>
          <a:blip r:embed="rId3">
            <a:alphaModFix/>
          </a:blip>
          <a:stretch>
            <a:fillRect/>
          </a:stretch>
        </p:blipFill>
        <p:spPr>
          <a:xfrm>
            <a:off x="5494725" y="2592675"/>
            <a:ext cx="1122155" cy="738900"/>
          </a:xfrm>
          <a:prstGeom prst="rect">
            <a:avLst/>
          </a:prstGeom>
          <a:noFill/>
          <a:ln>
            <a:noFill/>
          </a:ln>
        </p:spPr>
      </p:pic>
      <p:pic>
        <p:nvPicPr>
          <p:cNvPr id="90" name="Google Shape;90;p16"/>
          <p:cNvPicPr preferRelativeResize="0"/>
          <p:nvPr/>
        </p:nvPicPr>
        <p:blipFill rotWithShape="1">
          <a:blip r:embed="rId4">
            <a:alphaModFix/>
          </a:blip>
          <a:srcRect b="11221"/>
          <a:stretch/>
        </p:blipFill>
        <p:spPr>
          <a:xfrm>
            <a:off x="6705250" y="3170850"/>
            <a:ext cx="768709" cy="738901"/>
          </a:xfrm>
          <a:prstGeom prst="rect">
            <a:avLst/>
          </a:prstGeom>
          <a:noFill/>
          <a:ln>
            <a:noFill/>
          </a:ln>
        </p:spPr>
      </p:pic>
      <p:pic>
        <p:nvPicPr>
          <p:cNvPr id="91" name="Google Shape;91;p16"/>
          <p:cNvPicPr preferRelativeResize="0"/>
          <p:nvPr/>
        </p:nvPicPr>
        <p:blipFill>
          <a:blip r:embed="rId5">
            <a:alphaModFix/>
          </a:blip>
          <a:stretch>
            <a:fillRect/>
          </a:stretch>
        </p:blipFill>
        <p:spPr>
          <a:xfrm>
            <a:off x="7777275" y="3685850"/>
            <a:ext cx="1024341" cy="687300"/>
          </a:xfrm>
          <a:prstGeom prst="rect">
            <a:avLst/>
          </a:prstGeom>
          <a:noFill/>
          <a:ln>
            <a:noFill/>
          </a:ln>
        </p:spPr>
      </p:pic>
      <p:pic>
        <p:nvPicPr>
          <p:cNvPr id="92" name="Google Shape;92;p16"/>
          <p:cNvPicPr preferRelativeResize="0"/>
          <p:nvPr/>
        </p:nvPicPr>
        <p:blipFill>
          <a:blip r:embed="rId6">
            <a:alphaModFix/>
          </a:blip>
          <a:stretch>
            <a:fillRect/>
          </a:stretch>
        </p:blipFill>
        <p:spPr>
          <a:xfrm>
            <a:off x="6099975" y="4373150"/>
            <a:ext cx="687299" cy="6872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ctrTitle" idx="4294967295"/>
          </p:nvPr>
        </p:nvSpPr>
        <p:spPr>
          <a:xfrm>
            <a:off x="2204191" y="1028875"/>
            <a:ext cx="6039600" cy="687300"/>
          </a:xfrm>
          <a:prstGeom prst="rect">
            <a:avLst/>
          </a:prstGeom>
        </p:spPr>
        <p:txBody>
          <a:bodyPr spcFirstLastPara="1" wrap="square" lIns="0" tIns="0" rIns="0" bIns="0" anchor="b" anchorCtr="0">
            <a:noAutofit/>
          </a:bodyPr>
          <a:lstStyle/>
          <a:p>
            <a:pPr marL="457200" lvl="0" indent="0" algn="l" rtl="0">
              <a:spcBef>
                <a:spcPts val="0"/>
              </a:spcBef>
              <a:spcAft>
                <a:spcPts val="0"/>
              </a:spcAft>
              <a:buNone/>
            </a:pPr>
            <a:r>
              <a:rPr lang="en" sz="4800"/>
              <a:t>4.  Evaluate an Existing Policy</a:t>
            </a:r>
            <a:endParaRPr sz="4800"/>
          </a:p>
        </p:txBody>
      </p:sp>
      <p:sp>
        <p:nvSpPr>
          <p:cNvPr id="98" name="Google Shape;98;p17"/>
          <p:cNvSpPr txBox="1">
            <a:spLocks noGrp="1"/>
          </p:cNvSpPr>
          <p:nvPr>
            <p:ph type="subTitle" idx="4294967295"/>
          </p:nvPr>
        </p:nvSpPr>
        <p:spPr>
          <a:xfrm>
            <a:off x="2151550" y="2263175"/>
            <a:ext cx="5354400" cy="6873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3600" b="1" u="sng"/>
              <a:t>Link:Regulation of the Chancellor </a:t>
            </a:r>
            <a:endParaRPr sz="3600" b="1" u="sng"/>
          </a:p>
        </p:txBody>
      </p:sp>
      <p:sp>
        <p:nvSpPr>
          <p:cNvPr id="99" name="Google Shape;99;p17"/>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100" name="Google Shape;100;p17"/>
          <p:cNvSpPr txBox="1"/>
          <p:nvPr/>
        </p:nvSpPr>
        <p:spPr>
          <a:xfrm>
            <a:off x="2323350" y="3609225"/>
            <a:ext cx="420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u="sng">
                <a:solidFill>
                  <a:schemeClr val="dk1"/>
                </a:solidFill>
                <a:latin typeface="Caveat"/>
                <a:ea typeface="Caveat"/>
                <a:cs typeface="Caveat"/>
                <a:sym typeface="Caveat"/>
                <a:hlinkClick r:id="rId3">
                  <a:extLst>
                    <a:ext uri="{A12FA001-AC4F-418D-AE19-62706E023703}">
                      <ahyp:hlinkClr xmlns:ahyp="http://schemas.microsoft.com/office/drawing/2018/hyperlinkcolor" val="tx"/>
                    </a:ext>
                  </a:extLst>
                </a:hlinkClick>
              </a:rPr>
              <a:t>Link: Every Student Every Day</a:t>
            </a:r>
            <a:endParaRPr sz="3600" b="1" u="sng">
              <a:solidFill>
                <a:schemeClr val="dk1"/>
              </a:solidFill>
              <a:latin typeface="Caveat"/>
              <a:ea typeface="Caveat"/>
              <a:cs typeface="Caveat"/>
              <a:sym typeface="Cave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ctrTitle" idx="4294967295"/>
          </p:nvPr>
        </p:nvSpPr>
        <p:spPr>
          <a:xfrm>
            <a:off x="2204191" y="1028875"/>
            <a:ext cx="6039600" cy="687300"/>
          </a:xfrm>
          <a:prstGeom prst="rect">
            <a:avLst/>
          </a:prstGeom>
        </p:spPr>
        <p:txBody>
          <a:bodyPr spcFirstLastPara="1" wrap="square" lIns="0" tIns="0" rIns="0" bIns="0" anchor="b" anchorCtr="0">
            <a:noAutofit/>
          </a:bodyPr>
          <a:lstStyle/>
          <a:p>
            <a:pPr marL="457200" lvl="0" indent="0" algn="l" rtl="0">
              <a:spcBef>
                <a:spcPts val="0"/>
              </a:spcBef>
              <a:spcAft>
                <a:spcPts val="0"/>
              </a:spcAft>
              <a:buNone/>
            </a:pPr>
            <a:r>
              <a:rPr lang="en" sz="4800"/>
              <a:t>5.  Develop Solutions</a:t>
            </a:r>
            <a:endParaRPr sz="4800"/>
          </a:p>
        </p:txBody>
      </p:sp>
      <p:sp>
        <p:nvSpPr>
          <p:cNvPr id="106" name="Google Shape;106;p18"/>
          <p:cNvSpPr txBox="1">
            <a:spLocks noGrp="1"/>
          </p:cNvSpPr>
          <p:nvPr>
            <p:ph type="subTitle" idx="4294967295"/>
          </p:nvPr>
        </p:nvSpPr>
        <p:spPr>
          <a:xfrm>
            <a:off x="1925050" y="2401975"/>
            <a:ext cx="5354400" cy="1436700"/>
          </a:xfrm>
          <a:prstGeom prst="rect">
            <a:avLst/>
          </a:prstGeom>
        </p:spPr>
        <p:txBody>
          <a:bodyPr spcFirstLastPara="1" wrap="square" lIns="0" tIns="0" rIns="0" bIns="0" anchor="t" anchorCtr="0">
            <a:noAutofit/>
          </a:bodyPr>
          <a:lstStyle/>
          <a:p>
            <a:pPr marL="457200" lvl="0" indent="-381000" algn="l" rtl="0">
              <a:spcBef>
                <a:spcPts val="0"/>
              </a:spcBef>
              <a:spcAft>
                <a:spcPts val="0"/>
              </a:spcAft>
              <a:buSzPts val="2400"/>
              <a:buChar char="-"/>
            </a:pPr>
            <a:r>
              <a:rPr lang="en" sz="2400" b="1"/>
              <a:t>Develop school wide attendance incentives</a:t>
            </a:r>
            <a:endParaRPr sz="2400" b="1"/>
          </a:p>
          <a:p>
            <a:pPr marL="457200" lvl="0" indent="-381000" algn="l" rtl="0">
              <a:spcBef>
                <a:spcPts val="0"/>
              </a:spcBef>
              <a:spcAft>
                <a:spcPts val="0"/>
              </a:spcAft>
              <a:buSzPts val="2400"/>
              <a:buChar char="-"/>
            </a:pPr>
            <a:r>
              <a:rPr lang="en" sz="2400" b="1"/>
              <a:t>Increase awareness of “Every Student Every Day” as this program has amazing resources for families</a:t>
            </a:r>
            <a:endParaRPr sz="2400" b="1"/>
          </a:p>
          <a:p>
            <a:pPr marL="457200" lvl="0" indent="-381000" algn="l" rtl="0">
              <a:spcBef>
                <a:spcPts val="0"/>
              </a:spcBef>
              <a:spcAft>
                <a:spcPts val="0"/>
              </a:spcAft>
              <a:buSzPts val="2400"/>
              <a:buChar char="-"/>
            </a:pPr>
            <a:r>
              <a:rPr lang="en" sz="2400" b="1"/>
              <a:t>Increased parent contact</a:t>
            </a:r>
            <a:endParaRPr sz="2400" b="1"/>
          </a:p>
        </p:txBody>
      </p:sp>
      <p:sp>
        <p:nvSpPr>
          <p:cNvPr id="107" name="Google Shape;107;p18"/>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08" name="Google Shape;108;p18"/>
          <p:cNvPicPr preferRelativeResize="0"/>
          <p:nvPr/>
        </p:nvPicPr>
        <p:blipFill>
          <a:blip r:embed="rId3">
            <a:alphaModFix/>
          </a:blip>
          <a:stretch>
            <a:fillRect/>
          </a:stretch>
        </p:blipFill>
        <p:spPr>
          <a:xfrm>
            <a:off x="7955325" y="2190800"/>
            <a:ext cx="798157" cy="876475"/>
          </a:xfrm>
          <a:prstGeom prst="rect">
            <a:avLst/>
          </a:prstGeom>
          <a:noFill/>
          <a:ln>
            <a:noFill/>
          </a:ln>
        </p:spPr>
      </p:pic>
      <p:pic>
        <p:nvPicPr>
          <p:cNvPr id="109" name="Google Shape;109;p18"/>
          <p:cNvPicPr preferRelativeResize="0"/>
          <p:nvPr/>
        </p:nvPicPr>
        <p:blipFill>
          <a:blip r:embed="rId4">
            <a:alphaModFix/>
          </a:blip>
          <a:stretch>
            <a:fillRect/>
          </a:stretch>
        </p:blipFill>
        <p:spPr>
          <a:xfrm>
            <a:off x="7325850" y="3240775"/>
            <a:ext cx="1427624" cy="1127375"/>
          </a:xfrm>
          <a:prstGeom prst="rect">
            <a:avLst/>
          </a:prstGeom>
          <a:noFill/>
          <a:ln>
            <a:noFill/>
          </a:ln>
        </p:spPr>
      </p:pic>
      <p:pic>
        <p:nvPicPr>
          <p:cNvPr id="110" name="Google Shape;110;p18"/>
          <p:cNvPicPr preferRelativeResize="0"/>
          <p:nvPr/>
        </p:nvPicPr>
        <p:blipFill>
          <a:blip r:embed="rId5">
            <a:alphaModFix/>
          </a:blip>
          <a:stretch>
            <a:fillRect/>
          </a:stretch>
        </p:blipFill>
        <p:spPr>
          <a:xfrm>
            <a:off x="5419575" y="4020575"/>
            <a:ext cx="1598575" cy="1042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ctrTitle" idx="4294967295"/>
          </p:nvPr>
        </p:nvSpPr>
        <p:spPr>
          <a:xfrm>
            <a:off x="2204191" y="1028875"/>
            <a:ext cx="6039600" cy="687300"/>
          </a:xfrm>
          <a:prstGeom prst="rect">
            <a:avLst/>
          </a:prstGeom>
        </p:spPr>
        <p:txBody>
          <a:bodyPr spcFirstLastPara="1" wrap="square" lIns="0" tIns="0" rIns="0" bIns="0" anchor="b" anchorCtr="0">
            <a:noAutofit/>
          </a:bodyPr>
          <a:lstStyle/>
          <a:p>
            <a:pPr marL="457200" lvl="0" indent="0" algn="l" rtl="0">
              <a:spcBef>
                <a:spcPts val="0"/>
              </a:spcBef>
              <a:spcAft>
                <a:spcPts val="0"/>
              </a:spcAft>
              <a:buNone/>
            </a:pPr>
            <a:r>
              <a:rPr lang="en" sz="4800"/>
              <a:t>6.  Select the best solution</a:t>
            </a:r>
            <a:endParaRPr sz="4800"/>
          </a:p>
        </p:txBody>
      </p:sp>
      <p:sp>
        <p:nvSpPr>
          <p:cNvPr id="116" name="Google Shape;116;p19"/>
          <p:cNvSpPr txBox="1">
            <a:spLocks noGrp="1"/>
          </p:cNvSpPr>
          <p:nvPr>
            <p:ph type="subTitle" idx="4294967295"/>
          </p:nvPr>
        </p:nvSpPr>
        <p:spPr>
          <a:xfrm>
            <a:off x="1925050" y="2401975"/>
            <a:ext cx="5354400" cy="1436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3000" b="1"/>
              <a:t>We need to increase parent awareness of the “Every Student Every Day.”   </a:t>
            </a:r>
            <a:endParaRPr sz="3000" b="1"/>
          </a:p>
        </p:txBody>
      </p:sp>
      <p:sp>
        <p:nvSpPr>
          <p:cNvPr id="117" name="Google Shape;117;p19"/>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118" name="Google Shape;118;p19"/>
          <p:cNvSpPr txBox="1"/>
          <p:nvPr/>
        </p:nvSpPr>
        <p:spPr>
          <a:xfrm>
            <a:off x="1925050" y="3411975"/>
            <a:ext cx="5676900" cy="178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3000" b="1">
                <a:solidFill>
                  <a:schemeClr val="accent3"/>
                </a:solidFill>
                <a:latin typeface="Caveat"/>
                <a:ea typeface="Caveat"/>
                <a:cs typeface="Caveat"/>
                <a:sym typeface="Caveat"/>
              </a:rPr>
              <a:t>Let’s Make a list of ways we can get the word out about the resources available? (class discussion) </a:t>
            </a:r>
            <a:endParaRPr sz="3000" b="1">
              <a:solidFill>
                <a:schemeClr val="accent3"/>
              </a:solidFill>
              <a:latin typeface="Caveat"/>
              <a:ea typeface="Caveat"/>
              <a:cs typeface="Caveat"/>
              <a:sym typeface="Caveat"/>
            </a:endParaRPr>
          </a:p>
          <a:p>
            <a:pPr marL="0" lvl="0" indent="0" algn="l" rtl="0">
              <a:spcBef>
                <a:spcPts val="0"/>
              </a:spcBef>
              <a:spcAft>
                <a:spcPts val="0"/>
              </a:spcAft>
              <a:buNone/>
            </a:pPr>
            <a:endParaRPr>
              <a:latin typeface="Caveat"/>
              <a:ea typeface="Caveat"/>
              <a:cs typeface="Caveat"/>
              <a:sym typeface="Caveat"/>
            </a:endParaRPr>
          </a:p>
        </p:txBody>
      </p:sp>
    </p:spTree>
  </p:cSld>
  <p:clrMapOvr>
    <a:masterClrMapping/>
  </p:clrMapOvr>
</p:sld>
</file>

<file path=ppt/theme/theme1.xml><?xml version="1.0" encoding="utf-8"?>
<a:theme xmlns:a="http://schemas.openxmlformats.org/drawingml/2006/main"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333</Words>
  <Application>Microsoft Office PowerPoint</Application>
  <PresentationFormat>On-screen Show (16:9)</PresentationFormat>
  <Paragraphs>47</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Amatic SC</vt:lpstr>
      <vt:lpstr>Caveat</vt:lpstr>
      <vt:lpstr>Kate template</vt:lpstr>
      <vt:lpstr>Lateness at PS76Q</vt:lpstr>
      <vt:lpstr>PowerPoint Presentation</vt:lpstr>
      <vt:lpstr>Define the Problem</vt:lpstr>
      <vt:lpstr>2. Gather the evidence</vt:lpstr>
      <vt:lpstr>PowerPoint Presentation</vt:lpstr>
      <vt:lpstr>3.  Identify the causes</vt:lpstr>
      <vt:lpstr>4.  Evaluate an Existing Policy</vt:lpstr>
      <vt:lpstr>5.  Develop Solutions</vt:lpstr>
      <vt:lpstr>6.  Select the best solution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Lateness at PS76Q</dc:title>
  <cp:lastModifiedBy>Joseph Montecalvo</cp:lastModifiedBy>
  <cp:revision>1</cp:revision>
  <dcterms:modified xsi:type="dcterms:W3CDTF">2022-03-30T21:32:15Z</dcterms:modified>
</cp:coreProperties>
</file>