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3.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Economica"/>
      <p:regular r:id="rId15"/>
      <p:bold r:id="rId16"/>
      <p:italic r:id="rId17"/>
      <p:boldItalic r:id="rId18"/>
    </p:embeddedFont>
    <p:embeddedFont>
      <p:font typeface="Open Sans"/>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2" name="Kate E. O'Hara"/>
  <p:cmAuthor clrIdx="1" id="1" initials="" lastIdx="2" name="Joe Montecalvo"/>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bold.fntdata"/><Relationship Id="rId11" Type="http://schemas.openxmlformats.org/officeDocument/2006/relationships/slide" Target="slides/slide5.xml"/><Relationship Id="rId22" Type="http://schemas.openxmlformats.org/officeDocument/2006/relationships/font" Target="fonts/OpenSans-boldItalic.fntdata"/><Relationship Id="rId10" Type="http://schemas.openxmlformats.org/officeDocument/2006/relationships/slide" Target="slides/slide4.xml"/><Relationship Id="rId21" Type="http://schemas.openxmlformats.org/officeDocument/2006/relationships/font" Target="fonts/OpenSans-italic.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15" Type="http://schemas.openxmlformats.org/officeDocument/2006/relationships/font" Target="fonts/Economica-regular.fntdata"/><Relationship Id="rId14" Type="http://schemas.openxmlformats.org/officeDocument/2006/relationships/slide" Target="slides/slide8.xml"/><Relationship Id="rId17" Type="http://schemas.openxmlformats.org/officeDocument/2006/relationships/font" Target="fonts/Economica-italic.fntdata"/><Relationship Id="rId16" Type="http://schemas.openxmlformats.org/officeDocument/2006/relationships/font" Target="fonts/Economica-bold.fntdata"/><Relationship Id="rId5" Type="http://schemas.openxmlformats.org/officeDocument/2006/relationships/slideMaster" Target="slideMasters/slideMaster1.xml"/><Relationship Id="rId19" Type="http://schemas.openxmlformats.org/officeDocument/2006/relationships/font" Target="fonts/OpenSans-regular.fntdata"/><Relationship Id="rId6" Type="http://schemas.openxmlformats.org/officeDocument/2006/relationships/notesMaster" Target="notesMasters/notesMaster1.xml"/><Relationship Id="rId18" Type="http://schemas.openxmlformats.org/officeDocument/2006/relationships/font" Target="fonts/Economica-boldItalic.fntdata"/><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2-03-31T19:37:27.214">
    <p:pos x="6000" y="0"/>
    <p:text>Jennifer, great issue to tackle! You present with a good deal of text --consider incorporating infographics, links to data, links articles or additional pictures on slides 2, 4-7</p:text>
  </p:cm>
  <p:cm authorId="1" idx="1" dt="2022-03-31T18:01:03.105">
    <p:pos x="6000" y="100"/>
    <p:text>Hi Jennifer, if possible could you add a slide at the beginning of your presentation which lists the 6 steps of the PPA?  This will let your students know the structure of the analysis in the subsequent slides.  Thanks</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2" dt="2022-03-31T19:39:28.050">
    <p:pos x="6000" y="0"/>
    <p:text>This is a good opportunity to link to resources or data that students can explore to "gather" on their own.</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1" idx="2" dt="2022-03-21T14:07:54.285">
    <p:pos x="6000" y="0"/>
    <p:text>Great job following the steps. I look forward to seeing it when finished.</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1dcfa2a187_0_7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11dcfa2a187_0_7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1dcfa2a187_0_4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1dcfa2a187_0_4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1dcfa2a187_0_7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1dcfa2a187_0_7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1e1131bfe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1e1131bfe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20e65d8038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20e65d803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20d0a3e8f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20d0a3e8f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20d0a3e8f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20d0a3e8f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210fd8ce2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210fd8ce2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comments" Target="../comments/comment3.xml"/><Relationship Id="rId4" Type="http://schemas.openxmlformats.org/officeDocument/2006/relationships/image" Target="../media/image4.png"/><Relationship Id="rId5"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hyperlink" Target="http://www.animalalliancenyc.org/initiatives/nycfci/index.htm" TargetMode="External"/><Relationship Id="rId4" Type="http://schemas.openxmlformats.org/officeDocument/2006/relationships/hyperlink" Target="https://www.aspca.org/pet-care/general-pet-care/low-cost-spayneuter-programs" TargetMode="External"/><Relationship Id="rId5" Type="http://schemas.openxmlformats.org/officeDocument/2006/relationships/hyperlink" Target="https://puppykittynyc.org/" TargetMode="External"/><Relationship Id="rId6" Type="http://schemas.openxmlformats.org/officeDocument/2006/relationships/hyperlink" Target="https://www.nycacc.org/FoundAStrayCa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2690325" y="1444250"/>
            <a:ext cx="3635400" cy="153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3580" u="sng"/>
              <a:t>Problem</a:t>
            </a:r>
            <a:r>
              <a:rPr lang="en" sz="3580"/>
              <a:t>: Large Population of Stray Cats in Jackson Heights, Queens</a:t>
            </a:r>
            <a:endParaRPr sz="3580"/>
          </a:p>
        </p:txBody>
      </p:sp>
      <p:sp>
        <p:nvSpPr>
          <p:cNvPr id="63" name="Google Shape;63;p13"/>
          <p:cNvSpPr txBox="1"/>
          <p:nvPr>
            <p:ph idx="1" type="subTitle"/>
          </p:nvPr>
        </p:nvSpPr>
        <p:spPr>
          <a:xfrm>
            <a:off x="2410525" y="3116575"/>
            <a:ext cx="3915300" cy="7014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Clr>
                <a:schemeClr val="dk1"/>
              </a:buClr>
              <a:buSzPts val="688"/>
              <a:buFont typeface="Arial"/>
              <a:buNone/>
            </a:pPr>
            <a:r>
              <a:rPr b="1" i="1" lang="en" sz="2112"/>
              <a:t>How to address the problem of local stray cats,  as well as how to help them by doing our part to protect them and reduce the overpopulation of cats</a:t>
            </a:r>
            <a:endParaRPr b="1" i="1" sz="2112"/>
          </a:p>
        </p:txBody>
      </p:sp>
      <p:pic>
        <p:nvPicPr>
          <p:cNvPr id="64" name="Google Shape;64;p13"/>
          <p:cNvPicPr preferRelativeResize="0"/>
          <p:nvPr/>
        </p:nvPicPr>
        <p:blipFill>
          <a:blip r:embed="rId4">
            <a:alphaModFix/>
          </a:blip>
          <a:stretch>
            <a:fillRect/>
          </a:stretch>
        </p:blipFill>
        <p:spPr>
          <a:xfrm>
            <a:off x="6499696" y="3371875"/>
            <a:ext cx="2644300" cy="1771625"/>
          </a:xfrm>
          <a:prstGeom prst="rect">
            <a:avLst/>
          </a:prstGeom>
          <a:noFill/>
          <a:ln>
            <a:noFill/>
          </a:ln>
        </p:spPr>
      </p:pic>
      <p:sp>
        <p:nvSpPr>
          <p:cNvPr id="65" name="Google Shape;65;p13"/>
          <p:cNvSpPr txBox="1"/>
          <p:nvPr/>
        </p:nvSpPr>
        <p:spPr>
          <a:xfrm>
            <a:off x="61425" y="4452575"/>
            <a:ext cx="46674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solidFill>
                  <a:srgbClr val="38761D"/>
                </a:solidFill>
                <a:latin typeface="Open Sans"/>
                <a:ea typeface="Open Sans"/>
                <a:cs typeface="Open Sans"/>
                <a:sym typeface="Open Sans"/>
              </a:rPr>
              <a:t>Jennifer Butler - P.S. 149Q</a:t>
            </a:r>
            <a:endParaRPr b="1" sz="2000">
              <a:solidFill>
                <a:srgbClr val="38761D"/>
              </a:solidFill>
              <a:latin typeface="Open Sans"/>
              <a:ea typeface="Open Sans"/>
              <a:cs typeface="Open Sans"/>
              <a:sym typeface="Open Sans"/>
            </a:endParaRPr>
          </a:p>
        </p:txBody>
      </p:sp>
      <p:pic>
        <p:nvPicPr>
          <p:cNvPr id="66" name="Google Shape;66;p13"/>
          <p:cNvPicPr preferRelativeResize="0"/>
          <p:nvPr/>
        </p:nvPicPr>
        <p:blipFill>
          <a:blip r:embed="rId5">
            <a:alphaModFix/>
          </a:blip>
          <a:stretch>
            <a:fillRect/>
          </a:stretch>
        </p:blipFill>
        <p:spPr>
          <a:xfrm>
            <a:off x="61425" y="0"/>
            <a:ext cx="2628900" cy="2543175"/>
          </a:xfrm>
          <a:prstGeom prst="rect">
            <a:avLst/>
          </a:prstGeom>
          <a:noFill/>
          <a:ln>
            <a:noFill/>
          </a:ln>
        </p:spPr>
      </p:pic>
      <p:pic>
        <p:nvPicPr>
          <p:cNvPr id="67" name="Google Shape;67;p13"/>
          <p:cNvPicPr preferRelativeResize="0"/>
          <p:nvPr/>
        </p:nvPicPr>
        <p:blipFill>
          <a:blip r:embed="rId6">
            <a:alphaModFix/>
          </a:blip>
          <a:stretch>
            <a:fillRect/>
          </a:stretch>
        </p:blipFill>
        <p:spPr>
          <a:xfrm>
            <a:off x="6453675" y="0"/>
            <a:ext cx="2739900" cy="233828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t>Gather Evidence</a:t>
            </a:r>
            <a:endParaRPr b="1"/>
          </a:p>
        </p:txBody>
      </p:sp>
      <p:sp>
        <p:nvSpPr>
          <p:cNvPr id="73" name="Google Shape;73;p1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There are sadly over 500,000 feral street cats in NYC alone. Being a large overpopulated city, a lot of these cats have either been lost or abandoned. Since Jackson Heights has many </a:t>
            </a:r>
            <a:r>
              <a:rPr lang="en"/>
              <a:t>buildings</a:t>
            </a:r>
            <a:r>
              <a:rPr lang="en"/>
              <a:t> as well as smaller residential homes with multiple families, there is a large abundance of street cats in the area of Jackson Heights alone.</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Stray cats are born and live outdoors. Sometimes, they are abandoned. Stray cats may live in vacant lots, alleys or </a:t>
            </a:r>
            <a:r>
              <a:rPr lang="en"/>
              <a:t>backyards</a:t>
            </a:r>
            <a:r>
              <a:rPr lang="en"/>
              <a:t> and are usually not socialized to humans, making their lives difficult. They must learn to </a:t>
            </a:r>
            <a:r>
              <a:rPr lang="en"/>
              <a:t>survive</a:t>
            </a:r>
            <a:r>
              <a:rPr lang="en"/>
              <a:t> in whatever way they can. Feral cats are usually not spayed or neutered, contributing to more of a problem. Since these cats have no official owner, only animal shelters, organizations or “good samaritan” people of the neighborhood who go out of their way to help, are supporting these defenseless animals, especially during the harsh winter months, which are even more difficult for cats to survive in.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219575" y="202475"/>
            <a:ext cx="2808000" cy="755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t>Identify Causes</a:t>
            </a:r>
            <a:endParaRPr b="1"/>
          </a:p>
        </p:txBody>
      </p:sp>
      <p:sp>
        <p:nvSpPr>
          <p:cNvPr id="79" name="Google Shape;79;p15"/>
          <p:cNvSpPr txBox="1"/>
          <p:nvPr>
            <p:ph idx="1" type="body"/>
          </p:nvPr>
        </p:nvSpPr>
        <p:spPr>
          <a:xfrm>
            <a:off x="219575" y="958175"/>
            <a:ext cx="6367200" cy="27849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Feral cats are the offspring of abandoned or lost pet cats.</a:t>
            </a:r>
            <a:endParaRPr sz="2000"/>
          </a:p>
          <a:p>
            <a:pPr indent="-355600" lvl="0" marL="457200" rtl="0" algn="l">
              <a:spcBef>
                <a:spcPts val="0"/>
              </a:spcBef>
              <a:spcAft>
                <a:spcPts val="0"/>
              </a:spcAft>
              <a:buSzPts val="2000"/>
              <a:buChar char="●"/>
            </a:pPr>
            <a:r>
              <a:rPr lang="en" sz="2000"/>
              <a:t>The majority of </a:t>
            </a:r>
            <a:r>
              <a:rPr lang="en" sz="2000"/>
              <a:t>feral cats are not spayed or neutered, causing them to reproduce quickly (eg. Kitten Season)</a:t>
            </a:r>
            <a:endParaRPr sz="2000"/>
          </a:p>
          <a:p>
            <a:pPr indent="-355600" lvl="0" marL="457200" rtl="0" algn="l">
              <a:spcBef>
                <a:spcPts val="0"/>
              </a:spcBef>
              <a:spcAft>
                <a:spcPts val="0"/>
              </a:spcAft>
              <a:buSzPts val="2000"/>
              <a:buChar char="●"/>
            </a:pPr>
            <a:r>
              <a:rPr lang="en" sz="2000"/>
              <a:t>Human cat owners release their unspayed and unneutered cats to roam the streets throughout the day leading to cat fights with stray cats over territory, spread of feline diseases, and overpopulation of kittens, growing up to become part of the feral cat population in NYC. </a:t>
            </a:r>
            <a:endParaRPr sz="2000"/>
          </a:p>
        </p:txBody>
      </p:sp>
      <p:pic>
        <p:nvPicPr>
          <p:cNvPr id="80" name="Google Shape;80;p15"/>
          <p:cNvPicPr preferRelativeResize="0"/>
          <p:nvPr/>
        </p:nvPicPr>
        <p:blipFill>
          <a:blip r:embed="rId4">
            <a:alphaModFix/>
          </a:blip>
          <a:stretch>
            <a:fillRect/>
          </a:stretch>
        </p:blipFill>
        <p:spPr>
          <a:xfrm>
            <a:off x="6524613" y="-12"/>
            <a:ext cx="2619375" cy="1743075"/>
          </a:xfrm>
          <a:prstGeom prst="rect">
            <a:avLst/>
          </a:prstGeom>
          <a:noFill/>
          <a:ln>
            <a:noFill/>
          </a:ln>
        </p:spPr>
      </p:pic>
      <p:pic>
        <p:nvPicPr>
          <p:cNvPr id="81" name="Google Shape;81;p15"/>
          <p:cNvPicPr preferRelativeResize="0"/>
          <p:nvPr/>
        </p:nvPicPr>
        <p:blipFill>
          <a:blip r:embed="rId5">
            <a:alphaModFix/>
          </a:blip>
          <a:stretch>
            <a:fillRect/>
          </a:stretch>
        </p:blipFill>
        <p:spPr>
          <a:xfrm>
            <a:off x="6524625" y="3676650"/>
            <a:ext cx="2619375" cy="14668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6"/>
          <p:cNvSpPr txBox="1"/>
          <p:nvPr>
            <p:ph type="title"/>
          </p:nvPr>
        </p:nvSpPr>
        <p:spPr>
          <a:xfrm>
            <a:off x="127450" y="0"/>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sz="4100"/>
              <a:t>Evaluate Existing Public Policies</a:t>
            </a:r>
            <a:endParaRPr b="1" sz="4100"/>
          </a:p>
        </p:txBody>
      </p:sp>
      <p:sp>
        <p:nvSpPr>
          <p:cNvPr id="87" name="Google Shape;87;p16"/>
          <p:cNvSpPr txBox="1"/>
          <p:nvPr>
            <p:ph idx="1" type="body"/>
          </p:nvPr>
        </p:nvSpPr>
        <p:spPr>
          <a:xfrm>
            <a:off x="127450" y="831300"/>
            <a:ext cx="4184100" cy="3747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1900" u="sng"/>
              <a:t>Advantages</a:t>
            </a:r>
            <a:endParaRPr b="1" sz="1900" u="sng"/>
          </a:p>
          <a:p>
            <a:pPr indent="0" lvl="0" marL="0" rtl="0" algn="l">
              <a:spcBef>
                <a:spcPts val="1200"/>
              </a:spcBef>
              <a:spcAft>
                <a:spcPts val="0"/>
              </a:spcAft>
              <a:buNone/>
            </a:pPr>
            <a:r>
              <a:rPr lang="en"/>
              <a:t>Less stray cats on the streets means less breeding, less of a need for people who want to help with TNR (Trap-Neuter-Return). TNR leads to ear-tipping cats, where they can be easily identified by the community as being spayed and neutered. Anyone in the community can help with TNR, it </a:t>
            </a:r>
            <a:r>
              <a:rPr lang="en"/>
              <a:t>doesn’t have to just be cat owners and this further helps with people being able to help without having to commit to adopting a cat.</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Encouraging adoption leads to people becoming more aware of the stray cat problem and wanting to help more in whatever way possible.</a:t>
            </a:r>
            <a:endParaRPr/>
          </a:p>
        </p:txBody>
      </p:sp>
      <p:sp>
        <p:nvSpPr>
          <p:cNvPr id="88" name="Google Shape;88;p16"/>
          <p:cNvSpPr txBox="1"/>
          <p:nvPr>
            <p:ph idx="2" type="body"/>
          </p:nvPr>
        </p:nvSpPr>
        <p:spPr>
          <a:xfrm>
            <a:off x="4494600" y="718550"/>
            <a:ext cx="4518000" cy="33540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SzPts val="852"/>
              <a:buNone/>
            </a:pPr>
            <a:r>
              <a:rPr b="1" lang="en" sz="1900" u="sng"/>
              <a:t>Disadvantages</a:t>
            </a:r>
            <a:endParaRPr b="1" sz="1900" u="sng"/>
          </a:p>
          <a:p>
            <a:pPr indent="0" lvl="0" marL="0" rtl="0" algn="l">
              <a:lnSpc>
                <a:spcPct val="105000"/>
              </a:lnSpc>
              <a:spcBef>
                <a:spcPts val="1200"/>
              </a:spcBef>
              <a:spcAft>
                <a:spcPts val="0"/>
              </a:spcAft>
              <a:buSzPts val="852"/>
              <a:buNone/>
            </a:pPr>
            <a:r>
              <a:rPr lang="en"/>
              <a:t>People who are not interested in supporting can turn a blind eye or refuse to help a cat in need, in turn causing one person’s work to go to waste and contributing to the problem.</a:t>
            </a:r>
            <a:endParaRPr/>
          </a:p>
          <a:p>
            <a:pPr indent="0" lvl="0" marL="0" rtl="0" algn="l">
              <a:lnSpc>
                <a:spcPct val="105000"/>
              </a:lnSpc>
              <a:spcBef>
                <a:spcPts val="1200"/>
              </a:spcBef>
              <a:spcAft>
                <a:spcPts val="0"/>
              </a:spcAft>
              <a:buSzPts val="852"/>
              <a:buNone/>
            </a:pPr>
            <a:r>
              <a:rPr lang="en"/>
              <a:t>Adoption</a:t>
            </a:r>
            <a:r>
              <a:rPr lang="en"/>
              <a:t> is sometimes done haphazardly (e.g. kittens given away for free and then abandoned as adults) so people change their minds leading to overpopulation and understaffed animal shelters.</a:t>
            </a:r>
            <a:endParaRPr/>
          </a:p>
          <a:p>
            <a:pPr indent="0" lvl="0" marL="0" rtl="0" algn="l">
              <a:lnSpc>
                <a:spcPct val="105000"/>
              </a:lnSpc>
              <a:spcBef>
                <a:spcPts val="1200"/>
              </a:spcBef>
              <a:spcAft>
                <a:spcPts val="0"/>
              </a:spcAft>
              <a:buSzPts val="852"/>
              <a:buNone/>
            </a:pPr>
            <a:r>
              <a:rPr lang="en"/>
              <a:t>To give an example, many cats were adopted during the pandemic for </a:t>
            </a:r>
            <a:r>
              <a:rPr lang="en"/>
              <a:t>companionship</a:t>
            </a:r>
            <a:r>
              <a:rPr lang="en"/>
              <a:t> or out of impulse. When things started opening back up, many were surrendered to shelters or abandoned.</a:t>
            </a:r>
            <a:endParaRPr/>
          </a:p>
          <a:p>
            <a:pPr indent="0" lvl="0" marL="0" rtl="0" algn="l">
              <a:lnSpc>
                <a:spcPct val="105000"/>
              </a:lnSpc>
              <a:spcBef>
                <a:spcPts val="1200"/>
              </a:spcBef>
              <a:spcAft>
                <a:spcPts val="1200"/>
              </a:spcAft>
              <a:buSzPts val="852"/>
              <a:buNone/>
            </a:pPr>
            <a:r>
              <a:rPr lang="en"/>
              <a:t>Awareness of the importance of adoption and the huge undertaking and responsibility it is needs to be addressed.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t>Develop Solutions</a:t>
            </a:r>
            <a:endParaRPr b="1"/>
          </a:p>
        </p:txBody>
      </p:sp>
      <p:sp>
        <p:nvSpPr>
          <p:cNvPr id="94" name="Google Shape;94;p17"/>
          <p:cNvSpPr txBox="1"/>
          <p:nvPr>
            <p:ph idx="1" type="body"/>
          </p:nvPr>
        </p:nvSpPr>
        <p:spPr>
          <a:xfrm>
            <a:off x="311700" y="1225225"/>
            <a:ext cx="4520700" cy="3565200"/>
          </a:xfrm>
          <a:prstGeom prst="rect">
            <a:avLst/>
          </a:prstGeom>
        </p:spPr>
        <p:txBody>
          <a:bodyPr anchorCtr="0" anchor="t" bIns="91425" lIns="91425" spcFirstLastPara="1" rIns="91425" wrap="square" tIns="91425">
            <a:normAutofit fontScale="70000" lnSpcReduction="20000"/>
          </a:bodyPr>
          <a:lstStyle/>
          <a:p>
            <a:pPr indent="-328214" lvl="0" marL="457200" rtl="0" algn="l">
              <a:spcBef>
                <a:spcPts val="0"/>
              </a:spcBef>
              <a:spcAft>
                <a:spcPts val="0"/>
              </a:spcAft>
              <a:buSzPct val="100000"/>
              <a:buChar char="-"/>
            </a:pPr>
            <a:r>
              <a:rPr lang="en" sz="2241"/>
              <a:t>Any student who has a cat should ask parents if the cat is spayed/neutered.</a:t>
            </a:r>
            <a:endParaRPr sz="2241"/>
          </a:p>
          <a:p>
            <a:pPr indent="-328214" lvl="0" marL="457200" rtl="0" algn="l">
              <a:spcBef>
                <a:spcPts val="0"/>
              </a:spcBef>
              <a:spcAft>
                <a:spcPts val="0"/>
              </a:spcAft>
              <a:buSzPct val="100000"/>
              <a:buChar char="-"/>
            </a:pPr>
            <a:r>
              <a:rPr lang="en" sz="2241"/>
              <a:t>Provide flyer to parents and families which can be given out to community members on how to make appointments with the ASPCA which provide low cost spay/neuter services.</a:t>
            </a:r>
            <a:endParaRPr sz="2241"/>
          </a:p>
          <a:p>
            <a:pPr indent="-328214" lvl="0" marL="457200" rtl="0" algn="l">
              <a:spcBef>
                <a:spcPts val="0"/>
              </a:spcBef>
              <a:spcAft>
                <a:spcPts val="0"/>
              </a:spcAft>
              <a:buSzPct val="100000"/>
              <a:buChar char="-"/>
            </a:pPr>
            <a:r>
              <a:rPr lang="en" sz="2241"/>
              <a:t>Set up a school drive to provide dry food, canned wet food, toys scratchers, beds, catnip and medicine and towels/blankets for stray cats. These are high need items which can be donated to local animal shelters (e.g. Puppykittynyc in Queens)</a:t>
            </a:r>
            <a:endParaRPr sz="2241"/>
          </a:p>
          <a:p>
            <a:pPr indent="0" lvl="0" marL="457200" rtl="0" algn="l">
              <a:spcBef>
                <a:spcPts val="1200"/>
              </a:spcBef>
              <a:spcAft>
                <a:spcPts val="1200"/>
              </a:spcAft>
              <a:buNone/>
            </a:pPr>
            <a:r>
              <a:t/>
            </a:r>
            <a:endParaRPr/>
          </a:p>
        </p:txBody>
      </p:sp>
      <p:sp>
        <p:nvSpPr>
          <p:cNvPr id="95" name="Google Shape;95;p17"/>
          <p:cNvSpPr txBox="1"/>
          <p:nvPr>
            <p:ph idx="2" type="body"/>
          </p:nvPr>
        </p:nvSpPr>
        <p:spPr>
          <a:xfrm>
            <a:off x="5358450" y="826025"/>
            <a:ext cx="3627300" cy="26133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935"/>
              <a:buNone/>
            </a:pPr>
            <a:r>
              <a:rPr lang="en" sz="1390"/>
              <a:t>During the harsh winter months…</a:t>
            </a:r>
            <a:endParaRPr sz="1390"/>
          </a:p>
          <a:p>
            <a:pPr indent="-316865" lvl="0" marL="457200" rtl="0" algn="l">
              <a:lnSpc>
                <a:spcPct val="95000"/>
              </a:lnSpc>
              <a:spcBef>
                <a:spcPts val="1200"/>
              </a:spcBef>
              <a:spcAft>
                <a:spcPts val="0"/>
              </a:spcAft>
              <a:buSzPts val="1390"/>
              <a:buChar char="-"/>
            </a:pPr>
            <a:r>
              <a:rPr lang="en" sz="1390"/>
              <a:t>Have students tell neighbors and </a:t>
            </a:r>
            <a:r>
              <a:rPr lang="en" sz="1390"/>
              <a:t>family</a:t>
            </a:r>
            <a:r>
              <a:rPr lang="en" sz="1390"/>
              <a:t> to save and collect any firm styrofoam packaging from home delivery boxes, which could be used to build makeshift cat shelters with at home materials.</a:t>
            </a:r>
            <a:endParaRPr sz="1390"/>
          </a:p>
          <a:p>
            <a:pPr indent="-316865" lvl="0" marL="457200" rtl="0" algn="l">
              <a:lnSpc>
                <a:spcPct val="95000"/>
              </a:lnSpc>
              <a:spcBef>
                <a:spcPts val="0"/>
              </a:spcBef>
              <a:spcAft>
                <a:spcPts val="0"/>
              </a:spcAft>
              <a:buSzPts val="1390"/>
              <a:buChar char="-"/>
            </a:pPr>
            <a:r>
              <a:rPr lang="en" sz="1390"/>
              <a:t>Teach students how to build these makeshift shelters in class by building one together in the classroom, make it a service project. These makeshift shelters can be kept outside during the cold months. It’s a super easy, affordable, and fun, and most of all rewarding process!</a:t>
            </a:r>
            <a:endParaRPr sz="1390"/>
          </a:p>
        </p:txBody>
      </p:sp>
      <p:sp>
        <p:nvSpPr>
          <p:cNvPr id="96" name="Google Shape;96;p17"/>
          <p:cNvSpPr/>
          <p:nvPr/>
        </p:nvSpPr>
        <p:spPr>
          <a:xfrm>
            <a:off x="5158850" y="184250"/>
            <a:ext cx="3915300" cy="4467900"/>
          </a:xfrm>
          <a:prstGeom prst="wedgeRoundRectCallout">
            <a:avLst>
              <a:gd fmla="val -20833" name="adj1"/>
              <a:gd fmla="val 62500" name="adj2"/>
              <a:gd fmla="val 0" name="adj3"/>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t>Select Best Solution</a:t>
            </a:r>
            <a:endParaRPr b="1"/>
          </a:p>
        </p:txBody>
      </p:sp>
      <p:sp>
        <p:nvSpPr>
          <p:cNvPr id="102" name="Google Shape;102;p1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Advocate with students and families to not let their cats roam freely during the spring and summer months, especially if  their cat is not spayed/neutered and microchipped.</a:t>
            </a:r>
            <a:endParaRPr/>
          </a:p>
          <a:p>
            <a:pPr indent="-342900" lvl="0" marL="457200" rtl="0" algn="l">
              <a:spcBef>
                <a:spcPts val="0"/>
              </a:spcBef>
              <a:spcAft>
                <a:spcPts val="0"/>
              </a:spcAft>
              <a:buSzPts val="1800"/>
              <a:buChar char="-"/>
            </a:pPr>
            <a:r>
              <a:rPr lang="en"/>
              <a:t>Inform families on what an ear tipped cats means. This also allows people with insight into cats that have been a part of and benefited greatly from TNR (Trap-Neuter-Release).</a:t>
            </a:r>
            <a:endParaRPr/>
          </a:p>
          <a:p>
            <a:pPr indent="-342900" lvl="0" marL="457200" rtl="0" algn="l">
              <a:spcBef>
                <a:spcPts val="0"/>
              </a:spcBef>
              <a:spcAft>
                <a:spcPts val="0"/>
              </a:spcAft>
              <a:buSzPts val="1800"/>
              <a:buChar char="-"/>
            </a:pPr>
            <a:r>
              <a:rPr lang="en"/>
              <a:t>Help families through the process of applying for low cost spay/neuter services. Services are as low as $5 with any local ASPCA if families </a:t>
            </a:r>
            <a:r>
              <a:rPr lang="en"/>
              <a:t>show</a:t>
            </a:r>
            <a:r>
              <a:rPr lang="en"/>
              <a:t> proof of public </a:t>
            </a:r>
            <a:r>
              <a:rPr lang="en"/>
              <a:t>assistance. Many local veterinarians will provide this service for free using the “good samaritan” clause if a stray cat is brought in.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t>Benefits and costs</a:t>
            </a:r>
            <a:endParaRPr b="1"/>
          </a:p>
        </p:txBody>
      </p:sp>
      <p:sp>
        <p:nvSpPr>
          <p:cNvPr id="108" name="Google Shape;108;p19"/>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1800" u="sng"/>
              <a:t>Benefits</a:t>
            </a:r>
            <a:endParaRPr b="1" sz="1800" u="sng"/>
          </a:p>
          <a:p>
            <a:pPr indent="-317500" lvl="0" marL="457200" rtl="0" algn="l">
              <a:spcBef>
                <a:spcPts val="1200"/>
              </a:spcBef>
              <a:spcAft>
                <a:spcPts val="0"/>
              </a:spcAft>
              <a:buSzPts val="1400"/>
              <a:buChar char="-"/>
            </a:pPr>
            <a:r>
              <a:rPr lang="en"/>
              <a:t>Less cats suffering on the streets</a:t>
            </a:r>
            <a:endParaRPr/>
          </a:p>
          <a:p>
            <a:pPr indent="-317500" lvl="0" marL="457200" rtl="0" algn="l">
              <a:spcBef>
                <a:spcPts val="0"/>
              </a:spcBef>
              <a:spcAft>
                <a:spcPts val="0"/>
              </a:spcAft>
              <a:buSzPts val="1400"/>
              <a:buChar char="-"/>
            </a:pPr>
            <a:r>
              <a:rPr lang="en"/>
              <a:t>Less breeding of kittens means less street cats in the near future (kittens are truly adorable, but unless there is someone who is looking to adopt and care for one, these kittens grow up and live hard rough lives on the streets subject to danger, </a:t>
            </a:r>
            <a:r>
              <a:rPr lang="en"/>
              <a:t>susceptibility</a:t>
            </a:r>
            <a:r>
              <a:rPr lang="en"/>
              <a:t> to feline diseases and harsh weather conditions)</a:t>
            </a:r>
            <a:endParaRPr/>
          </a:p>
          <a:p>
            <a:pPr indent="0" lvl="0" marL="0" rtl="0" algn="l">
              <a:spcBef>
                <a:spcPts val="1200"/>
              </a:spcBef>
              <a:spcAft>
                <a:spcPts val="1200"/>
              </a:spcAft>
              <a:buNone/>
            </a:pPr>
            <a:r>
              <a:rPr lang="en"/>
              <a:t>-</a:t>
            </a:r>
            <a:endParaRPr/>
          </a:p>
        </p:txBody>
      </p:sp>
      <p:sp>
        <p:nvSpPr>
          <p:cNvPr id="109" name="Google Shape;109;p19"/>
          <p:cNvSpPr txBox="1"/>
          <p:nvPr>
            <p:ph idx="2" type="body"/>
          </p:nvPr>
        </p:nvSpPr>
        <p:spPr>
          <a:xfrm>
            <a:off x="4437225" y="921225"/>
            <a:ext cx="4395000" cy="3657900"/>
          </a:xfrm>
          <a:prstGeom prst="rect">
            <a:avLst/>
          </a:prstGeom>
        </p:spPr>
        <p:txBody>
          <a:bodyPr anchorCtr="0" anchor="t" bIns="91425" lIns="91425" spcFirstLastPara="1" rIns="91425" wrap="square" tIns="91425">
            <a:normAutofit fontScale="47500" lnSpcReduction="20000"/>
          </a:bodyPr>
          <a:lstStyle/>
          <a:p>
            <a:pPr indent="0" lvl="0" marL="0" rtl="0" algn="ctr">
              <a:spcBef>
                <a:spcPts val="0"/>
              </a:spcBef>
              <a:spcAft>
                <a:spcPts val="0"/>
              </a:spcAft>
              <a:buNone/>
            </a:pPr>
            <a:r>
              <a:rPr b="1" lang="en" sz="3750" u="sng"/>
              <a:t>Costs</a:t>
            </a:r>
            <a:endParaRPr b="1" sz="3750" u="sng"/>
          </a:p>
          <a:p>
            <a:pPr indent="-314563" lvl="0" marL="457200" rtl="0" algn="l">
              <a:spcBef>
                <a:spcPts val="1200"/>
              </a:spcBef>
              <a:spcAft>
                <a:spcPts val="0"/>
              </a:spcAft>
              <a:buSzPct val="100000"/>
              <a:buChar char="-"/>
            </a:pPr>
            <a:r>
              <a:rPr lang="en" sz="2850"/>
              <a:t>B</a:t>
            </a:r>
            <a:r>
              <a:rPr lang="en" sz="2850"/>
              <a:t>y providing proof of government assistance, SSI or any other form of </a:t>
            </a:r>
            <a:r>
              <a:rPr lang="en" sz="2850"/>
              <a:t>government</a:t>
            </a:r>
            <a:r>
              <a:rPr lang="en" sz="2850"/>
              <a:t> assistance, families can have their cats spayed, neutered and microchipped (for tracking in case the animal ever gets lost) for only $5. Many local veterinarians will even provide this service for free under the “good samaritan” clause.</a:t>
            </a:r>
            <a:endParaRPr sz="2850"/>
          </a:p>
          <a:p>
            <a:pPr indent="-314563" lvl="0" marL="457200" rtl="0" algn="l">
              <a:spcBef>
                <a:spcPts val="0"/>
              </a:spcBef>
              <a:spcAft>
                <a:spcPts val="0"/>
              </a:spcAft>
              <a:buSzPct val="100000"/>
              <a:buChar char="-"/>
            </a:pPr>
            <a:r>
              <a:rPr lang="en" sz="2850"/>
              <a:t>If people of the neighborhood want to </a:t>
            </a:r>
            <a:r>
              <a:rPr lang="en" sz="2850"/>
              <a:t>support</a:t>
            </a:r>
            <a:r>
              <a:rPr lang="en" sz="2850"/>
              <a:t> stray cats not of their own, they can support financially by purchasing high need products for shelters and providing food and water bowls in the neighborhood which these poor cats need for daily survival.</a:t>
            </a:r>
            <a:endParaRPr sz="2850"/>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0"/>
          <p:cNvSpPr txBox="1"/>
          <p:nvPr>
            <p:ph type="title"/>
          </p:nvPr>
        </p:nvSpPr>
        <p:spPr>
          <a:xfrm>
            <a:off x="362775" y="636900"/>
            <a:ext cx="8231400" cy="39042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b="1" lang="en" sz="3355" u="sng"/>
              <a:t>Resources</a:t>
            </a:r>
            <a:endParaRPr b="1" sz="3355" u="sng"/>
          </a:p>
          <a:p>
            <a:pPr indent="0" lvl="0" marL="0" rtl="0" algn="l">
              <a:spcBef>
                <a:spcPts val="0"/>
              </a:spcBef>
              <a:spcAft>
                <a:spcPts val="0"/>
              </a:spcAft>
              <a:buNone/>
            </a:pPr>
            <a:r>
              <a:t/>
            </a:r>
            <a:endParaRPr sz="3355"/>
          </a:p>
          <a:p>
            <a:pPr indent="0" lvl="0" marL="0" rtl="0" algn="l">
              <a:spcBef>
                <a:spcPts val="0"/>
              </a:spcBef>
              <a:spcAft>
                <a:spcPts val="0"/>
              </a:spcAft>
              <a:buNone/>
            </a:pPr>
            <a:r>
              <a:rPr lang="en" sz="3133" u="sng">
                <a:solidFill>
                  <a:schemeClr val="hlink"/>
                </a:solidFill>
                <a:hlinkClick r:id="rId3"/>
              </a:rPr>
              <a:t>http://www.animalalliancenyc.org/initiatives/nycfci/index.htm</a:t>
            </a:r>
            <a:endParaRPr sz="3133"/>
          </a:p>
          <a:p>
            <a:pPr indent="0" lvl="0" marL="0" rtl="0" algn="l">
              <a:spcBef>
                <a:spcPts val="0"/>
              </a:spcBef>
              <a:spcAft>
                <a:spcPts val="0"/>
              </a:spcAft>
              <a:buNone/>
            </a:pPr>
            <a:r>
              <a:t/>
            </a:r>
            <a:endParaRPr sz="3133"/>
          </a:p>
          <a:p>
            <a:pPr indent="0" lvl="0" marL="0" rtl="0" algn="l">
              <a:spcBef>
                <a:spcPts val="0"/>
              </a:spcBef>
              <a:spcAft>
                <a:spcPts val="0"/>
              </a:spcAft>
              <a:buNone/>
            </a:pPr>
            <a:r>
              <a:rPr lang="en" sz="3133" u="sng">
                <a:solidFill>
                  <a:schemeClr val="hlink"/>
                </a:solidFill>
                <a:hlinkClick r:id="rId4"/>
              </a:rPr>
              <a:t>https://www.aspca.org/pet-care/general-pet-care/low-cost-spayneuter-programs</a:t>
            </a:r>
            <a:endParaRPr sz="3133"/>
          </a:p>
          <a:p>
            <a:pPr indent="0" lvl="0" marL="0" rtl="0" algn="l">
              <a:spcBef>
                <a:spcPts val="0"/>
              </a:spcBef>
              <a:spcAft>
                <a:spcPts val="0"/>
              </a:spcAft>
              <a:buNone/>
            </a:pPr>
            <a:r>
              <a:t/>
            </a:r>
            <a:endParaRPr sz="3133"/>
          </a:p>
          <a:p>
            <a:pPr indent="0" lvl="0" marL="0" rtl="0" algn="l">
              <a:spcBef>
                <a:spcPts val="0"/>
              </a:spcBef>
              <a:spcAft>
                <a:spcPts val="0"/>
              </a:spcAft>
              <a:buNone/>
            </a:pPr>
            <a:r>
              <a:rPr lang="en" sz="3133" u="sng">
                <a:solidFill>
                  <a:schemeClr val="hlink"/>
                </a:solidFill>
                <a:hlinkClick r:id="rId5"/>
              </a:rPr>
              <a:t>https://puppykittynyc.org/</a:t>
            </a:r>
            <a:r>
              <a:rPr lang="en" sz="3133"/>
              <a:t> </a:t>
            </a:r>
            <a:endParaRPr sz="3133"/>
          </a:p>
          <a:p>
            <a:pPr indent="0" lvl="0" marL="0" rtl="0" algn="l">
              <a:spcBef>
                <a:spcPts val="0"/>
              </a:spcBef>
              <a:spcAft>
                <a:spcPts val="0"/>
              </a:spcAft>
              <a:buNone/>
            </a:pPr>
            <a:r>
              <a:t/>
            </a:r>
            <a:endParaRPr sz="2650"/>
          </a:p>
          <a:p>
            <a:pPr indent="0" lvl="0" marL="0" rtl="0" algn="l">
              <a:spcBef>
                <a:spcPts val="0"/>
              </a:spcBef>
              <a:spcAft>
                <a:spcPts val="0"/>
              </a:spcAft>
              <a:buNone/>
            </a:pPr>
            <a:r>
              <a:rPr lang="en" sz="2650" u="sng">
                <a:solidFill>
                  <a:schemeClr val="hlink"/>
                </a:solidFill>
                <a:highlight>
                  <a:srgbClr val="FFFFFF"/>
                </a:highlight>
                <a:hlinkClick r:id="rId6"/>
              </a:rPr>
              <a:t>https://www.nycacc.org/FoundAStrayCat</a:t>
            </a:r>
            <a:endParaRPr sz="2650"/>
          </a:p>
          <a:p>
            <a:pPr indent="0" lvl="0" marL="0" rtl="0" algn="l">
              <a:spcBef>
                <a:spcPts val="0"/>
              </a:spcBef>
              <a:spcAft>
                <a:spcPts val="0"/>
              </a:spcAft>
              <a:buNone/>
            </a:pPr>
            <a:r>
              <a:t/>
            </a:r>
            <a:endParaRPr sz="265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