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kWnszK5qw6dR51tlPzqvNZmCGD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Montecalvo" initials="" lastIdx="3" clrIdx="0"/>
  <p:cmAuthor id="1" name="Israel Bonet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3D569-6711-4E1B-9C3E-51C7C1B87F56}">
  <a:tblStyle styleId="{1133D569-6711-4E1B-9C3E-51C7C1B87F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6a7db3aa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6a7db3aa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6a7db3aa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6a7db3aa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6a7db3aa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6a7db3aa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f8105d6b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f8105d6b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f8105d6b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f8105d6b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f8105d6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f8105d6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can either read the Articles or once on Webpage, click on “Videos” to watch various videos.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d6a7db3a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d6a7db3a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d6a7db3aa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d6a7db3aa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6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80111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i="1">
                <a:solidFill>
                  <a:srgbClr val="595959"/>
                </a:solidFill>
              </a:defRPr>
            </a:lvl1pPr>
            <a:lvl2pPr lvl="1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 rot="5400000">
            <a:off x="2857500" y="571501"/>
            <a:ext cx="342900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 rot="5400000">
            <a:off x="5118100" y="2720341"/>
            <a:ext cx="4318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 rot="5400000">
            <a:off x="1752600" y="762000"/>
            <a:ext cx="4267201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6400800" cy="304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7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3" name="Google Shape;33;p8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p9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 i="1">
                <a:solidFill>
                  <a:srgbClr val="595959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9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84462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3716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4648200" y="2819400"/>
            <a:ext cx="31242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3"/>
          </p:nvPr>
        </p:nvSpPr>
        <p:spPr>
          <a:xfrm>
            <a:off x="1371600" y="2362201"/>
            <a:ext cx="3125788" cy="4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4"/>
          </p:nvPr>
        </p:nvSpPr>
        <p:spPr>
          <a:xfrm>
            <a:off x="4645025" y="2359152"/>
            <a:ext cx="3127375" cy="44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" name="Google Shape;57;p11" descr="flourish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18488"/>
            <a:ext cx="9144000" cy="9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  <a:defRPr sz="17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953001" y="2275840"/>
            <a:ext cx="2819399" cy="290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2"/>
          </p:nvPr>
        </p:nvSpPr>
        <p:spPr>
          <a:xfrm>
            <a:off x="1371600" y="1676400"/>
            <a:ext cx="32766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 cap="flat" cmpd="sng">
            <a:solidFill>
              <a:schemeClr val="dk2">
                <a:alpha val="16862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aramond"/>
              <a:buNone/>
              <a:defRPr sz="17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>
            <a:spLocks noGrp="1"/>
          </p:cNvSpPr>
          <p:nvPr>
            <p:ph type="pic" idx="2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rgbClr val="F2F2F2">
              <a:alpha val="34901"/>
            </a:srgbClr>
          </a:solidFill>
          <a:ln>
            <a:noFill/>
          </a:ln>
        </p:spPr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953000" y="2276856"/>
            <a:ext cx="2819400" cy="287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window3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  <a:defRPr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3048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2971800" y="6356350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6675120" y="63642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12.wa.us/sites/default/files/public/tpep/frameworks/danielson/The%20Framework%20for%20Remote%20Teaching%20doc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thecurriculumcorner.com/thecurriculumcorner456/updated-5th-grade-ccss-and-i-can-checklists/" TargetMode="External"/><Relationship Id="rId4" Type="http://schemas.openxmlformats.org/officeDocument/2006/relationships/hyperlink" Target="https://www.nysedregents.org/ei/ei-math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ic6-wHbUbkdKJwnfkuSlUbSiomSj7tB6Qjt9fNAFIVs/edit?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snow+days+for+schools&amp;source=lmns&amp;bih=568&amp;biw=1236&amp;hl=en-US&amp;sa=X&amp;ved=2ahUKEwjm-dS52c_8AhU_EGIAHfOqBTUQ_AUoAHoECAEQA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dirty="0"/>
              <a:t>SNOW DAYS FOR N.Y.C. </a:t>
            </a:r>
            <a:r>
              <a:rPr lang="en-US"/>
              <a:t>STUDENTS 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/>
              <a:t>I. Bonet  P.S./I.S. 127 Queens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/>
              <a:t>A guide for Parents, Students and the District 30 Community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d6a7db3aa0_0_12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Teachers Responsibilities and Expectations: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Click Link Below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 FRAMEWORK For TEACHING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3" name="Google Shape;153;g1d6a7db3aa0_0_12"/>
          <p:cNvSpPr txBox="1">
            <a:spLocks noGrp="1"/>
          </p:cNvSpPr>
          <p:nvPr>
            <p:ph type="title"/>
          </p:nvPr>
        </p:nvSpPr>
        <p:spPr>
          <a:xfrm>
            <a:off x="1025625" y="1295400"/>
            <a:ext cx="70092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>
                <a:latin typeface="Courier New"/>
                <a:ea typeface="Courier New"/>
                <a:cs typeface="Courier New"/>
                <a:sym typeface="Courier New"/>
              </a:rPr>
              <a:t>Evaluating existing public policies</a:t>
            </a:r>
            <a:endParaRPr sz="4900"/>
          </a:p>
        </p:txBody>
      </p:sp>
      <p:sp>
        <p:nvSpPr>
          <p:cNvPr id="154" name="Google Shape;154;g1d6a7db3aa0_0_12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Student Responsibilities and Expectations: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Click Link Below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 STATE EXAMS</a:t>
            </a:r>
            <a:r>
              <a:rPr lang="en-US">
                <a:solidFill>
                  <a:schemeClr val="dk2"/>
                </a:solidFill>
              </a:rPr>
              <a:t> 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 STATE STANDARDS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d6a7db3aa0_0_18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Are you still </a:t>
            </a:r>
            <a:r>
              <a:rPr lang="en-US">
                <a:highlight>
                  <a:srgbClr val="FFE599"/>
                </a:highlight>
              </a:rPr>
              <a:t>FOR</a:t>
            </a:r>
            <a:r>
              <a:rPr lang="en-US"/>
              <a:t> Snow Days/Remote Learning? Explain!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____________________________________________________________________________________________________</a:t>
            </a:r>
            <a:endParaRPr/>
          </a:p>
        </p:txBody>
      </p:sp>
      <p:sp>
        <p:nvSpPr>
          <p:cNvPr id="160" name="Google Shape;160;g1d6a7db3aa0_0_18"/>
          <p:cNvSpPr txBox="1">
            <a:spLocks noGrp="1"/>
          </p:cNvSpPr>
          <p:nvPr>
            <p:ph type="title"/>
          </p:nvPr>
        </p:nvSpPr>
        <p:spPr>
          <a:xfrm>
            <a:off x="1025625" y="732875"/>
            <a:ext cx="7126800" cy="1248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latin typeface="Courier New"/>
                <a:ea typeface="Courier New"/>
                <a:cs typeface="Courier New"/>
                <a:sym typeface="Courier New"/>
              </a:rPr>
              <a:t>Developing public policy solutions        EXIT TICKET</a:t>
            </a:r>
            <a:endParaRPr sz="5000"/>
          </a:p>
        </p:txBody>
      </p:sp>
      <p:sp>
        <p:nvSpPr>
          <p:cNvPr id="161" name="Google Shape;161;g1d6a7db3aa0_0_18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Are you </a:t>
            </a:r>
            <a:r>
              <a:rPr lang="en-US">
                <a:highlight>
                  <a:srgbClr val="D9EAD3"/>
                </a:highlight>
              </a:rPr>
              <a:t>Against</a:t>
            </a:r>
            <a:r>
              <a:rPr lang="en-US"/>
              <a:t> Snow Days/ Remote Learning? Explain!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_____________________________________________________________________________________________________________________________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d6a7db3aa0_0_3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42307"/>
              <a:buFont typeface="Arial"/>
              <a:buNone/>
            </a:pPr>
            <a:r>
              <a:rPr lang="en-US" sz="2600" b="1">
                <a:latin typeface="Courier New"/>
                <a:ea typeface="Courier New"/>
                <a:cs typeface="Courier New"/>
                <a:sym typeface="Courier New"/>
              </a:rPr>
              <a:t>Selecting the best public policy Effective solution and Feasibility</a:t>
            </a:r>
            <a:endParaRPr/>
          </a:p>
        </p:txBody>
      </p:sp>
      <p:graphicFrame>
        <p:nvGraphicFramePr>
          <p:cNvPr id="167" name="Google Shape;167;g1d6a7db3aa0_0_36"/>
          <p:cNvGraphicFramePr/>
          <p:nvPr/>
        </p:nvGraphicFramePr>
        <p:xfrm>
          <a:off x="952500" y="2258025"/>
          <a:ext cx="7026900" cy="3175125"/>
        </p:xfrm>
        <a:graphic>
          <a:graphicData uri="http://schemas.openxmlformats.org/drawingml/2006/table">
            <a:tbl>
              <a:tblPr>
                <a:noFill/>
                <a:tableStyleId>{1133D569-6711-4E1B-9C3E-51C7C1B87F56}</a:tableStyleId>
              </a:tblPr>
              <a:tblGrid>
                <a:gridCol w="175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Feasibility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        HIGH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76A5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MEDIUM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0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Effectiveness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HIGH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MEDIUM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/>
              <a:t>VIRTUAL LEARNING</a:t>
            </a:r>
            <a:endParaRPr/>
          </a:p>
        </p:txBody>
      </p:sp>
      <p:pic>
        <p:nvPicPr>
          <p:cNvPr id="100" name="Google Shape;100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62667" y="2438400"/>
            <a:ext cx="5418666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3124200" y="2743200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 School Today- SNOW DAY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Google Classroom Meet ID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23hijKlms</a:t>
            </a:r>
            <a:endParaRPr sz="1600" b="1">
              <a:solidFill>
                <a:srgbClr val="FF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906000" y="2420300"/>
            <a:ext cx="82380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2127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Agenda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Do Now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Guiding Questions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Review what PPA is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Slides/Class Conversations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Independent work </a:t>
            </a:r>
            <a:endParaRPr sz="2000"/>
          </a:p>
          <a:p>
            <a:pPr marL="0" lvl="0" indent="-212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US" sz="2000"/>
              <a:t>Exit ticket</a:t>
            </a:r>
            <a:endParaRPr sz="2000"/>
          </a:p>
          <a:p>
            <a:pPr marL="0" lvl="0" indent="105727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941300" y="2438400"/>
            <a:ext cx="35544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en-US" sz="2800" b="1"/>
              <a:t>How fair do you think it is for N.Y.C. Students to attend school during SNOW DAYS?</a:t>
            </a:r>
            <a:endParaRPr sz="2800" b="1"/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/>
              <a:t>Do Now: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/>
              <a:t>Answer Guiding Question #1</a:t>
            </a: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Click here for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Jamboard Link</a:t>
            </a:r>
            <a:endParaRPr sz="2400"/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8f8105d6b4_0_6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Jamboard Question #2</a:t>
            </a:r>
            <a:endParaRPr/>
          </a:p>
        </p:txBody>
      </p:sp>
      <p:sp>
        <p:nvSpPr>
          <p:cNvPr id="120" name="Google Shape;120;g18f8105d6b4_0_6"/>
          <p:cNvSpPr txBox="1">
            <a:spLocks noGrp="1"/>
          </p:cNvSpPr>
          <p:nvPr>
            <p:ph type="body" idx="1"/>
          </p:nvPr>
        </p:nvSpPr>
        <p:spPr>
          <a:xfrm>
            <a:off x="913050" y="2273925"/>
            <a:ext cx="7317900" cy="37905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b="1"/>
              <a:t>Do you believe the impact of learning from the pandemic will be the same learning remotely on Snow Days? 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Please explain your experiences for both questions on a separate Jamboard.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8f8105d6b4_0_11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-199072" algn="l" rtl="0">
              <a:lnSpc>
                <a:spcPct val="150000"/>
              </a:lnSpc>
              <a:spcBef>
                <a:spcPts val="333"/>
              </a:spcBef>
              <a:spcAft>
                <a:spcPts val="0"/>
              </a:spcAft>
              <a:buSzPts val="4800"/>
              <a:buFont typeface="Noto Sans Symbols"/>
              <a:buChar char="❖"/>
            </a:pPr>
            <a:r>
              <a:rPr lang="en-US" sz="4800"/>
              <a:t>Review of what PPA is:</a:t>
            </a:r>
            <a:endParaRPr sz="6600"/>
          </a:p>
        </p:txBody>
      </p:sp>
      <p:sp>
        <p:nvSpPr>
          <p:cNvPr id="126" name="Google Shape;126;g18f8105d6b4_0_11"/>
          <p:cNvSpPr txBox="1">
            <a:spLocks noGrp="1"/>
          </p:cNvSpPr>
          <p:nvPr>
            <p:ph type="body" idx="1"/>
          </p:nvPr>
        </p:nvSpPr>
        <p:spPr>
          <a:xfrm>
            <a:off x="711300" y="1981200"/>
            <a:ext cx="7610700" cy="381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highlight>
                  <a:srgbClr val="AAAAAA"/>
                </a:highlight>
                <a:latin typeface="Arial"/>
                <a:ea typeface="Arial"/>
                <a:cs typeface="Arial"/>
                <a:sym typeface="Arial"/>
              </a:rPr>
              <a:t>The Public Policy Analyst (PPA)</a:t>
            </a:r>
            <a:endParaRPr sz="2400" b="1">
              <a:highlight>
                <a:srgbClr val="AAAAA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highlight>
                  <a:srgbClr val="AAAAAA"/>
                </a:highlight>
                <a:latin typeface="Arial"/>
                <a:ea typeface="Arial"/>
                <a:cs typeface="Arial"/>
                <a:sym typeface="Arial"/>
              </a:rPr>
              <a:t>A public policy is a government action usually intended to deal with a social problem. Every day policies are enacted in your school, city, state, country and throughout the world that will affect your life.</a:t>
            </a:r>
            <a:endParaRPr sz="2200">
              <a:highlight>
                <a:srgbClr val="AAAAA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highlight>
                <a:srgbClr val="AAAAAA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 b="1">
                <a:highlight>
                  <a:srgbClr val="AAAAAA"/>
                </a:highlight>
                <a:latin typeface="Arial"/>
                <a:ea typeface="Arial"/>
                <a:cs typeface="Arial"/>
                <a:sym typeface="Arial"/>
              </a:rPr>
              <a:t>PPA is based on a model developed by W.D.Coplin &amp; M.K.O'Leary</a:t>
            </a:r>
            <a:endParaRPr sz="2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8f8105d6b4_0_0"/>
          <p:cNvSpPr txBox="1">
            <a:spLocks noGrp="1"/>
          </p:cNvSpPr>
          <p:nvPr>
            <p:ph type="body" idx="1"/>
          </p:nvPr>
        </p:nvSpPr>
        <p:spPr>
          <a:xfrm>
            <a:off x="836750" y="2301000"/>
            <a:ext cx="3659100" cy="359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Watch the videos on this webpage to gather YOUR own facts and Evidence to determine if you Agree or Disagree of what Snow Days should be.</a:t>
            </a:r>
            <a:endParaRPr sz="200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❖"/>
            </a:pPr>
            <a:r>
              <a:rPr lang="en-US" b="1" u="sng">
                <a:solidFill>
                  <a:schemeClr val="dk2"/>
                </a:solidFill>
                <a:highlight>
                  <a:srgbClr val="FF9900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Website</a:t>
            </a:r>
            <a:endParaRPr b="1">
              <a:solidFill>
                <a:schemeClr val="dk2"/>
              </a:solidFill>
              <a:highlight>
                <a:srgbClr val="FF99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 b="1">
                <a:highlight>
                  <a:srgbClr val="FF9900"/>
                </a:highlight>
              </a:rPr>
              <a:t>Respond on the next slide with your opinions.</a:t>
            </a:r>
            <a:endParaRPr b="1">
              <a:highlight>
                <a:srgbClr val="FF9900"/>
              </a:highlight>
            </a:endParaRPr>
          </a:p>
        </p:txBody>
      </p:sp>
      <p:sp>
        <p:nvSpPr>
          <p:cNvPr id="132" name="Google Shape;132;g18f8105d6b4_0_0"/>
          <p:cNvSpPr txBox="1"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>
                <a:latin typeface="Courier New"/>
                <a:ea typeface="Courier New"/>
                <a:cs typeface="Courier New"/>
                <a:sym typeface="Courier New"/>
              </a:rPr>
              <a:t>Defining the Social Problem</a:t>
            </a:r>
            <a:endParaRPr sz="5400"/>
          </a:p>
        </p:txBody>
      </p:sp>
      <p:pic>
        <p:nvPicPr>
          <p:cNvPr id="133" name="Google Shape;133;g18f8105d6b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8475" y="2447425"/>
            <a:ext cx="3408100" cy="330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6a7db3aa0_0_0"/>
          <p:cNvSpPr txBox="1">
            <a:spLocks noGrp="1"/>
          </p:cNvSpPr>
          <p:nvPr>
            <p:ph type="body" idx="1"/>
          </p:nvPr>
        </p:nvSpPr>
        <p:spPr>
          <a:xfrm>
            <a:off x="13716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2000"/>
              <a:t>I </a:t>
            </a:r>
            <a:r>
              <a:rPr lang="en-US" sz="2000">
                <a:highlight>
                  <a:srgbClr val="FFF2CC"/>
                </a:highlight>
              </a:rPr>
              <a:t>Agree </a:t>
            </a:r>
            <a:r>
              <a:rPr lang="en-US" sz="2000"/>
              <a:t>and YOUR reasons:</a:t>
            </a:r>
            <a:endParaRPr sz="2000"/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-US" sz="2000"/>
              <a:t> </a:t>
            </a:r>
            <a:endParaRPr sz="20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/>
          </a:p>
        </p:txBody>
      </p:sp>
      <p:sp>
        <p:nvSpPr>
          <p:cNvPr id="139" name="Google Shape;139;g1d6a7db3aa0_0_0"/>
          <p:cNvSpPr txBox="1">
            <a:spLocks noGrp="1"/>
          </p:cNvSpPr>
          <p:nvPr>
            <p:ph type="title"/>
          </p:nvPr>
        </p:nvSpPr>
        <p:spPr>
          <a:xfrm>
            <a:off x="1076050" y="1009625"/>
            <a:ext cx="6958800" cy="70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latin typeface="Courier New"/>
                <a:ea typeface="Courier New"/>
                <a:cs typeface="Courier New"/>
                <a:sym typeface="Courier New"/>
              </a:rPr>
              <a:t>Gathering evidence of the problem</a:t>
            </a:r>
            <a:endParaRPr sz="5000"/>
          </a:p>
        </p:txBody>
      </p:sp>
      <p:sp>
        <p:nvSpPr>
          <p:cNvPr id="140" name="Google Shape;140;g1d6a7db3aa0_0_0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1242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900"/>
              <a:t>I </a:t>
            </a:r>
            <a:r>
              <a:rPr lang="en-US" sz="1900">
                <a:highlight>
                  <a:srgbClr val="D9EAD3"/>
                </a:highlight>
              </a:rPr>
              <a:t>Disagree</a:t>
            </a:r>
            <a:r>
              <a:rPr lang="en-US" sz="1900"/>
              <a:t> and YOUR reasons:</a:t>
            </a:r>
            <a:endParaRPr sz="1900"/>
          </a:p>
          <a:p>
            <a:pPr marL="457200" lvl="0" indent="-349250" algn="l" rtl="0">
              <a:spcBef>
                <a:spcPts val="360"/>
              </a:spcBef>
              <a:spcAft>
                <a:spcPts val="0"/>
              </a:spcAft>
              <a:buSzPts val="1900"/>
              <a:buChar char="❖"/>
            </a:pPr>
            <a:r>
              <a:rPr lang="en-US" sz="1900"/>
              <a:t>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US" sz="1900"/>
              <a:t>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US" sz="1900"/>
              <a:t>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US" sz="1900"/>
              <a:t> </a:t>
            </a:r>
            <a:endParaRPr sz="19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❖"/>
            </a:pPr>
            <a:r>
              <a:rPr lang="en-US" sz="1900"/>
              <a:t> </a:t>
            </a:r>
            <a:endParaRPr sz="19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d6a7db3aa0_0_6"/>
          <p:cNvSpPr txBox="1">
            <a:spLocks noGrp="1"/>
          </p:cNvSpPr>
          <p:nvPr>
            <p:ph type="body" idx="1"/>
          </p:nvPr>
        </p:nvSpPr>
        <p:spPr>
          <a:xfrm>
            <a:off x="878575" y="2438400"/>
            <a:ext cx="36171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Problems of Working Remotely at Home: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d6a7db3aa0_0_6"/>
          <p:cNvSpPr txBox="1">
            <a:spLocks noGrp="1"/>
          </p:cNvSpPr>
          <p:nvPr>
            <p:ph type="title"/>
          </p:nvPr>
        </p:nvSpPr>
        <p:spPr>
          <a:xfrm>
            <a:off x="878575" y="1295400"/>
            <a:ext cx="7317900" cy="685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Courier New"/>
                <a:ea typeface="Courier New"/>
                <a:cs typeface="Courier New"/>
                <a:sym typeface="Courier New"/>
              </a:rPr>
              <a:t>Identifying the causes of ANY problems:</a:t>
            </a:r>
            <a:endParaRPr sz="4800"/>
          </a:p>
        </p:txBody>
      </p:sp>
      <p:sp>
        <p:nvSpPr>
          <p:cNvPr id="147" name="Google Shape;147;g1d6a7db3aa0_0_6"/>
          <p:cNvSpPr txBox="1">
            <a:spLocks noGrp="1"/>
          </p:cNvSpPr>
          <p:nvPr>
            <p:ph type="body" idx="2"/>
          </p:nvPr>
        </p:nvSpPr>
        <p:spPr>
          <a:xfrm>
            <a:off x="4648200" y="2438400"/>
            <a:ext cx="3548400" cy="31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Problems of Too many days without any Learning:</a:t>
            </a:r>
            <a:endParaRPr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-US"/>
              <a:t>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ture">
  <a:themeElements>
    <a:clrScheme name="Couture">
      <a:dk1>
        <a:srgbClr val="000000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On-screen Show (4:3)</PresentationFormat>
  <Paragraphs>82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Noto Sans Symbols</vt:lpstr>
      <vt:lpstr>Courier New</vt:lpstr>
      <vt:lpstr>Garamond</vt:lpstr>
      <vt:lpstr>Arial</vt:lpstr>
      <vt:lpstr>Couture</vt:lpstr>
      <vt:lpstr>SNOW DAYS FOR N.Y.C. STUDENTS </vt:lpstr>
      <vt:lpstr>VIRTUAL LEARNING</vt:lpstr>
      <vt:lpstr>AGENDA</vt:lpstr>
      <vt:lpstr>Do Now:  Answer Guiding Question #1</vt:lpstr>
      <vt:lpstr>Jamboard Question #2</vt:lpstr>
      <vt:lpstr>Review of what PPA is:</vt:lpstr>
      <vt:lpstr>Defining the Social Problem</vt:lpstr>
      <vt:lpstr>Gathering evidence of the problem</vt:lpstr>
      <vt:lpstr>Identifying the causes of ANY problems:</vt:lpstr>
      <vt:lpstr>Evaluating existing public policies</vt:lpstr>
      <vt:lpstr>Developing public policy solutions        EXIT TICKET</vt:lpstr>
      <vt:lpstr>Selecting the best public policy Effective solution and Feasibility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DAYS FOR N.Y.C. STUDENTS</dc:title>
  <dc:creator>Admin</dc:creator>
  <cp:lastModifiedBy>Joseph Montecalvo</cp:lastModifiedBy>
  <cp:revision>2</cp:revision>
  <dcterms:created xsi:type="dcterms:W3CDTF">2022-11-16T16:03:46Z</dcterms:created>
  <dcterms:modified xsi:type="dcterms:W3CDTF">2023-06-12T15:11:24Z</dcterms:modified>
</cp:coreProperties>
</file>