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Pangolin" panose="020B0604020202020204" charset="0"/>
      <p:regular r:id="rId21"/>
    </p:embeddedFont>
    <p:embeddedFont>
      <p:font typeface="Roboto" panose="02000000000000000000" pitchFamily="2" charset="0"/>
      <p:regular r:id="rId22"/>
      <p:bold r:id="rId23"/>
      <p:italic r:id="rId24"/>
      <p:boldItalic r:id="rId25"/>
    </p:embeddedFont>
    <p:embeddedFont>
      <p:font typeface="Verdana" panose="020B060403050404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C909C5-96DC-4330-9519-0105B30AF6AD}">
  <a:tblStyle styleId="{0FC909C5-96DC-4330-9519-0105B30AF6A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258"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a889e1555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a889e155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a05a2149f7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a05a2149f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a05a2149f7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a05a2149f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a05a2149f7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a05a2149f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a832bd265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a832bd265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a832bd265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a832bd265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a832bd2652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a832bd265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a05a2149f7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a05a2149f7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a05a2149f7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a05a2149f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a05a2149f7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a05a2149f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a05a2149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a05a2149f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a05a2149f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a05a2149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a05a2149f7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a05a2149f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a81f574fe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a81f574fe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a05a2149f7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a05a2149f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a05a2149f7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a05a2149f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a81f574fe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a81f574f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a05a2149f7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a05a2149f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flippedtips.com/plegal/tips/identify.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flippedtips.com/plegal/tips/existing.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flippedtips.com/plegal/tips/existing.html"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flippedtips.com/plegal/tips/existing.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flippedtips.com/plegal/tips/solutions.html"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flippedtips.com/plegal/tips/solutions.html"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flippedtips.com/plegal/tips/bestsol.html"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vageletopoulos@schools.nyc.gov"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youtu.be/TkW-wWJvJD4" TargetMode="External"/><Relationship Id="rId13" Type="http://schemas.openxmlformats.org/officeDocument/2006/relationships/hyperlink" Target="http://flippedtips.com/plegal/tips/bestsol.html" TargetMode="External"/><Relationship Id="rId3" Type="http://schemas.openxmlformats.org/officeDocument/2006/relationships/hyperlink" Target="http://flippedtips.com/plegal/tips/select.html" TargetMode="External"/><Relationship Id="rId7" Type="http://schemas.openxmlformats.org/officeDocument/2006/relationships/hyperlink" Target="http://flippedtips.com/plegal/tips/identify.html" TargetMode="External"/><Relationship Id="rId12" Type="http://schemas.openxmlformats.org/officeDocument/2006/relationships/hyperlink" Target="https://youtu.be/lqDUhH45oSY"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youtu.be/nON_l_wDye8" TargetMode="External"/><Relationship Id="rId11" Type="http://schemas.openxmlformats.org/officeDocument/2006/relationships/hyperlink" Target="http://flippedtips.com/plegal/tips/solutions.html" TargetMode="External"/><Relationship Id="rId5" Type="http://schemas.openxmlformats.org/officeDocument/2006/relationships/hyperlink" Target="http://flippedtips.com/plegal/tips/gather.html" TargetMode="External"/><Relationship Id="rId10" Type="http://schemas.openxmlformats.org/officeDocument/2006/relationships/hyperlink" Target="https://youtu.be/tFTNwWmZWSA" TargetMode="External"/><Relationship Id="rId4" Type="http://schemas.openxmlformats.org/officeDocument/2006/relationships/hyperlink" Target="https://youtu.be/ls4dV0Bw1yU" TargetMode="External"/><Relationship Id="rId9" Type="http://schemas.openxmlformats.org/officeDocument/2006/relationships/hyperlink" Target="http://flippedtips.com/plegal/tips/existing.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flippedtips.com/plegal/tips/select.htm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flippedtips.com/plegal/tips/select.htm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40RHpeyT_Mc"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www.dosomething.org/us/facts/11-facts-about-cyber-bullying#fn6" TargetMode="External"/><Relationship Id="rId13" Type="http://schemas.openxmlformats.org/officeDocument/2006/relationships/hyperlink" Target="http://flippedtips.com/plegal/tips/gather.html" TargetMode="External"/><Relationship Id="rId3" Type="http://schemas.openxmlformats.org/officeDocument/2006/relationships/hyperlink" Target="https://www.dosomething.org/us/facts/11-facts-about-cyber-bullying#fn1" TargetMode="External"/><Relationship Id="rId7" Type="http://schemas.openxmlformats.org/officeDocument/2006/relationships/hyperlink" Target="https://www.dosomething.org/us/facts/11-facts-about-cyber-bullying#fn5" TargetMode="External"/><Relationship Id="rId12" Type="http://schemas.openxmlformats.org/officeDocument/2006/relationships/hyperlink" Target="https://www.dosomething.org/us/facts/11-facts-about-cyber-bullying#fn10"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dosomething.org/us/facts/11-facts-about-cyber-bullying#fn4" TargetMode="External"/><Relationship Id="rId11" Type="http://schemas.openxmlformats.org/officeDocument/2006/relationships/hyperlink" Target="https://www.dosomething.org/us/facts/11-facts-about-cyber-bullying#fn9" TargetMode="External"/><Relationship Id="rId5" Type="http://schemas.openxmlformats.org/officeDocument/2006/relationships/hyperlink" Target="https://www.dosomething.org/us/facts/11-facts-about-cyber-bullying#fn3" TargetMode="External"/><Relationship Id="rId10" Type="http://schemas.openxmlformats.org/officeDocument/2006/relationships/hyperlink" Target="https://www.dosomething.org/us/facts/11-facts-about-cyber-bullying#fn8" TargetMode="External"/><Relationship Id="rId4" Type="http://schemas.openxmlformats.org/officeDocument/2006/relationships/hyperlink" Target="https://www.dosomething.org/us/facts/11-facts-about-cyber-bullying#fn2" TargetMode="External"/><Relationship Id="rId9" Type="http://schemas.openxmlformats.org/officeDocument/2006/relationships/hyperlink" Target="https://www.dosomething.org/us/facts/11-facts-about-cyber-bullying#fn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8"/>
        <p:cNvGrpSpPr/>
        <p:nvPr/>
      </p:nvGrpSpPr>
      <p:grpSpPr>
        <a:xfrm>
          <a:off x="0" y="0"/>
          <a:ext cx="0" cy="0"/>
          <a:chOff x="0" y="0"/>
          <a:chExt cx="0" cy="0"/>
        </a:xfrm>
      </p:grpSpPr>
      <p:sp>
        <p:nvSpPr>
          <p:cNvPr id="59" name="Google Shape;59;p14"/>
          <p:cNvSpPr txBox="1"/>
          <p:nvPr/>
        </p:nvSpPr>
        <p:spPr>
          <a:xfrm>
            <a:off x="939525" y="626350"/>
            <a:ext cx="7356900" cy="3869700"/>
          </a:xfrm>
          <a:prstGeom prst="rect">
            <a:avLst/>
          </a:prstGeom>
          <a:solidFill>
            <a:schemeClr val="dk1"/>
          </a:solidFill>
          <a:ln w="152400"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FF00FF"/>
                </a:solidFill>
                <a:latin typeface="Pangolin"/>
                <a:ea typeface="Pangolin"/>
                <a:cs typeface="Pangolin"/>
                <a:sym typeface="Pangolin"/>
              </a:rPr>
              <a:t>Cyberbullying </a:t>
            </a:r>
            <a:endParaRPr sz="7200" b="1">
              <a:solidFill>
                <a:srgbClr val="FF00FF"/>
              </a:solidFill>
              <a:latin typeface="Pangolin"/>
              <a:ea typeface="Pangolin"/>
              <a:cs typeface="Pangolin"/>
              <a:sym typeface="Pangolin"/>
            </a:endParaRPr>
          </a:p>
          <a:p>
            <a:pPr marL="0" lvl="0" indent="0" algn="ctr" rtl="0">
              <a:spcBef>
                <a:spcPts val="0"/>
              </a:spcBef>
              <a:spcAft>
                <a:spcPts val="0"/>
              </a:spcAft>
              <a:buNone/>
            </a:pPr>
            <a:r>
              <a:rPr lang="en" sz="7200" b="1">
                <a:solidFill>
                  <a:srgbClr val="FF00FF"/>
                </a:solidFill>
                <a:latin typeface="Pangolin"/>
                <a:ea typeface="Pangolin"/>
                <a:cs typeface="Pangolin"/>
                <a:sym typeface="Pangolin"/>
              </a:rPr>
              <a:t>In  </a:t>
            </a:r>
            <a:endParaRPr/>
          </a:p>
          <a:p>
            <a:pPr marL="0" lvl="0" indent="0" algn="ctr" rtl="0">
              <a:spcBef>
                <a:spcPts val="0"/>
              </a:spcBef>
              <a:spcAft>
                <a:spcPts val="0"/>
              </a:spcAft>
              <a:buNone/>
            </a:pPr>
            <a:r>
              <a:rPr lang="en" sz="7200" b="1">
                <a:solidFill>
                  <a:srgbClr val="FF00FF"/>
                </a:solidFill>
                <a:latin typeface="Pangolin"/>
                <a:ea typeface="Pangolin"/>
                <a:cs typeface="Pangolin"/>
                <a:sym typeface="Pangolin"/>
              </a:rPr>
              <a:t>Schools</a:t>
            </a:r>
            <a:endParaRPr sz="7200" b="1">
              <a:solidFill>
                <a:srgbClr val="FF00FF"/>
              </a:solidFill>
              <a:latin typeface="Pangolin"/>
              <a:ea typeface="Pangolin"/>
              <a:cs typeface="Pangolin"/>
              <a:sym typeface="Pangolin"/>
            </a:endParaRPr>
          </a:p>
        </p:txBody>
      </p:sp>
    </p:spTree>
  </p:cSld>
  <p:clrMapOvr>
    <a:masterClrMapping/>
  </p:clrMapOvr>
  <mc:AlternateContent xmlns:mc="http://schemas.openxmlformats.org/markup-compatibility/2006" xmlns:p14="http://schemas.microsoft.com/office/powerpoint/2010/main">
    <mc:Choice Requires="p14">
      <p:transition spd="slow" p14:dur="32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0"/>
        <p:cNvGrpSpPr/>
        <p:nvPr/>
      </p:nvGrpSpPr>
      <p:grpSpPr>
        <a:xfrm>
          <a:off x="0" y="0"/>
          <a:ext cx="0" cy="0"/>
          <a:chOff x="0" y="0"/>
          <a:chExt cx="0" cy="0"/>
        </a:xfrm>
      </p:grpSpPr>
      <p:sp>
        <p:nvSpPr>
          <p:cNvPr id="111" name="Google Shape;111;p22"/>
          <p:cNvSpPr txBox="1"/>
          <p:nvPr/>
        </p:nvSpPr>
        <p:spPr>
          <a:xfrm>
            <a:off x="160950" y="70250"/>
            <a:ext cx="8822100" cy="1231500"/>
          </a:xfrm>
          <a:prstGeom prst="rect">
            <a:avLst/>
          </a:prstGeom>
          <a:noFill/>
          <a:ln w="76200" cap="flat" cmpd="sng">
            <a:solidFill>
              <a:srgbClr val="00FF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3400" b="1">
                <a:solidFill>
                  <a:srgbClr val="00FF00"/>
                </a:solidFill>
                <a:latin typeface="Pangolin"/>
                <a:ea typeface="Pangolin"/>
                <a:cs typeface="Pangolin"/>
                <a:sym typeface="Pangolin"/>
              </a:rPr>
              <a:t>Step 3~</a:t>
            </a:r>
            <a:r>
              <a:rPr lang="en" sz="3400" b="1">
                <a:solidFill>
                  <a:srgbClr val="00FF00"/>
                </a:solidFill>
                <a:uFill>
                  <a:noFill/>
                </a:uFill>
                <a:latin typeface="Pangolin"/>
                <a:ea typeface="Pangolin"/>
                <a:cs typeface="Pangolin"/>
                <a:sym typeface="Pangolin"/>
                <a:hlinkClick r:id="rId3">
                  <a:extLst>
                    <a:ext uri="{A12FA001-AC4F-418D-AE19-62706E023703}">
                      <ahyp:hlinkClr xmlns:ahyp="http://schemas.microsoft.com/office/drawing/2018/hyperlinkcolor" val="tx"/>
                    </a:ext>
                  </a:extLst>
                </a:hlinkClick>
              </a:rPr>
              <a:t>Identifying the Causes of the Problem</a:t>
            </a:r>
            <a:r>
              <a:rPr lang="en" sz="3400" b="1">
                <a:solidFill>
                  <a:srgbClr val="00FF00"/>
                </a:solidFill>
                <a:latin typeface="Pangolin"/>
                <a:ea typeface="Pangolin"/>
                <a:cs typeface="Pangolin"/>
                <a:sym typeface="Pangolin"/>
              </a:rPr>
              <a:t>: </a:t>
            </a:r>
            <a:endParaRPr sz="3400" b="1">
              <a:solidFill>
                <a:srgbClr val="00FF00"/>
              </a:solidFill>
              <a:latin typeface="Pangolin"/>
              <a:ea typeface="Pangolin"/>
              <a:cs typeface="Pangolin"/>
              <a:sym typeface="Pangolin"/>
            </a:endParaRPr>
          </a:p>
          <a:p>
            <a:pPr marL="0" lvl="0" indent="0" algn="ctr" rtl="0">
              <a:spcBef>
                <a:spcPts val="0"/>
              </a:spcBef>
              <a:spcAft>
                <a:spcPts val="0"/>
              </a:spcAft>
              <a:buNone/>
            </a:pPr>
            <a:r>
              <a:rPr lang="en" sz="3400" b="1">
                <a:solidFill>
                  <a:srgbClr val="FF00FF"/>
                </a:solidFill>
                <a:latin typeface="Pangolin"/>
                <a:ea typeface="Pangolin"/>
                <a:cs typeface="Pangolin"/>
                <a:sym typeface="Pangolin"/>
              </a:rPr>
              <a:t> Why do you think people Cyberbully???🤔💭💡</a:t>
            </a:r>
            <a:endParaRPr sz="3400" b="1">
              <a:solidFill>
                <a:srgbClr val="FF00FF"/>
              </a:solidFill>
              <a:latin typeface="Pangolin"/>
              <a:ea typeface="Pangolin"/>
              <a:cs typeface="Pangolin"/>
              <a:sym typeface="Pangolin"/>
            </a:endParaRPr>
          </a:p>
        </p:txBody>
      </p:sp>
      <p:sp>
        <p:nvSpPr>
          <p:cNvPr id="112" name="Google Shape;112;p22"/>
          <p:cNvSpPr txBox="1"/>
          <p:nvPr/>
        </p:nvSpPr>
        <p:spPr>
          <a:xfrm>
            <a:off x="445875" y="1804725"/>
            <a:ext cx="3869700" cy="25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13" name="Google Shape;113;p22"/>
          <p:cNvSpPr txBox="1"/>
          <p:nvPr/>
        </p:nvSpPr>
        <p:spPr>
          <a:xfrm>
            <a:off x="598275" y="1957125"/>
            <a:ext cx="3869700" cy="25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14" name="Google Shape;114;p22"/>
          <p:cNvSpPr txBox="1"/>
          <p:nvPr/>
        </p:nvSpPr>
        <p:spPr>
          <a:xfrm>
            <a:off x="216225" y="1486250"/>
            <a:ext cx="4576800" cy="3534900"/>
          </a:xfrm>
          <a:prstGeom prst="rect">
            <a:avLst/>
          </a:prstGeom>
          <a:noFill/>
          <a:ln w="76200" cap="flat" cmpd="sng">
            <a:solidFill>
              <a:srgbClr val="00FF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800" u="sng">
                <a:solidFill>
                  <a:srgbClr val="00FF00"/>
                </a:solidFill>
                <a:highlight>
                  <a:schemeClr val="dk1"/>
                </a:highlight>
                <a:latin typeface="Pangolin"/>
                <a:ea typeface="Pangolin"/>
                <a:cs typeface="Pangolin"/>
                <a:sym typeface="Pangolin"/>
              </a:rPr>
              <a:t>What are  reasons people Cyberbully?  </a:t>
            </a:r>
            <a:r>
              <a:rPr lang="en" sz="3000" u="sng">
                <a:solidFill>
                  <a:srgbClr val="00FF00"/>
                </a:solidFill>
                <a:highlight>
                  <a:schemeClr val="dk1"/>
                </a:highlight>
                <a:latin typeface="Pangolin"/>
                <a:ea typeface="Pangolin"/>
                <a:cs typeface="Pangolin"/>
                <a:sym typeface="Pangolin"/>
              </a:rPr>
              <a:t> </a:t>
            </a:r>
            <a:endParaRPr sz="3000" u="sng">
              <a:solidFill>
                <a:srgbClr val="00FF00"/>
              </a:solidFill>
              <a:highlight>
                <a:schemeClr val="dk1"/>
              </a:highlight>
              <a:latin typeface="Pangolin"/>
              <a:ea typeface="Pangolin"/>
              <a:cs typeface="Pangolin"/>
              <a:sym typeface="Pangolin"/>
            </a:endParaRPr>
          </a:p>
          <a:p>
            <a:pPr marL="457200" lvl="0" indent="-355600" algn="l" rtl="0">
              <a:spcBef>
                <a:spcPts val="0"/>
              </a:spcBef>
              <a:spcAft>
                <a:spcPts val="0"/>
              </a:spcAft>
              <a:buClr>
                <a:srgbClr val="00FF00"/>
              </a:buClr>
              <a:buSzPts val="2000"/>
              <a:buFont typeface="Pangolin"/>
              <a:buChar char="●"/>
            </a:pPr>
            <a:endParaRPr sz="2000" u="sng">
              <a:solidFill>
                <a:srgbClr val="00FF00"/>
              </a:solidFill>
              <a:highlight>
                <a:schemeClr val="dk1"/>
              </a:highlight>
              <a:latin typeface="Pangolin"/>
              <a:ea typeface="Pangolin"/>
              <a:cs typeface="Pangolin"/>
              <a:sym typeface="Pangolin"/>
            </a:endParaRPr>
          </a:p>
          <a:p>
            <a:pPr marL="0" lvl="0" indent="0" algn="l" rtl="0">
              <a:spcBef>
                <a:spcPts val="0"/>
              </a:spcBef>
              <a:spcAft>
                <a:spcPts val="0"/>
              </a:spcAft>
              <a:buNone/>
            </a:pPr>
            <a:endParaRPr sz="1800" u="sng">
              <a:solidFill>
                <a:srgbClr val="00FF00"/>
              </a:solidFill>
              <a:highlight>
                <a:schemeClr val="dk1"/>
              </a:highlight>
              <a:latin typeface="Pangolin"/>
              <a:ea typeface="Pangolin"/>
              <a:cs typeface="Pangolin"/>
              <a:sym typeface="Pangolin"/>
            </a:endParaRPr>
          </a:p>
          <a:p>
            <a:pPr marL="0" lvl="0" indent="0" algn="l" rtl="0">
              <a:spcBef>
                <a:spcPts val="0"/>
              </a:spcBef>
              <a:spcAft>
                <a:spcPts val="0"/>
              </a:spcAft>
              <a:buNone/>
            </a:pPr>
            <a:endParaRPr sz="1800" u="sng">
              <a:solidFill>
                <a:srgbClr val="00FF00"/>
              </a:solidFill>
              <a:highlight>
                <a:schemeClr val="dk1"/>
              </a:highlight>
              <a:latin typeface="Pangolin"/>
              <a:ea typeface="Pangolin"/>
              <a:cs typeface="Pangolin"/>
              <a:sym typeface="Pangolin"/>
            </a:endParaRPr>
          </a:p>
          <a:p>
            <a:pPr marL="0" lvl="0" indent="0" algn="l" rtl="0">
              <a:spcBef>
                <a:spcPts val="0"/>
              </a:spcBef>
              <a:spcAft>
                <a:spcPts val="0"/>
              </a:spcAft>
              <a:buNone/>
            </a:pPr>
            <a:endParaRPr sz="1800" u="sng">
              <a:solidFill>
                <a:srgbClr val="00FF00"/>
              </a:solidFill>
              <a:highlight>
                <a:schemeClr val="dk1"/>
              </a:highlight>
              <a:latin typeface="Pangolin"/>
              <a:ea typeface="Pangolin"/>
              <a:cs typeface="Pangolin"/>
              <a:sym typeface="Pangolin"/>
            </a:endParaRPr>
          </a:p>
          <a:p>
            <a:pPr marL="0" lvl="0" indent="0" algn="ctr" rtl="0">
              <a:spcBef>
                <a:spcPts val="0"/>
              </a:spcBef>
              <a:spcAft>
                <a:spcPts val="0"/>
              </a:spcAft>
              <a:buNone/>
            </a:pPr>
            <a:endParaRPr sz="1800" u="sng">
              <a:solidFill>
                <a:srgbClr val="00FF00"/>
              </a:solidFill>
              <a:highlight>
                <a:schemeClr val="dk1"/>
              </a:highlight>
              <a:latin typeface="Pangolin"/>
              <a:ea typeface="Pangolin"/>
              <a:cs typeface="Pangolin"/>
              <a:sym typeface="Pangolin"/>
            </a:endParaRPr>
          </a:p>
          <a:p>
            <a:pPr marL="0" lvl="0" indent="0" algn="l" rtl="0">
              <a:spcBef>
                <a:spcPts val="0"/>
              </a:spcBef>
              <a:spcAft>
                <a:spcPts val="0"/>
              </a:spcAft>
              <a:buNone/>
            </a:pPr>
            <a:endParaRPr sz="1800" u="sng">
              <a:solidFill>
                <a:srgbClr val="00FF00"/>
              </a:solidFill>
              <a:highlight>
                <a:schemeClr val="dk1"/>
              </a:highlight>
              <a:latin typeface="Pangolin"/>
              <a:ea typeface="Pangolin"/>
              <a:cs typeface="Pangolin"/>
              <a:sym typeface="Pangolin"/>
            </a:endParaRPr>
          </a:p>
        </p:txBody>
      </p:sp>
      <p:sp>
        <p:nvSpPr>
          <p:cNvPr id="115" name="Google Shape;115;p22"/>
          <p:cNvSpPr txBox="1"/>
          <p:nvPr/>
        </p:nvSpPr>
        <p:spPr>
          <a:xfrm>
            <a:off x="4888725" y="1534025"/>
            <a:ext cx="3997200" cy="33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pic>
        <p:nvPicPr>
          <p:cNvPr id="116" name="Google Shape;116;p22"/>
          <p:cNvPicPr preferRelativeResize="0"/>
          <p:nvPr/>
        </p:nvPicPr>
        <p:blipFill>
          <a:blip r:embed="rId4">
            <a:alphaModFix/>
          </a:blip>
          <a:stretch>
            <a:fillRect/>
          </a:stretch>
        </p:blipFill>
        <p:spPr>
          <a:xfrm>
            <a:off x="4793025" y="1486225"/>
            <a:ext cx="4190024" cy="35349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300">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1000"/>
                                        <p:tgtEl>
                                          <p:spTgt spid="11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 calcmode="lin" valueType="num">
                                      <p:cBhvr additive="base">
                                        <p:cTn id="12" dur="2000"/>
                                        <p:tgtEl>
                                          <p:spTgt spid="1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0"/>
        <p:cNvGrpSpPr/>
        <p:nvPr/>
      </p:nvGrpSpPr>
      <p:grpSpPr>
        <a:xfrm>
          <a:off x="0" y="0"/>
          <a:ext cx="0" cy="0"/>
          <a:chOff x="0" y="0"/>
          <a:chExt cx="0" cy="0"/>
        </a:xfrm>
      </p:grpSpPr>
      <p:pic>
        <p:nvPicPr>
          <p:cNvPr id="121" name="Google Shape;121;p23"/>
          <p:cNvPicPr preferRelativeResize="0"/>
          <p:nvPr/>
        </p:nvPicPr>
        <p:blipFill>
          <a:blip r:embed="rId3">
            <a:alphaModFix/>
          </a:blip>
          <a:stretch>
            <a:fillRect/>
          </a:stretch>
        </p:blipFill>
        <p:spPr>
          <a:xfrm>
            <a:off x="-39813" y="-45100"/>
            <a:ext cx="9223625" cy="5233700"/>
          </a:xfrm>
          <a:prstGeom prst="rect">
            <a:avLst/>
          </a:prstGeom>
          <a:noFill/>
          <a:ln w="19050" cap="flat" cmpd="sng">
            <a:solidFill>
              <a:srgbClr val="FF00FF"/>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7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5"/>
        <p:cNvGrpSpPr/>
        <p:nvPr/>
      </p:nvGrpSpPr>
      <p:grpSpPr>
        <a:xfrm>
          <a:off x="0" y="0"/>
          <a:ext cx="0" cy="0"/>
          <a:chOff x="0" y="0"/>
          <a:chExt cx="0" cy="0"/>
        </a:xfrm>
      </p:grpSpPr>
      <p:sp>
        <p:nvSpPr>
          <p:cNvPr id="126" name="Google Shape;126;p24"/>
          <p:cNvSpPr txBox="1"/>
          <p:nvPr/>
        </p:nvSpPr>
        <p:spPr>
          <a:xfrm>
            <a:off x="445875" y="1804725"/>
            <a:ext cx="3869700" cy="25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27" name="Google Shape;127;p24"/>
          <p:cNvSpPr txBox="1"/>
          <p:nvPr/>
        </p:nvSpPr>
        <p:spPr>
          <a:xfrm>
            <a:off x="598275" y="1957125"/>
            <a:ext cx="3869700" cy="25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28" name="Google Shape;128;p24"/>
          <p:cNvSpPr txBox="1"/>
          <p:nvPr/>
        </p:nvSpPr>
        <p:spPr>
          <a:xfrm>
            <a:off x="80475" y="737750"/>
            <a:ext cx="8774100" cy="4283700"/>
          </a:xfrm>
          <a:prstGeom prst="rect">
            <a:avLst/>
          </a:prstGeom>
          <a:noFill/>
          <a:ln w="38100"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300" b="1" u="sng">
                <a:solidFill>
                  <a:srgbClr val="FF9900"/>
                </a:solidFill>
                <a:highlight>
                  <a:schemeClr val="dk1"/>
                </a:highlight>
                <a:latin typeface="Pangolin"/>
                <a:ea typeface="Pangolin"/>
                <a:cs typeface="Pangolin"/>
                <a:sym typeface="Pangolin"/>
              </a:rPr>
              <a:t>In pairs at your tables, please think &amp; discuss the following below:</a:t>
            </a:r>
            <a:endParaRPr sz="1300" b="1" u="sng">
              <a:solidFill>
                <a:srgbClr val="FF9900"/>
              </a:solidFill>
              <a:highlight>
                <a:schemeClr val="dk1"/>
              </a:highlight>
              <a:latin typeface="Pangolin"/>
              <a:ea typeface="Pangolin"/>
              <a:cs typeface="Pangolin"/>
              <a:sym typeface="Pangolin"/>
            </a:endParaRPr>
          </a:p>
          <a:p>
            <a:pPr marL="457200" marR="190500" lvl="0" indent="0" algn="l" rtl="0">
              <a:lnSpc>
                <a:spcPct val="115000"/>
              </a:lnSpc>
              <a:spcBef>
                <a:spcPts val="0"/>
              </a:spcBef>
              <a:spcAft>
                <a:spcPts val="0"/>
              </a:spcAft>
              <a:buNone/>
            </a:pPr>
            <a:endParaRPr sz="1300" b="1">
              <a:solidFill>
                <a:srgbClr val="FF9900"/>
              </a:solidFill>
              <a:highlight>
                <a:schemeClr val="dk1"/>
              </a:highlight>
              <a:latin typeface="Pangolin"/>
              <a:ea typeface="Pangolin"/>
              <a:cs typeface="Pangolin"/>
              <a:sym typeface="Pangolin"/>
            </a:endParaRPr>
          </a:p>
          <a:p>
            <a:pPr marL="457200" lvl="0" indent="-438150" algn="l" rtl="0">
              <a:spcBef>
                <a:spcPts val="1800"/>
              </a:spcBef>
              <a:spcAft>
                <a:spcPts val="0"/>
              </a:spcAft>
              <a:buClr>
                <a:srgbClr val="FF9900"/>
              </a:buClr>
              <a:buSzPts val="3300"/>
              <a:buFont typeface="Pangolin"/>
              <a:buChar char="●"/>
            </a:pPr>
            <a:r>
              <a:rPr lang="en" sz="3300">
                <a:solidFill>
                  <a:srgbClr val="FF9900"/>
                </a:solidFill>
                <a:highlight>
                  <a:schemeClr val="dk1"/>
                </a:highlight>
                <a:latin typeface="Pangolin"/>
                <a:ea typeface="Pangolin"/>
                <a:cs typeface="Pangolin"/>
                <a:sym typeface="Pangolin"/>
              </a:rPr>
              <a:t>What are some ways your school prevents bullying from happening at your school?</a:t>
            </a:r>
            <a:endParaRPr sz="3300">
              <a:solidFill>
                <a:srgbClr val="FF9900"/>
              </a:solidFill>
              <a:highlight>
                <a:schemeClr val="dk1"/>
              </a:highlight>
              <a:latin typeface="Pangolin"/>
              <a:ea typeface="Pangolin"/>
              <a:cs typeface="Pangolin"/>
              <a:sym typeface="Pangolin"/>
            </a:endParaRPr>
          </a:p>
          <a:p>
            <a:pPr marL="457200" lvl="0" indent="-438150" algn="l" rtl="0">
              <a:spcBef>
                <a:spcPts val="0"/>
              </a:spcBef>
              <a:spcAft>
                <a:spcPts val="0"/>
              </a:spcAft>
              <a:buClr>
                <a:srgbClr val="FF9900"/>
              </a:buClr>
              <a:buSzPts val="3300"/>
              <a:buFont typeface="Pangolin"/>
              <a:buChar char="●"/>
            </a:pPr>
            <a:r>
              <a:rPr lang="en" sz="3300">
                <a:solidFill>
                  <a:srgbClr val="FF9900"/>
                </a:solidFill>
                <a:highlight>
                  <a:schemeClr val="dk1"/>
                </a:highlight>
                <a:latin typeface="Pangolin"/>
                <a:ea typeface="Pangolin"/>
                <a:cs typeface="Pangolin"/>
                <a:sym typeface="Pangolin"/>
              </a:rPr>
              <a:t>What are ways you can prevent bullying?</a:t>
            </a:r>
            <a:endParaRPr sz="3300">
              <a:solidFill>
                <a:srgbClr val="FF9900"/>
              </a:solidFill>
              <a:highlight>
                <a:schemeClr val="dk1"/>
              </a:highlight>
              <a:latin typeface="Pangolin"/>
              <a:ea typeface="Pangolin"/>
              <a:cs typeface="Pangolin"/>
              <a:sym typeface="Pangolin"/>
            </a:endParaRPr>
          </a:p>
          <a:p>
            <a:pPr marL="457200" lvl="0" indent="0" algn="l" rtl="0">
              <a:spcBef>
                <a:spcPts val="0"/>
              </a:spcBef>
              <a:spcAft>
                <a:spcPts val="0"/>
              </a:spcAft>
              <a:buNone/>
            </a:pPr>
            <a:endParaRPr sz="3600">
              <a:solidFill>
                <a:srgbClr val="FF9900"/>
              </a:solidFill>
              <a:highlight>
                <a:schemeClr val="dk1"/>
              </a:highlight>
              <a:latin typeface="Pangolin"/>
              <a:ea typeface="Pangolin"/>
              <a:cs typeface="Pangolin"/>
              <a:sym typeface="Pangolin"/>
            </a:endParaRPr>
          </a:p>
          <a:p>
            <a:pPr marL="457200" lvl="0" indent="0" algn="l" rtl="0">
              <a:spcBef>
                <a:spcPts val="0"/>
              </a:spcBef>
              <a:spcAft>
                <a:spcPts val="0"/>
              </a:spcAft>
              <a:buNone/>
            </a:pPr>
            <a:r>
              <a:rPr lang="en" sz="3600">
                <a:solidFill>
                  <a:srgbClr val="FF9900"/>
                </a:solidFill>
                <a:highlight>
                  <a:schemeClr val="dk1"/>
                </a:highlight>
                <a:latin typeface="Pangolin"/>
                <a:ea typeface="Pangolin"/>
                <a:cs typeface="Pangolin"/>
                <a:sym typeface="Pangolin"/>
              </a:rPr>
              <a:t>     </a:t>
            </a:r>
            <a:r>
              <a:rPr lang="en" sz="4000">
                <a:solidFill>
                  <a:srgbClr val="FF9900"/>
                </a:solidFill>
                <a:highlight>
                  <a:schemeClr val="dk1"/>
                </a:highlight>
                <a:latin typeface="Pangolin"/>
                <a:ea typeface="Pangolin"/>
                <a:cs typeface="Pangolin"/>
                <a:sym typeface="Pangolin"/>
              </a:rPr>
              <a:t>        ***** TURN  &amp; TALK *****</a:t>
            </a:r>
            <a:endParaRPr sz="4000">
              <a:solidFill>
                <a:srgbClr val="FF9900"/>
              </a:solidFill>
              <a:highlight>
                <a:schemeClr val="dk1"/>
              </a:highlight>
              <a:latin typeface="Pangolin"/>
              <a:ea typeface="Pangolin"/>
              <a:cs typeface="Pangolin"/>
              <a:sym typeface="Pangolin"/>
            </a:endParaRPr>
          </a:p>
          <a:p>
            <a:pPr marL="0" lvl="0" indent="0" algn="l" rtl="0">
              <a:spcBef>
                <a:spcPts val="0"/>
              </a:spcBef>
              <a:spcAft>
                <a:spcPts val="0"/>
              </a:spcAft>
              <a:buNone/>
            </a:pPr>
            <a:endParaRPr sz="3300">
              <a:solidFill>
                <a:srgbClr val="FF9900"/>
              </a:solidFill>
              <a:highlight>
                <a:schemeClr val="dk1"/>
              </a:highlight>
              <a:latin typeface="Pangolin"/>
              <a:ea typeface="Pangolin"/>
              <a:cs typeface="Pangolin"/>
              <a:sym typeface="Pangolin"/>
            </a:endParaRPr>
          </a:p>
        </p:txBody>
      </p:sp>
      <p:sp>
        <p:nvSpPr>
          <p:cNvPr id="129" name="Google Shape;129;p24"/>
          <p:cNvSpPr txBox="1"/>
          <p:nvPr/>
        </p:nvSpPr>
        <p:spPr>
          <a:xfrm>
            <a:off x="80475" y="0"/>
            <a:ext cx="8774100" cy="610500"/>
          </a:xfrm>
          <a:prstGeom prst="rect">
            <a:avLst/>
          </a:prstGeom>
          <a:noFill/>
          <a:ln w="76200"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000" b="1">
                <a:solidFill>
                  <a:srgbClr val="FF9900"/>
                </a:solidFill>
                <a:latin typeface="Pangolin"/>
                <a:ea typeface="Pangolin"/>
                <a:cs typeface="Pangolin"/>
                <a:sym typeface="Pangolin"/>
              </a:rPr>
              <a:t>Step 4~</a:t>
            </a:r>
            <a:r>
              <a:rPr lang="en" sz="2200" b="1">
                <a:solidFill>
                  <a:srgbClr val="FF00FF"/>
                </a:solidFill>
                <a:latin typeface="Pangolin"/>
                <a:ea typeface="Pangolin"/>
                <a:cs typeface="Pangolin"/>
                <a:sym typeface="Pangolin"/>
              </a:rPr>
              <a:t> </a:t>
            </a:r>
            <a:r>
              <a:rPr lang="en" sz="3800" b="1">
                <a:solidFill>
                  <a:srgbClr val="FF9900"/>
                </a:solidFill>
                <a:uFill>
                  <a:noFill/>
                </a:uFill>
                <a:latin typeface="Pangolin"/>
                <a:ea typeface="Pangolin"/>
                <a:cs typeface="Pangolin"/>
                <a:sym typeface="Pangolin"/>
                <a:hlinkClick r:id="rId3">
                  <a:extLst>
                    <a:ext uri="{A12FA001-AC4F-418D-AE19-62706E023703}">
                      <ahyp:hlinkClr xmlns:ahyp="http://schemas.microsoft.com/office/drawing/2018/hyperlinkcolor" val="tx"/>
                    </a:ext>
                  </a:extLst>
                </a:hlinkClick>
              </a:rPr>
              <a:t>Evaluating Existing Public Policies</a:t>
            </a:r>
            <a:endParaRPr sz="1800">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slow" p14:dur="23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2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3"/>
        <p:cNvGrpSpPr/>
        <p:nvPr/>
      </p:nvGrpSpPr>
      <p:grpSpPr>
        <a:xfrm>
          <a:off x="0" y="0"/>
          <a:ext cx="0" cy="0"/>
          <a:chOff x="0" y="0"/>
          <a:chExt cx="0" cy="0"/>
        </a:xfrm>
      </p:grpSpPr>
      <p:sp>
        <p:nvSpPr>
          <p:cNvPr id="134" name="Google Shape;134;p25"/>
          <p:cNvSpPr txBox="1"/>
          <p:nvPr/>
        </p:nvSpPr>
        <p:spPr>
          <a:xfrm>
            <a:off x="445875" y="1804725"/>
            <a:ext cx="3869700" cy="25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35" name="Google Shape;135;p25"/>
          <p:cNvSpPr txBox="1"/>
          <p:nvPr/>
        </p:nvSpPr>
        <p:spPr>
          <a:xfrm>
            <a:off x="598275" y="1957125"/>
            <a:ext cx="3869700" cy="25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36" name="Google Shape;136;p25"/>
          <p:cNvSpPr txBox="1"/>
          <p:nvPr/>
        </p:nvSpPr>
        <p:spPr>
          <a:xfrm>
            <a:off x="80475" y="737750"/>
            <a:ext cx="8980500" cy="4283700"/>
          </a:xfrm>
          <a:prstGeom prst="rect">
            <a:avLst/>
          </a:prstGeom>
          <a:noFill/>
          <a:ln w="76200"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3300">
              <a:solidFill>
                <a:srgbClr val="FF9900"/>
              </a:solidFill>
              <a:highlight>
                <a:schemeClr val="dk1"/>
              </a:highlight>
              <a:latin typeface="Pangolin"/>
              <a:ea typeface="Pangolin"/>
              <a:cs typeface="Pangolin"/>
              <a:sym typeface="Pangolin"/>
            </a:endParaRPr>
          </a:p>
          <a:p>
            <a:pPr marL="12700" lvl="0" indent="-12700" algn="l" rtl="0">
              <a:lnSpc>
                <a:spcPct val="150000"/>
              </a:lnSpc>
              <a:spcBef>
                <a:spcPts val="0"/>
              </a:spcBef>
              <a:spcAft>
                <a:spcPts val="0"/>
              </a:spcAft>
              <a:buNone/>
            </a:pPr>
            <a:r>
              <a:rPr lang="en" sz="3200">
                <a:solidFill>
                  <a:srgbClr val="FF9900"/>
                </a:solidFill>
                <a:latin typeface="Pangolin"/>
                <a:ea typeface="Pangolin"/>
                <a:cs typeface="Pangolin"/>
                <a:sym typeface="Pangolin"/>
              </a:rPr>
              <a:t>●</a:t>
            </a:r>
            <a:r>
              <a:rPr lang="en" sz="3200" b="1">
                <a:solidFill>
                  <a:srgbClr val="FF9900"/>
                </a:solidFill>
                <a:latin typeface="Pangolin"/>
                <a:ea typeface="Pangolin"/>
                <a:cs typeface="Pangolin"/>
                <a:sym typeface="Pangolin"/>
              </a:rPr>
              <a:t>  School Mission Statement</a:t>
            </a:r>
            <a:endParaRPr sz="3200" b="1" u="sng">
              <a:solidFill>
                <a:srgbClr val="FF9900"/>
              </a:solidFill>
              <a:latin typeface="Pangolin"/>
              <a:ea typeface="Pangolin"/>
              <a:cs typeface="Pangolin"/>
              <a:sym typeface="Pangolin"/>
            </a:endParaRPr>
          </a:p>
          <a:p>
            <a:pPr marL="12700" lvl="0" indent="-12700" algn="l" rtl="0">
              <a:lnSpc>
                <a:spcPct val="150000"/>
              </a:lnSpc>
              <a:spcBef>
                <a:spcPts val="0"/>
              </a:spcBef>
              <a:spcAft>
                <a:spcPts val="0"/>
              </a:spcAft>
              <a:buClr>
                <a:schemeClr val="dk1"/>
              </a:buClr>
              <a:buSzPts val="1100"/>
              <a:buFont typeface="Arial"/>
              <a:buNone/>
            </a:pPr>
            <a:r>
              <a:rPr lang="en" sz="3200">
                <a:solidFill>
                  <a:srgbClr val="FF9900"/>
                </a:solidFill>
                <a:latin typeface="Pangolin"/>
                <a:ea typeface="Pangolin"/>
                <a:cs typeface="Pangolin"/>
                <a:sym typeface="Pangolin"/>
              </a:rPr>
              <a:t>●   </a:t>
            </a:r>
            <a:r>
              <a:rPr lang="en" sz="3200" b="1">
                <a:solidFill>
                  <a:srgbClr val="FF9900"/>
                </a:solidFill>
                <a:latin typeface="Pangolin"/>
                <a:ea typeface="Pangolin"/>
                <a:cs typeface="Pangolin"/>
                <a:sym typeface="Pangolin"/>
              </a:rPr>
              <a:t>School Code Of Conduct</a:t>
            </a:r>
            <a:endParaRPr sz="3200" b="1">
              <a:solidFill>
                <a:srgbClr val="FF9900"/>
              </a:solidFill>
              <a:latin typeface="Pangolin"/>
              <a:ea typeface="Pangolin"/>
              <a:cs typeface="Pangolin"/>
              <a:sym typeface="Pangolin"/>
            </a:endParaRPr>
          </a:p>
          <a:p>
            <a:pPr marL="12700" lvl="0" indent="-12700" algn="l" rtl="0">
              <a:lnSpc>
                <a:spcPct val="150000"/>
              </a:lnSpc>
              <a:spcBef>
                <a:spcPts val="0"/>
              </a:spcBef>
              <a:spcAft>
                <a:spcPts val="0"/>
              </a:spcAft>
              <a:buNone/>
            </a:pPr>
            <a:r>
              <a:rPr lang="en" sz="3200">
                <a:solidFill>
                  <a:srgbClr val="FF9900"/>
                </a:solidFill>
                <a:latin typeface="Pangolin"/>
                <a:ea typeface="Pangolin"/>
                <a:cs typeface="Pangolin"/>
                <a:sym typeface="Pangolin"/>
              </a:rPr>
              <a:t>●   </a:t>
            </a:r>
            <a:r>
              <a:rPr lang="en" sz="3200" b="1">
                <a:solidFill>
                  <a:srgbClr val="FF9900"/>
                </a:solidFill>
                <a:latin typeface="Pangolin"/>
                <a:ea typeface="Pangolin"/>
                <a:cs typeface="Pangolin"/>
                <a:sym typeface="Pangolin"/>
              </a:rPr>
              <a:t>Classroom Rules</a:t>
            </a:r>
            <a:endParaRPr sz="3200" b="1">
              <a:solidFill>
                <a:srgbClr val="FF9900"/>
              </a:solidFill>
              <a:latin typeface="Pangolin"/>
              <a:ea typeface="Pangolin"/>
              <a:cs typeface="Pangolin"/>
              <a:sym typeface="Pangolin"/>
            </a:endParaRPr>
          </a:p>
          <a:p>
            <a:pPr marL="457200" lvl="0" indent="-431800" algn="l" rtl="0">
              <a:lnSpc>
                <a:spcPct val="150000"/>
              </a:lnSpc>
              <a:spcBef>
                <a:spcPts val="0"/>
              </a:spcBef>
              <a:spcAft>
                <a:spcPts val="0"/>
              </a:spcAft>
              <a:buClr>
                <a:srgbClr val="FF9900"/>
              </a:buClr>
              <a:buSzPts val="3200"/>
              <a:buFont typeface="Pangolin"/>
              <a:buChar char="●"/>
            </a:pPr>
            <a:r>
              <a:rPr lang="en" sz="3200" b="1">
                <a:solidFill>
                  <a:srgbClr val="FF9900"/>
                </a:solidFill>
                <a:latin typeface="Pangolin"/>
                <a:ea typeface="Pangolin"/>
                <a:cs typeface="Pangolin"/>
                <a:sym typeface="Pangolin"/>
              </a:rPr>
              <a:t>School Programs</a:t>
            </a:r>
            <a:endParaRPr sz="2300">
              <a:solidFill>
                <a:srgbClr val="FF9900"/>
              </a:solidFill>
              <a:highlight>
                <a:schemeClr val="dk1"/>
              </a:highlight>
              <a:latin typeface="Pangolin"/>
              <a:ea typeface="Pangolin"/>
              <a:cs typeface="Pangolin"/>
              <a:sym typeface="Pangolin"/>
            </a:endParaRPr>
          </a:p>
        </p:txBody>
      </p:sp>
      <p:sp>
        <p:nvSpPr>
          <p:cNvPr id="137" name="Google Shape;137;p25"/>
          <p:cNvSpPr txBox="1"/>
          <p:nvPr/>
        </p:nvSpPr>
        <p:spPr>
          <a:xfrm>
            <a:off x="184950" y="100850"/>
            <a:ext cx="8774100" cy="636900"/>
          </a:xfrm>
          <a:prstGeom prst="rect">
            <a:avLst/>
          </a:prstGeom>
          <a:noFill/>
          <a:ln w="76200"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rgbClr val="FF9900"/>
                </a:solidFill>
                <a:latin typeface="Pangolin"/>
                <a:ea typeface="Pangolin"/>
                <a:cs typeface="Pangolin"/>
                <a:sym typeface="Pangolin"/>
              </a:rPr>
              <a:t>Step 4~</a:t>
            </a:r>
            <a:r>
              <a:rPr lang="en" sz="2200" b="1">
                <a:solidFill>
                  <a:srgbClr val="FF00FF"/>
                </a:solidFill>
                <a:latin typeface="Pangolin"/>
                <a:ea typeface="Pangolin"/>
                <a:cs typeface="Pangolin"/>
                <a:sym typeface="Pangolin"/>
              </a:rPr>
              <a:t> </a:t>
            </a:r>
            <a:r>
              <a:rPr lang="en" sz="3800" b="1">
                <a:solidFill>
                  <a:srgbClr val="FF9900"/>
                </a:solidFill>
                <a:uFill>
                  <a:noFill/>
                </a:uFill>
                <a:latin typeface="Pangolin"/>
                <a:ea typeface="Pangolin"/>
                <a:cs typeface="Pangolin"/>
                <a:sym typeface="Pangolin"/>
                <a:hlinkClick r:id="rId3">
                  <a:extLst>
                    <a:ext uri="{A12FA001-AC4F-418D-AE19-62706E023703}">
                      <ahyp:hlinkClr xmlns:ahyp="http://schemas.microsoft.com/office/drawing/2018/hyperlinkcolor" val="tx"/>
                    </a:ext>
                  </a:extLst>
                </a:hlinkClick>
              </a:rPr>
              <a:t>Evaluating Existing Public Policies</a:t>
            </a:r>
            <a:endParaRPr sz="1800">
              <a:solidFill>
                <a:schemeClr val="dk2"/>
              </a:solidFill>
            </a:endParaRPr>
          </a:p>
        </p:txBody>
      </p:sp>
      <p:pic>
        <p:nvPicPr>
          <p:cNvPr id="138" name="Google Shape;138;p25"/>
          <p:cNvPicPr preferRelativeResize="0"/>
          <p:nvPr/>
        </p:nvPicPr>
        <p:blipFill>
          <a:blip r:embed="rId4">
            <a:alphaModFix/>
          </a:blip>
          <a:stretch>
            <a:fillRect/>
          </a:stretch>
        </p:blipFill>
        <p:spPr>
          <a:xfrm>
            <a:off x="5223125" y="1584575"/>
            <a:ext cx="3630700" cy="3020000"/>
          </a:xfrm>
          <a:prstGeom prst="rect">
            <a:avLst/>
          </a:prstGeom>
          <a:noFill/>
          <a:ln w="76200" cap="flat" cmpd="sng">
            <a:solidFill>
              <a:srgbClr val="FF9900"/>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23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3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2"/>
        <p:cNvGrpSpPr/>
        <p:nvPr/>
      </p:nvGrpSpPr>
      <p:grpSpPr>
        <a:xfrm>
          <a:off x="0" y="0"/>
          <a:ext cx="0" cy="0"/>
          <a:chOff x="0" y="0"/>
          <a:chExt cx="0" cy="0"/>
        </a:xfrm>
      </p:grpSpPr>
      <p:sp>
        <p:nvSpPr>
          <p:cNvPr id="143" name="Google Shape;143;p26"/>
          <p:cNvSpPr txBox="1"/>
          <p:nvPr/>
        </p:nvSpPr>
        <p:spPr>
          <a:xfrm>
            <a:off x="445875" y="1804725"/>
            <a:ext cx="3869700" cy="25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44" name="Google Shape;144;p26"/>
          <p:cNvSpPr txBox="1"/>
          <p:nvPr/>
        </p:nvSpPr>
        <p:spPr>
          <a:xfrm>
            <a:off x="598275" y="1957125"/>
            <a:ext cx="3869700" cy="25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45" name="Google Shape;145;p26"/>
          <p:cNvSpPr txBox="1"/>
          <p:nvPr/>
        </p:nvSpPr>
        <p:spPr>
          <a:xfrm>
            <a:off x="80475" y="737750"/>
            <a:ext cx="4600500" cy="4283700"/>
          </a:xfrm>
          <a:prstGeom prst="rect">
            <a:avLst/>
          </a:prstGeom>
          <a:noFill/>
          <a:ln w="76200"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u="sng">
                <a:solidFill>
                  <a:srgbClr val="FF9900"/>
                </a:solidFill>
                <a:highlight>
                  <a:schemeClr val="dk1"/>
                </a:highlight>
                <a:latin typeface="Pangolin"/>
                <a:ea typeface="Pangolin"/>
                <a:cs typeface="Pangolin"/>
                <a:sym typeface="Pangolin"/>
              </a:rPr>
              <a:t>RESTORATIVE CIRCLES</a:t>
            </a:r>
            <a:endParaRPr sz="2200" b="1" u="sng">
              <a:solidFill>
                <a:srgbClr val="FF9900"/>
              </a:solidFill>
              <a:highlight>
                <a:schemeClr val="dk1"/>
              </a:highlight>
              <a:latin typeface="Pangolin"/>
              <a:ea typeface="Pangolin"/>
              <a:cs typeface="Pangolin"/>
              <a:sym typeface="Pangolin"/>
            </a:endParaRPr>
          </a:p>
          <a:p>
            <a:pPr marL="0" lvl="0" indent="0" algn="l" rtl="0">
              <a:spcBef>
                <a:spcPts val="0"/>
              </a:spcBef>
              <a:spcAft>
                <a:spcPts val="0"/>
              </a:spcAft>
              <a:buNone/>
            </a:pPr>
            <a:r>
              <a:rPr lang="en" sz="1800">
                <a:solidFill>
                  <a:srgbClr val="FF9900"/>
                </a:solidFill>
                <a:highlight>
                  <a:schemeClr val="dk1"/>
                </a:highlight>
                <a:latin typeface="Pangolin"/>
                <a:ea typeface="Pangolin"/>
                <a:cs typeface="Pangolin"/>
                <a:sym typeface="Pangolin"/>
              </a:rPr>
              <a:t>When people come together for interactions, they sit in circles. Classroom circles support the two main goals of restorative practices: building community; and responding to harms through dialogue that sets things right.</a:t>
            </a:r>
            <a:endParaRPr sz="1800">
              <a:solidFill>
                <a:srgbClr val="FF9900"/>
              </a:solidFill>
              <a:highlight>
                <a:schemeClr val="dk1"/>
              </a:highlight>
              <a:latin typeface="Pangolin"/>
              <a:ea typeface="Pangolin"/>
              <a:cs typeface="Pangolin"/>
              <a:sym typeface="Pangolin"/>
            </a:endParaRPr>
          </a:p>
          <a:p>
            <a:pPr marL="0" lvl="0" indent="0" algn="l" rtl="0">
              <a:lnSpc>
                <a:spcPct val="115000"/>
              </a:lnSpc>
              <a:spcBef>
                <a:spcPts val="900"/>
              </a:spcBef>
              <a:spcAft>
                <a:spcPts val="0"/>
              </a:spcAft>
              <a:buNone/>
            </a:pPr>
            <a:r>
              <a:rPr lang="en" sz="1300" b="1">
                <a:solidFill>
                  <a:srgbClr val="FF9900"/>
                </a:solidFill>
                <a:highlight>
                  <a:schemeClr val="dk1"/>
                </a:highlight>
                <a:latin typeface="Pangolin"/>
                <a:ea typeface="Pangolin"/>
                <a:cs typeface="Pangolin"/>
                <a:sym typeface="Pangolin"/>
              </a:rPr>
              <a:t>What are the 5 restorative questions for those who caused harm?</a:t>
            </a:r>
            <a:endParaRPr sz="1300" b="1">
              <a:solidFill>
                <a:srgbClr val="FF9900"/>
              </a:solidFill>
              <a:highlight>
                <a:schemeClr val="dk1"/>
              </a:highlight>
              <a:latin typeface="Pangolin"/>
              <a:ea typeface="Pangolin"/>
              <a:cs typeface="Pangolin"/>
              <a:sym typeface="Pangolin"/>
            </a:endParaRPr>
          </a:p>
          <a:p>
            <a:pPr marL="647700" marR="190500" lvl="0" indent="-311150" algn="l" rtl="0">
              <a:lnSpc>
                <a:spcPct val="115000"/>
              </a:lnSpc>
              <a:spcBef>
                <a:spcPts val="900"/>
              </a:spcBef>
              <a:spcAft>
                <a:spcPts val="0"/>
              </a:spcAft>
              <a:buClr>
                <a:srgbClr val="FF9900"/>
              </a:buClr>
              <a:buSzPts val="1300"/>
              <a:buFont typeface="Pangolin"/>
              <a:buChar char="●"/>
            </a:pPr>
            <a:r>
              <a:rPr lang="en" sz="1300" b="1">
                <a:solidFill>
                  <a:srgbClr val="FF9900"/>
                </a:solidFill>
                <a:highlight>
                  <a:schemeClr val="dk1"/>
                </a:highlight>
                <a:latin typeface="Pangolin"/>
                <a:ea typeface="Pangolin"/>
                <a:cs typeface="Pangolin"/>
                <a:sym typeface="Pangolin"/>
              </a:rPr>
              <a:t>What happened?</a:t>
            </a:r>
            <a:endParaRPr sz="1300" b="1">
              <a:solidFill>
                <a:srgbClr val="FF9900"/>
              </a:solidFill>
              <a:highlight>
                <a:schemeClr val="dk1"/>
              </a:highlight>
              <a:latin typeface="Pangolin"/>
              <a:ea typeface="Pangolin"/>
              <a:cs typeface="Pangolin"/>
              <a:sym typeface="Pangolin"/>
            </a:endParaRPr>
          </a:p>
          <a:p>
            <a:pPr marL="647700" marR="190500" lvl="0" indent="-311150" algn="l" rtl="0">
              <a:lnSpc>
                <a:spcPct val="115000"/>
              </a:lnSpc>
              <a:spcBef>
                <a:spcPts val="0"/>
              </a:spcBef>
              <a:spcAft>
                <a:spcPts val="0"/>
              </a:spcAft>
              <a:buClr>
                <a:srgbClr val="FF9900"/>
              </a:buClr>
              <a:buSzPts val="1300"/>
              <a:buFont typeface="Pangolin"/>
              <a:buChar char="●"/>
            </a:pPr>
            <a:r>
              <a:rPr lang="en" sz="1300" b="1">
                <a:solidFill>
                  <a:srgbClr val="FF9900"/>
                </a:solidFill>
                <a:highlight>
                  <a:schemeClr val="dk1"/>
                </a:highlight>
                <a:latin typeface="Pangolin"/>
                <a:ea typeface="Pangolin"/>
                <a:cs typeface="Pangolin"/>
                <a:sym typeface="Pangolin"/>
              </a:rPr>
              <a:t>What were you thinking at the time?</a:t>
            </a:r>
            <a:endParaRPr sz="1300" b="1">
              <a:solidFill>
                <a:srgbClr val="FF9900"/>
              </a:solidFill>
              <a:highlight>
                <a:schemeClr val="dk1"/>
              </a:highlight>
              <a:latin typeface="Pangolin"/>
              <a:ea typeface="Pangolin"/>
              <a:cs typeface="Pangolin"/>
              <a:sym typeface="Pangolin"/>
            </a:endParaRPr>
          </a:p>
          <a:p>
            <a:pPr marL="647700" marR="190500" lvl="0" indent="-311150" algn="l" rtl="0">
              <a:lnSpc>
                <a:spcPct val="115000"/>
              </a:lnSpc>
              <a:spcBef>
                <a:spcPts val="0"/>
              </a:spcBef>
              <a:spcAft>
                <a:spcPts val="0"/>
              </a:spcAft>
              <a:buClr>
                <a:srgbClr val="FF9900"/>
              </a:buClr>
              <a:buSzPts val="1300"/>
              <a:buFont typeface="Pangolin"/>
              <a:buChar char="●"/>
            </a:pPr>
            <a:r>
              <a:rPr lang="en" sz="1300" b="1">
                <a:solidFill>
                  <a:srgbClr val="FF9900"/>
                </a:solidFill>
                <a:highlight>
                  <a:schemeClr val="dk1"/>
                </a:highlight>
                <a:latin typeface="Pangolin"/>
                <a:ea typeface="Pangolin"/>
                <a:cs typeface="Pangolin"/>
                <a:sym typeface="Pangolin"/>
              </a:rPr>
              <a:t>What have you thought about since?</a:t>
            </a:r>
            <a:endParaRPr sz="1300" b="1">
              <a:solidFill>
                <a:srgbClr val="FF9900"/>
              </a:solidFill>
              <a:highlight>
                <a:schemeClr val="dk1"/>
              </a:highlight>
              <a:latin typeface="Pangolin"/>
              <a:ea typeface="Pangolin"/>
              <a:cs typeface="Pangolin"/>
              <a:sym typeface="Pangolin"/>
            </a:endParaRPr>
          </a:p>
          <a:p>
            <a:pPr marL="647700" marR="190500" lvl="0" indent="-311150" algn="l" rtl="0">
              <a:lnSpc>
                <a:spcPct val="115000"/>
              </a:lnSpc>
              <a:spcBef>
                <a:spcPts val="0"/>
              </a:spcBef>
              <a:spcAft>
                <a:spcPts val="0"/>
              </a:spcAft>
              <a:buClr>
                <a:srgbClr val="FF9900"/>
              </a:buClr>
              <a:buSzPts val="1300"/>
              <a:buFont typeface="Pangolin"/>
              <a:buChar char="●"/>
            </a:pPr>
            <a:r>
              <a:rPr lang="en" sz="1300" b="1">
                <a:solidFill>
                  <a:srgbClr val="FF9900"/>
                </a:solidFill>
                <a:highlight>
                  <a:schemeClr val="dk1"/>
                </a:highlight>
                <a:latin typeface="Pangolin"/>
                <a:ea typeface="Pangolin"/>
                <a:cs typeface="Pangolin"/>
                <a:sym typeface="Pangolin"/>
              </a:rPr>
              <a:t>Who has been affected by what you have done? In what way?</a:t>
            </a:r>
            <a:endParaRPr sz="1300" b="1">
              <a:solidFill>
                <a:srgbClr val="FF9900"/>
              </a:solidFill>
              <a:highlight>
                <a:schemeClr val="dk1"/>
              </a:highlight>
              <a:latin typeface="Pangolin"/>
              <a:ea typeface="Pangolin"/>
              <a:cs typeface="Pangolin"/>
              <a:sym typeface="Pangolin"/>
            </a:endParaRPr>
          </a:p>
          <a:p>
            <a:pPr marL="647700" marR="190500" lvl="0" indent="-311150" algn="l" rtl="0">
              <a:lnSpc>
                <a:spcPct val="115000"/>
              </a:lnSpc>
              <a:spcBef>
                <a:spcPts val="0"/>
              </a:spcBef>
              <a:spcAft>
                <a:spcPts val="0"/>
              </a:spcAft>
              <a:buClr>
                <a:srgbClr val="FF9900"/>
              </a:buClr>
              <a:buSzPts val="1300"/>
              <a:buFont typeface="Pangolin"/>
              <a:buChar char="●"/>
            </a:pPr>
            <a:r>
              <a:rPr lang="en" sz="1300" b="1">
                <a:solidFill>
                  <a:srgbClr val="FF9900"/>
                </a:solidFill>
                <a:highlight>
                  <a:schemeClr val="dk1"/>
                </a:highlight>
                <a:latin typeface="Pangolin"/>
                <a:ea typeface="Pangolin"/>
                <a:cs typeface="Pangolin"/>
                <a:sym typeface="Pangolin"/>
              </a:rPr>
              <a:t>What do you think you need to do to make things right?</a:t>
            </a:r>
            <a:endParaRPr sz="1300" b="1">
              <a:solidFill>
                <a:srgbClr val="FF9900"/>
              </a:solidFill>
              <a:highlight>
                <a:schemeClr val="dk1"/>
              </a:highlight>
              <a:latin typeface="Pangolin"/>
              <a:ea typeface="Pangolin"/>
              <a:cs typeface="Pangolin"/>
              <a:sym typeface="Pangolin"/>
            </a:endParaRPr>
          </a:p>
          <a:p>
            <a:pPr marL="0" lvl="0" indent="0" algn="l" rtl="0">
              <a:spcBef>
                <a:spcPts val="1800"/>
              </a:spcBef>
              <a:spcAft>
                <a:spcPts val="0"/>
              </a:spcAft>
              <a:buNone/>
            </a:pPr>
            <a:endParaRPr sz="1200">
              <a:solidFill>
                <a:srgbClr val="202124"/>
              </a:solidFill>
              <a:highlight>
                <a:srgbClr val="FFFFFF"/>
              </a:highlight>
              <a:latin typeface="Roboto"/>
              <a:ea typeface="Roboto"/>
              <a:cs typeface="Roboto"/>
              <a:sym typeface="Roboto"/>
            </a:endParaRPr>
          </a:p>
        </p:txBody>
      </p:sp>
      <p:pic>
        <p:nvPicPr>
          <p:cNvPr id="146" name="Google Shape;146;p26"/>
          <p:cNvPicPr preferRelativeResize="0"/>
          <p:nvPr/>
        </p:nvPicPr>
        <p:blipFill>
          <a:blip r:embed="rId3">
            <a:alphaModFix/>
          </a:blip>
          <a:stretch>
            <a:fillRect/>
          </a:stretch>
        </p:blipFill>
        <p:spPr>
          <a:xfrm>
            <a:off x="4680975" y="737750"/>
            <a:ext cx="4301950" cy="4283700"/>
          </a:xfrm>
          <a:prstGeom prst="rect">
            <a:avLst/>
          </a:prstGeom>
          <a:noFill/>
          <a:ln w="76200" cap="flat" cmpd="sng">
            <a:solidFill>
              <a:srgbClr val="FF00FF"/>
            </a:solidFill>
            <a:prstDash val="solid"/>
            <a:round/>
            <a:headEnd type="none" w="sm" len="sm"/>
            <a:tailEnd type="none" w="sm" len="sm"/>
          </a:ln>
        </p:spPr>
      </p:pic>
      <p:sp>
        <p:nvSpPr>
          <p:cNvPr id="147" name="Google Shape;147;p26"/>
          <p:cNvSpPr txBox="1"/>
          <p:nvPr/>
        </p:nvSpPr>
        <p:spPr>
          <a:xfrm>
            <a:off x="184950" y="0"/>
            <a:ext cx="8774100" cy="636900"/>
          </a:xfrm>
          <a:prstGeom prst="rect">
            <a:avLst/>
          </a:prstGeom>
          <a:noFill/>
          <a:ln w="76200" cap="flat" cmpd="sng">
            <a:solidFill>
              <a:srgbClr val="FF99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000" b="1">
                <a:solidFill>
                  <a:srgbClr val="FF9900"/>
                </a:solidFill>
                <a:latin typeface="Pangolin"/>
                <a:ea typeface="Pangolin"/>
                <a:cs typeface="Pangolin"/>
                <a:sym typeface="Pangolin"/>
              </a:rPr>
              <a:t>Step 4~</a:t>
            </a:r>
            <a:r>
              <a:rPr lang="en" sz="2200" b="1">
                <a:solidFill>
                  <a:srgbClr val="FF00FF"/>
                </a:solidFill>
                <a:latin typeface="Pangolin"/>
                <a:ea typeface="Pangolin"/>
                <a:cs typeface="Pangolin"/>
                <a:sym typeface="Pangolin"/>
              </a:rPr>
              <a:t> </a:t>
            </a:r>
            <a:r>
              <a:rPr lang="en" sz="3800" b="1">
                <a:solidFill>
                  <a:srgbClr val="FF9900"/>
                </a:solidFill>
                <a:uFill>
                  <a:noFill/>
                </a:uFill>
                <a:latin typeface="Pangolin"/>
                <a:ea typeface="Pangolin"/>
                <a:cs typeface="Pangolin"/>
                <a:sym typeface="Pangolin"/>
                <a:hlinkClick r:id="rId4">
                  <a:extLst>
                    <a:ext uri="{A12FA001-AC4F-418D-AE19-62706E023703}">
                      <ahyp:hlinkClr xmlns:ahyp="http://schemas.microsoft.com/office/drawing/2018/hyperlinkcolor" val="tx"/>
                    </a:ext>
                  </a:extLst>
                </a:hlinkClick>
              </a:rPr>
              <a:t>Evaluating Existing Public Policies</a:t>
            </a:r>
            <a:endParaRPr sz="1800">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slow" p14:dur="23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21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fade">
                                      <p:cBhvr>
                                        <p:cTn id="12" dur="2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1"/>
        <p:cNvGrpSpPr/>
        <p:nvPr/>
      </p:nvGrpSpPr>
      <p:grpSpPr>
        <a:xfrm>
          <a:off x="0" y="0"/>
          <a:ext cx="0" cy="0"/>
          <a:chOff x="0" y="0"/>
          <a:chExt cx="0" cy="0"/>
        </a:xfrm>
      </p:grpSpPr>
      <p:sp>
        <p:nvSpPr>
          <p:cNvPr id="152" name="Google Shape;152;p27"/>
          <p:cNvSpPr txBox="1"/>
          <p:nvPr/>
        </p:nvSpPr>
        <p:spPr>
          <a:xfrm>
            <a:off x="445875" y="1804725"/>
            <a:ext cx="3869700" cy="25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53" name="Google Shape;153;p27"/>
          <p:cNvSpPr txBox="1"/>
          <p:nvPr/>
        </p:nvSpPr>
        <p:spPr>
          <a:xfrm>
            <a:off x="598275" y="1957125"/>
            <a:ext cx="3869700" cy="25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54" name="Google Shape;154;p27"/>
          <p:cNvSpPr txBox="1"/>
          <p:nvPr/>
        </p:nvSpPr>
        <p:spPr>
          <a:xfrm>
            <a:off x="197400" y="1016475"/>
            <a:ext cx="8749200" cy="4005000"/>
          </a:xfrm>
          <a:prstGeom prst="rect">
            <a:avLst/>
          </a:prstGeom>
          <a:noFill/>
          <a:ln w="76200" cap="flat" cmpd="sng">
            <a:solidFill>
              <a:srgbClr val="E6B8A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u="sng">
                <a:solidFill>
                  <a:srgbClr val="EA9999"/>
                </a:solidFill>
                <a:highlight>
                  <a:schemeClr val="dk1"/>
                </a:highlight>
                <a:latin typeface="Pangolin"/>
                <a:ea typeface="Pangolin"/>
                <a:cs typeface="Pangolin"/>
                <a:sym typeface="Pangolin"/>
              </a:rPr>
              <a:t>How can we stop bullying??</a:t>
            </a:r>
            <a:endParaRPr sz="4800" b="1" u="sng">
              <a:solidFill>
                <a:srgbClr val="EA9999"/>
              </a:solidFill>
              <a:highlight>
                <a:schemeClr val="dk1"/>
              </a:highlight>
              <a:latin typeface="Pangolin"/>
              <a:ea typeface="Pangolin"/>
              <a:cs typeface="Pangolin"/>
              <a:sym typeface="Pangolin"/>
            </a:endParaRPr>
          </a:p>
          <a:p>
            <a:pPr marL="0" lvl="0" indent="0" algn="l" rtl="0">
              <a:spcBef>
                <a:spcPts val="0"/>
              </a:spcBef>
              <a:spcAft>
                <a:spcPts val="0"/>
              </a:spcAft>
              <a:buNone/>
            </a:pPr>
            <a:r>
              <a:rPr lang="en" sz="3000" b="1">
                <a:solidFill>
                  <a:srgbClr val="EA9999"/>
                </a:solidFill>
                <a:highlight>
                  <a:schemeClr val="dk1"/>
                </a:highlight>
                <a:latin typeface="Pangolin"/>
                <a:ea typeface="Pangolin"/>
                <a:cs typeface="Pangolin"/>
                <a:sym typeface="Pangolin"/>
              </a:rPr>
              <a:t>In pairs at your tables, please think &amp; discuss the following below:</a:t>
            </a:r>
            <a:endParaRPr sz="3000" b="1">
              <a:solidFill>
                <a:srgbClr val="EA9999"/>
              </a:solidFill>
              <a:highlight>
                <a:schemeClr val="dk1"/>
              </a:highlight>
              <a:latin typeface="Pangolin"/>
              <a:ea typeface="Pangolin"/>
              <a:cs typeface="Pangolin"/>
              <a:sym typeface="Pangolin"/>
            </a:endParaRPr>
          </a:p>
          <a:p>
            <a:pPr marL="0" lvl="0" indent="0" algn="l" rtl="0">
              <a:spcBef>
                <a:spcPts val="0"/>
              </a:spcBef>
              <a:spcAft>
                <a:spcPts val="0"/>
              </a:spcAft>
              <a:buNone/>
            </a:pPr>
            <a:endParaRPr sz="3300" b="1">
              <a:solidFill>
                <a:srgbClr val="EA9999"/>
              </a:solidFill>
              <a:highlight>
                <a:schemeClr val="dk1"/>
              </a:highlight>
              <a:latin typeface="Pangolin"/>
              <a:ea typeface="Pangolin"/>
              <a:cs typeface="Pangolin"/>
              <a:sym typeface="Pangolin"/>
            </a:endParaRPr>
          </a:p>
          <a:p>
            <a:pPr marL="457200" lvl="0" indent="-381000" algn="l" rtl="0">
              <a:spcBef>
                <a:spcPts val="0"/>
              </a:spcBef>
              <a:spcAft>
                <a:spcPts val="0"/>
              </a:spcAft>
              <a:buClr>
                <a:srgbClr val="EA9999"/>
              </a:buClr>
              <a:buSzPts val="2400"/>
              <a:buFont typeface="Pangolin"/>
              <a:buChar char="●"/>
            </a:pPr>
            <a:r>
              <a:rPr lang="en" sz="2400" b="1">
                <a:solidFill>
                  <a:srgbClr val="EA9999"/>
                </a:solidFill>
                <a:highlight>
                  <a:schemeClr val="dk1"/>
                </a:highlight>
                <a:latin typeface="Pangolin"/>
                <a:ea typeface="Pangolin"/>
                <a:cs typeface="Pangolin"/>
                <a:sym typeface="Pangolin"/>
              </a:rPr>
              <a:t>What are some strategies we can implement in our schools to help stop bullying?</a:t>
            </a:r>
            <a:endParaRPr sz="2400" b="1">
              <a:solidFill>
                <a:srgbClr val="EA9999"/>
              </a:solidFill>
              <a:highlight>
                <a:schemeClr val="dk1"/>
              </a:highlight>
              <a:latin typeface="Pangolin"/>
              <a:ea typeface="Pangolin"/>
              <a:cs typeface="Pangolin"/>
              <a:sym typeface="Pangolin"/>
            </a:endParaRPr>
          </a:p>
          <a:p>
            <a:pPr marL="0" lvl="0" indent="0" algn="l" rtl="0">
              <a:spcBef>
                <a:spcPts val="0"/>
              </a:spcBef>
              <a:spcAft>
                <a:spcPts val="0"/>
              </a:spcAft>
              <a:buNone/>
            </a:pPr>
            <a:endParaRPr sz="2400" b="1">
              <a:solidFill>
                <a:srgbClr val="EA9999"/>
              </a:solidFill>
              <a:highlight>
                <a:schemeClr val="dk1"/>
              </a:highlight>
              <a:latin typeface="Pangolin"/>
              <a:ea typeface="Pangolin"/>
              <a:cs typeface="Pangolin"/>
              <a:sym typeface="Pangolin"/>
            </a:endParaRPr>
          </a:p>
          <a:p>
            <a:pPr marL="0" lvl="0" indent="0" algn="l" rtl="0">
              <a:spcBef>
                <a:spcPts val="0"/>
              </a:spcBef>
              <a:spcAft>
                <a:spcPts val="0"/>
              </a:spcAft>
              <a:buNone/>
            </a:pPr>
            <a:r>
              <a:rPr lang="en" sz="2400" b="1">
                <a:solidFill>
                  <a:srgbClr val="EA9999"/>
                </a:solidFill>
                <a:highlight>
                  <a:schemeClr val="dk1"/>
                </a:highlight>
                <a:latin typeface="Pangolin"/>
                <a:ea typeface="Pangolin"/>
                <a:cs typeface="Pangolin"/>
                <a:sym typeface="Pangolin"/>
              </a:rPr>
              <a:t>  </a:t>
            </a:r>
            <a:r>
              <a:rPr lang="en" sz="3600" b="1">
                <a:solidFill>
                  <a:srgbClr val="EA9999"/>
                </a:solidFill>
                <a:highlight>
                  <a:schemeClr val="dk1"/>
                </a:highlight>
                <a:latin typeface="Pangolin"/>
                <a:ea typeface="Pangolin"/>
                <a:cs typeface="Pangolin"/>
                <a:sym typeface="Pangolin"/>
              </a:rPr>
              <a:t>   </a:t>
            </a:r>
            <a:r>
              <a:rPr lang="en" sz="4000" b="1">
                <a:solidFill>
                  <a:srgbClr val="EA9999"/>
                </a:solidFill>
                <a:highlight>
                  <a:schemeClr val="dk1"/>
                </a:highlight>
                <a:latin typeface="Pangolin"/>
                <a:ea typeface="Pangolin"/>
                <a:cs typeface="Pangolin"/>
                <a:sym typeface="Pangolin"/>
              </a:rPr>
              <a:t>    ******** Turn &amp; Talk *********</a:t>
            </a:r>
            <a:endParaRPr sz="4000" b="1">
              <a:solidFill>
                <a:srgbClr val="EA9999"/>
              </a:solidFill>
              <a:highlight>
                <a:schemeClr val="dk1"/>
              </a:highlight>
              <a:latin typeface="Pangolin"/>
              <a:ea typeface="Pangolin"/>
              <a:cs typeface="Pangolin"/>
              <a:sym typeface="Pangolin"/>
            </a:endParaRPr>
          </a:p>
        </p:txBody>
      </p:sp>
      <p:sp>
        <p:nvSpPr>
          <p:cNvPr id="155" name="Google Shape;155;p27"/>
          <p:cNvSpPr txBox="1"/>
          <p:nvPr/>
        </p:nvSpPr>
        <p:spPr>
          <a:xfrm>
            <a:off x="0" y="0"/>
            <a:ext cx="8898900" cy="753600"/>
          </a:xfrm>
          <a:prstGeom prst="rect">
            <a:avLst/>
          </a:prstGeom>
          <a:noFill/>
          <a:ln w="76200" cap="flat" cmpd="sng">
            <a:solidFill>
              <a:srgbClr val="EA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000" b="1">
                <a:solidFill>
                  <a:srgbClr val="EA9999"/>
                </a:solidFill>
                <a:latin typeface="Pangolin"/>
                <a:ea typeface="Pangolin"/>
                <a:cs typeface="Pangolin"/>
                <a:sym typeface="Pangolin"/>
              </a:rPr>
              <a:t>Step 5~</a:t>
            </a:r>
            <a:r>
              <a:rPr lang="en" sz="3800" b="1">
                <a:solidFill>
                  <a:srgbClr val="EA9999"/>
                </a:solidFill>
                <a:uFill>
                  <a:noFill/>
                </a:uFill>
                <a:latin typeface="Pangolin"/>
                <a:ea typeface="Pangolin"/>
                <a:cs typeface="Pangolin"/>
                <a:sym typeface="Pangolin"/>
                <a:hlinkClick r:id="rId3">
                  <a:extLst>
                    <a:ext uri="{A12FA001-AC4F-418D-AE19-62706E023703}">
                      <ahyp:hlinkClr xmlns:ahyp="http://schemas.microsoft.com/office/drawing/2018/hyperlinkcolor" val="tx"/>
                    </a:ext>
                  </a:extLst>
                </a:hlinkClick>
              </a:rPr>
              <a:t>Developing Public Policy Solutions</a:t>
            </a:r>
            <a:endParaRPr sz="1800">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slow" p14:dur="2300">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9"/>
        <p:cNvGrpSpPr/>
        <p:nvPr/>
      </p:nvGrpSpPr>
      <p:grpSpPr>
        <a:xfrm>
          <a:off x="0" y="0"/>
          <a:ext cx="0" cy="0"/>
          <a:chOff x="0" y="0"/>
          <a:chExt cx="0" cy="0"/>
        </a:xfrm>
      </p:grpSpPr>
      <p:sp>
        <p:nvSpPr>
          <p:cNvPr id="160" name="Google Shape;160;p28"/>
          <p:cNvSpPr txBox="1"/>
          <p:nvPr/>
        </p:nvSpPr>
        <p:spPr>
          <a:xfrm>
            <a:off x="445875" y="1804725"/>
            <a:ext cx="3869700" cy="25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61" name="Google Shape;161;p28"/>
          <p:cNvSpPr txBox="1"/>
          <p:nvPr/>
        </p:nvSpPr>
        <p:spPr>
          <a:xfrm>
            <a:off x="598275" y="1957125"/>
            <a:ext cx="3869700" cy="25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62" name="Google Shape;162;p28"/>
          <p:cNvSpPr txBox="1"/>
          <p:nvPr/>
        </p:nvSpPr>
        <p:spPr>
          <a:xfrm>
            <a:off x="197400" y="708600"/>
            <a:ext cx="8749200" cy="4281000"/>
          </a:xfrm>
          <a:prstGeom prst="rect">
            <a:avLst/>
          </a:prstGeom>
          <a:noFill/>
          <a:ln w="76200" cap="flat" cmpd="sng">
            <a:solidFill>
              <a:srgbClr val="E6B8A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800" b="1" u="sng">
                <a:solidFill>
                  <a:srgbClr val="EA9999"/>
                </a:solidFill>
                <a:highlight>
                  <a:schemeClr val="dk1"/>
                </a:highlight>
                <a:latin typeface="Pangolin"/>
                <a:ea typeface="Pangolin"/>
                <a:cs typeface="Pangolin"/>
                <a:sym typeface="Pangolin"/>
              </a:rPr>
              <a:t>How can we stop bullying??</a:t>
            </a:r>
            <a:endParaRPr sz="3800" b="1" u="sng">
              <a:solidFill>
                <a:srgbClr val="EA9999"/>
              </a:solidFill>
              <a:highlight>
                <a:schemeClr val="dk1"/>
              </a:highlight>
              <a:latin typeface="Pangolin"/>
              <a:ea typeface="Pangolin"/>
              <a:cs typeface="Pangolin"/>
              <a:sym typeface="Pangolin"/>
            </a:endParaRPr>
          </a:p>
          <a:p>
            <a:pPr marL="12700" lvl="0" indent="0" algn="l" rtl="0">
              <a:lnSpc>
                <a:spcPct val="115000"/>
              </a:lnSpc>
              <a:spcBef>
                <a:spcPts val="0"/>
              </a:spcBef>
              <a:spcAft>
                <a:spcPts val="0"/>
              </a:spcAft>
              <a:buNone/>
            </a:pPr>
            <a:r>
              <a:rPr lang="en" sz="2600">
                <a:solidFill>
                  <a:srgbClr val="EA9999"/>
                </a:solidFill>
                <a:latin typeface="Pangolin"/>
                <a:ea typeface="Pangolin"/>
                <a:cs typeface="Pangolin"/>
                <a:sym typeface="Pangolin"/>
              </a:rPr>
              <a:t>●</a:t>
            </a:r>
            <a:r>
              <a:rPr lang="en" sz="2600" b="1">
                <a:solidFill>
                  <a:srgbClr val="EA9999"/>
                </a:solidFill>
                <a:latin typeface="Pangolin"/>
                <a:ea typeface="Pangolin"/>
                <a:cs typeface="Pangolin"/>
                <a:sym typeface="Pangolin"/>
              </a:rPr>
              <a:t>More strict punishments/implementation of these punishments</a:t>
            </a:r>
            <a:endParaRPr sz="2600" b="1">
              <a:solidFill>
                <a:srgbClr val="EA9999"/>
              </a:solidFill>
              <a:latin typeface="Pangolin"/>
              <a:ea typeface="Pangolin"/>
              <a:cs typeface="Pangolin"/>
              <a:sym typeface="Pangolin"/>
            </a:endParaRPr>
          </a:p>
          <a:p>
            <a:pPr marL="12700" lvl="0" indent="0" algn="l" rtl="0">
              <a:lnSpc>
                <a:spcPct val="115000"/>
              </a:lnSpc>
              <a:spcBef>
                <a:spcPts val="0"/>
              </a:spcBef>
              <a:spcAft>
                <a:spcPts val="0"/>
              </a:spcAft>
              <a:buNone/>
            </a:pPr>
            <a:r>
              <a:rPr lang="en" sz="2600">
                <a:solidFill>
                  <a:srgbClr val="EA9999"/>
                </a:solidFill>
                <a:latin typeface="Pangolin"/>
                <a:ea typeface="Pangolin"/>
                <a:cs typeface="Pangolin"/>
                <a:sym typeface="Pangolin"/>
              </a:rPr>
              <a:t>●</a:t>
            </a:r>
            <a:r>
              <a:rPr lang="en" sz="2600" b="1">
                <a:solidFill>
                  <a:srgbClr val="EA9999"/>
                </a:solidFill>
                <a:latin typeface="Pangolin"/>
                <a:ea typeface="Pangolin"/>
                <a:cs typeface="Pangolin"/>
                <a:sym typeface="Pangolin"/>
              </a:rPr>
              <a:t>Increased education in schools about bullying and the consequences that come with it</a:t>
            </a:r>
            <a:endParaRPr sz="2600" b="1">
              <a:solidFill>
                <a:srgbClr val="EA9999"/>
              </a:solidFill>
              <a:latin typeface="Pangolin"/>
              <a:ea typeface="Pangolin"/>
              <a:cs typeface="Pangolin"/>
              <a:sym typeface="Pangolin"/>
            </a:endParaRPr>
          </a:p>
          <a:p>
            <a:pPr marL="12700" lvl="0" indent="0" algn="l" rtl="0">
              <a:lnSpc>
                <a:spcPct val="115000"/>
              </a:lnSpc>
              <a:spcBef>
                <a:spcPts val="0"/>
              </a:spcBef>
              <a:spcAft>
                <a:spcPts val="0"/>
              </a:spcAft>
              <a:buNone/>
            </a:pPr>
            <a:r>
              <a:rPr lang="en" sz="2600">
                <a:solidFill>
                  <a:srgbClr val="EA9999"/>
                </a:solidFill>
                <a:latin typeface="Pangolin"/>
                <a:ea typeface="Pangolin"/>
                <a:cs typeface="Pangolin"/>
                <a:sym typeface="Pangolin"/>
              </a:rPr>
              <a:t>●</a:t>
            </a:r>
            <a:r>
              <a:rPr lang="en" sz="2600" b="1">
                <a:solidFill>
                  <a:srgbClr val="EA9999"/>
                </a:solidFill>
                <a:latin typeface="Pangolin"/>
                <a:ea typeface="Pangolin"/>
                <a:cs typeface="Pangolin"/>
                <a:sym typeface="Pangolin"/>
              </a:rPr>
              <a:t>More support from guidance counselor/social worker- Push in program</a:t>
            </a:r>
            <a:endParaRPr sz="2600" b="1">
              <a:solidFill>
                <a:srgbClr val="EA9999"/>
              </a:solidFill>
              <a:latin typeface="Pangolin"/>
              <a:ea typeface="Pangolin"/>
              <a:cs typeface="Pangolin"/>
              <a:sym typeface="Pangolin"/>
            </a:endParaRPr>
          </a:p>
          <a:p>
            <a:pPr marL="0" lvl="0" indent="0" algn="l" rtl="0">
              <a:spcBef>
                <a:spcPts val="0"/>
              </a:spcBef>
              <a:spcAft>
                <a:spcPts val="0"/>
              </a:spcAft>
              <a:buNone/>
            </a:pPr>
            <a:endParaRPr sz="3300" b="1">
              <a:solidFill>
                <a:srgbClr val="EA9999"/>
              </a:solidFill>
              <a:highlight>
                <a:schemeClr val="dk1"/>
              </a:highlight>
              <a:latin typeface="Pangolin"/>
              <a:ea typeface="Pangolin"/>
              <a:cs typeface="Pangolin"/>
              <a:sym typeface="Pangolin"/>
            </a:endParaRPr>
          </a:p>
        </p:txBody>
      </p:sp>
      <p:sp>
        <p:nvSpPr>
          <p:cNvPr id="163" name="Google Shape;163;p28"/>
          <p:cNvSpPr txBox="1"/>
          <p:nvPr/>
        </p:nvSpPr>
        <p:spPr>
          <a:xfrm>
            <a:off x="129150" y="0"/>
            <a:ext cx="8885700" cy="708600"/>
          </a:xfrm>
          <a:prstGeom prst="rect">
            <a:avLst/>
          </a:prstGeom>
          <a:noFill/>
          <a:ln w="76200" cap="flat" cmpd="sng">
            <a:solidFill>
              <a:srgbClr val="EA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000" b="1">
                <a:solidFill>
                  <a:srgbClr val="EA9999"/>
                </a:solidFill>
                <a:latin typeface="Pangolin"/>
                <a:ea typeface="Pangolin"/>
                <a:cs typeface="Pangolin"/>
                <a:sym typeface="Pangolin"/>
              </a:rPr>
              <a:t>Step 5~</a:t>
            </a:r>
            <a:r>
              <a:rPr lang="en" sz="3800" b="1">
                <a:solidFill>
                  <a:srgbClr val="EA9999"/>
                </a:solidFill>
                <a:uFill>
                  <a:noFill/>
                </a:uFill>
                <a:latin typeface="Pangolin"/>
                <a:ea typeface="Pangolin"/>
                <a:cs typeface="Pangolin"/>
                <a:sym typeface="Pangolin"/>
                <a:hlinkClick r:id="rId3">
                  <a:extLst>
                    <a:ext uri="{A12FA001-AC4F-418D-AE19-62706E023703}">
                      <ahyp:hlinkClr xmlns:ahyp="http://schemas.microsoft.com/office/drawing/2018/hyperlinkcolor" val="tx"/>
                    </a:ext>
                  </a:extLst>
                </a:hlinkClick>
              </a:rPr>
              <a:t>Developing Public Policy Solutions</a:t>
            </a:r>
            <a:endParaRPr sz="1800">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slow" p14:dur="23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7"/>
        <p:cNvGrpSpPr/>
        <p:nvPr/>
      </p:nvGrpSpPr>
      <p:grpSpPr>
        <a:xfrm>
          <a:off x="0" y="0"/>
          <a:ext cx="0" cy="0"/>
          <a:chOff x="0" y="0"/>
          <a:chExt cx="0" cy="0"/>
        </a:xfrm>
      </p:grpSpPr>
      <p:sp>
        <p:nvSpPr>
          <p:cNvPr id="168" name="Google Shape;168;p29"/>
          <p:cNvSpPr txBox="1"/>
          <p:nvPr/>
        </p:nvSpPr>
        <p:spPr>
          <a:xfrm>
            <a:off x="160050" y="102100"/>
            <a:ext cx="8823900" cy="800400"/>
          </a:xfrm>
          <a:prstGeom prst="rect">
            <a:avLst/>
          </a:prstGeom>
          <a:noFill/>
          <a:ln w="76200" cap="flat" cmpd="sng">
            <a:solidFill>
              <a:srgbClr val="FFFF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4000" b="1">
                <a:solidFill>
                  <a:srgbClr val="FFFF00"/>
                </a:solidFill>
                <a:latin typeface="Pangolin"/>
                <a:ea typeface="Pangolin"/>
                <a:cs typeface="Pangolin"/>
                <a:sym typeface="Pangolin"/>
              </a:rPr>
              <a:t>Step 6~</a:t>
            </a:r>
            <a:r>
              <a:rPr lang="en" sz="3100" b="1">
                <a:solidFill>
                  <a:schemeClr val="accent6"/>
                </a:solidFill>
                <a:latin typeface="Pangolin"/>
                <a:ea typeface="Pangolin"/>
                <a:cs typeface="Pangolin"/>
                <a:sym typeface="Pangolin"/>
              </a:rPr>
              <a:t> </a:t>
            </a:r>
            <a:r>
              <a:rPr lang="en" sz="3100" b="1">
                <a:solidFill>
                  <a:schemeClr val="accent6"/>
                </a:solidFill>
                <a:uFill>
                  <a:noFill/>
                </a:uFill>
                <a:latin typeface="Pangolin"/>
                <a:ea typeface="Pangolin"/>
                <a:cs typeface="Pangolin"/>
                <a:sym typeface="Pangolin"/>
                <a:hlinkClick r:id="rId3">
                  <a:extLst>
                    <a:ext uri="{A12FA001-AC4F-418D-AE19-62706E023703}">
                      <ahyp:hlinkClr xmlns:ahyp="http://schemas.microsoft.com/office/drawing/2018/hyperlinkcolor" val="tx"/>
                    </a:ext>
                  </a:extLst>
                </a:hlinkClick>
              </a:rPr>
              <a:t>Selecting the Best Public Policy Solution</a:t>
            </a:r>
            <a:r>
              <a:rPr lang="en" sz="3100" b="1">
                <a:solidFill>
                  <a:schemeClr val="accent6"/>
                </a:solidFill>
                <a:latin typeface="Pangolin"/>
                <a:ea typeface="Pangolin"/>
                <a:cs typeface="Pangolin"/>
                <a:sym typeface="Pangolin"/>
              </a:rPr>
              <a:t>:</a:t>
            </a:r>
            <a:endParaRPr sz="3100" b="1">
              <a:solidFill>
                <a:schemeClr val="accent6"/>
              </a:solidFill>
              <a:latin typeface="Pangolin"/>
              <a:ea typeface="Pangolin"/>
              <a:cs typeface="Pangolin"/>
              <a:sym typeface="Pangolin"/>
            </a:endParaRPr>
          </a:p>
        </p:txBody>
      </p:sp>
      <p:sp>
        <p:nvSpPr>
          <p:cNvPr id="169" name="Google Shape;169;p29"/>
          <p:cNvSpPr txBox="1"/>
          <p:nvPr/>
        </p:nvSpPr>
        <p:spPr>
          <a:xfrm>
            <a:off x="445875" y="1804725"/>
            <a:ext cx="3869700" cy="25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70" name="Google Shape;170;p29"/>
          <p:cNvSpPr txBox="1"/>
          <p:nvPr/>
        </p:nvSpPr>
        <p:spPr>
          <a:xfrm>
            <a:off x="598275" y="2020825"/>
            <a:ext cx="3869700" cy="25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171" name="Google Shape;171;p29"/>
          <p:cNvSpPr txBox="1"/>
          <p:nvPr/>
        </p:nvSpPr>
        <p:spPr>
          <a:xfrm>
            <a:off x="160050" y="1082925"/>
            <a:ext cx="8823900" cy="3874800"/>
          </a:xfrm>
          <a:prstGeom prst="rect">
            <a:avLst/>
          </a:prstGeom>
          <a:noFill/>
          <a:ln w="76200" cap="flat" cmpd="sng">
            <a:solidFill>
              <a:srgbClr val="FFFF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4000" b="1" u="sng">
                <a:solidFill>
                  <a:srgbClr val="FFFF00"/>
                </a:solidFill>
                <a:latin typeface="Pangolin"/>
                <a:ea typeface="Pangolin"/>
                <a:cs typeface="Pangolin"/>
                <a:sym typeface="Pangolin"/>
              </a:rPr>
              <a:t>Which Solution fits our school best?</a:t>
            </a:r>
            <a:endParaRPr sz="4000" b="1" u="sng">
              <a:solidFill>
                <a:srgbClr val="FFFF00"/>
              </a:solidFill>
              <a:latin typeface="Pangolin"/>
              <a:ea typeface="Pangolin"/>
              <a:cs typeface="Pangolin"/>
              <a:sym typeface="Pangolin"/>
            </a:endParaRPr>
          </a:p>
          <a:p>
            <a:pPr marL="0" lvl="0" indent="0" algn="ctr" rtl="0">
              <a:lnSpc>
                <a:spcPct val="115000"/>
              </a:lnSpc>
              <a:spcBef>
                <a:spcPts val="1600"/>
              </a:spcBef>
              <a:spcAft>
                <a:spcPts val="0"/>
              </a:spcAft>
              <a:buClr>
                <a:schemeClr val="dk1"/>
              </a:buClr>
              <a:buSzPts val="1100"/>
              <a:buFont typeface="Arial"/>
              <a:buNone/>
            </a:pPr>
            <a:r>
              <a:rPr lang="en" sz="3300" b="1" i="1">
                <a:solidFill>
                  <a:srgbClr val="FFFF00"/>
                </a:solidFill>
                <a:latin typeface="Pangolin"/>
                <a:ea typeface="Pangolin"/>
                <a:cs typeface="Pangolin"/>
                <a:sym typeface="Pangolin"/>
              </a:rPr>
              <a:t>Effectiveness</a:t>
            </a:r>
            <a:r>
              <a:rPr lang="en" sz="3300" i="1">
                <a:solidFill>
                  <a:srgbClr val="FFFF00"/>
                </a:solidFill>
                <a:latin typeface="Pangolin"/>
                <a:ea typeface="Pangolin"/>
                <a:cs typeface="Pangolin"/>
                <a:sym typeface="Pangolin"/>
              </a:rPr>
              <a:t>:</a:t>
            </a:r>
            <a:r>
              <a:rPr lang="en" sz="3300">
                <a:solidFill>
                  <a:srgbClr val="FFFF00"/>
                </a:solidFill>
                <a:latin typeface="Pangolin"/>
                <a:ea typeface="Pangolin"/>
                <a:cs typeface="Pangolin"/>
                <a:sym typeface="Pangolin"/>
              </a:rPr>
              <a:t> How well will it work?</a:t>
            </a:r>
            <a:endParaRPr sz="3300">
              <a:solidFill>
                <a:srgbClr val="FFFF00"/>
              </a:solidFill>
              <a:latin typeface="Pangolin"/>
              <a:ea typeface="Pangolin"/>
              <a:cs typeface="Pangolin"/>
              <a:sym typeface="Pangolin"/>
            </a:endParaRPr>
          </a:p>
          <a:p>
            <a:pPr marL="0" lvl="0" indent="0" algn="ctr" rtl="0">
              <a:lnSpc>
                <a:spcPct val="115000"/>
              </a:lnSpc>
              <a:spcBef>
                <a:spcPts val="1600"/>
              </a:spcBef>
              <a:spcAft>
                <a:spcPts val="1600"/>
              </a:spcAft>
              <a:buClr>
                <a:schemeClr val="dk1"/>
              </a:buClr>
              <a:buSzPts val="1100"/>
              <a:buFont typeface="Arial"/>
              <a:buNone/>
            </a:pPr>
            <a:r>
              <a:rPr lang="en" sz="3300" b="1" i="1">
                <a:solidFill>
                  <a:srgbClr val="FFFF00"/>
                </a:solidFill>
                <a:latin typeface="Pangolin"/>
                <a:ea typeface="Pangolin"/>
                <a:cs typeface="Pangolin"/>
                <a:sym typeface="Pangolin"/>
              </a:rPr>
              <a:t>Feasibility:</a:t>
            </a:r>
            <a:r>
              <a:rPr lang="en" sz="3300" i="1">
                <a:solidFill>
                  <a:srgbClr val="FFFF00"/>
                </a:solidFill>
                <a:latin typeface="Pangolin"/>
                <a:ea typeface="Pangolin"/>
                <a:cs typeface="Pangolin"/>
                <a:sym typeface="Pangolin"/>
              </a:rPr>
              <a:t> </a:t>
            </a:r>
            <a:r>
              <a:rPr lang="en" sz="3300">
                <a:solidFill>
                  <a:srgbClr val="FFFF00"/>
                </a:solidFill>
                <a:latin typeface="Pangolin"/>
                <a:ea typeface="Pangolin"/>
                <a:cs typeface="Pangolin"/>
                <a:sym typeface="Pangolin"/>
              </a:rPr>
              <a:t>How easily can we make this happen?</a:t>
            </a:r>
            <a:endParaRPr sz="3300">
              <a:solidFill>
                <a:srgbClr val="FFFF00"/>
              </a:solidFill>
              <a:latin typeface="Pangolin"/>
              <a:ea typeface="Pangolin"/>
              <a:cs typeface="Pangolin"/>
              <a:sym typeface="Pangolin"/>
            </a:endParaRPr>
          </a:p>
        </p:txBody>
      </p:sp>
    </p:spTree>
  </p:cSld>
  <p:clrMapOvr>
    <a:masterClrMapping/>
  </p:clrMapOvr>
  <mc:AlternateContent xmlns:mc="http://schemas.openxmlformats.org/markup-compatibility/2006" xmlns:p14="http://schemas.microsoft.com/office/powerpoint/2010/main">
    <mc:Choice Requires="p14">
      <p:transition spd="slow" p14:dur="23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5"/>
        <p:cNvGrpSpPr/>
        <p:nvPr/>
      </p:nvGrpSpPr>
      <p:grpSpPr>
        <a:xfrm>
          <a:off x="0" y="0"/>
          <a:ext cx="0" cy="0"/>
          <a:chOff x="0" y="0"/>
          <a:chExt cx="0" cy="0"/>
        </a:xfrm>
      </p:grpSpPr>
      <p:graphicFrame>
        <p:nvGraphicFramePr>
          <p:cNvPr id="176" name="Google Shape;176;p30"/>
          <p:cNvGraphicFramePr/>
          <p:nvPr/>
        </p:nvGraphicFramePr>
        <p:xfrm>
          <a:off x="628500" y="1619250"/>
          <a:ext cx="3000000" cy="3000000"/>
        </p:xfrm>
        <a:graphic>
          <a:graphicData uri="http://schemas.openxmlformats.org/drawingml/2006/table">
            <a:tbl>
              <a:tblPr>
                <a:noFill/>
                <a:tableStyleId>{0FC909C5-96DC-4330-9519-0105B30AF6AD}</a:tableStyleId>
              </a:tblPr>
              <a:tblGrid>
                <a:gridCol w="1662425">
                  <a:extLst>
                    <a:ext uri="{9D8B030D-6E8A-4147-A177-3AD203B41FA5}">
                      <a16:colId xmlns:a16="http://schemas.microsoft.com/office/drawing/2014/main" val="20000"/>
                    </a:ext>
                  </a:extLst>
                </a:gridCol>
                <a:gridCol w="1744200">
                  <a:extLst>
                    <a:ext uri="{9D8B030D-6E8A-4147-A177-3AD203B41FA5}">
                      <a16:colId xmlns:a16="http://schemas.microsoft.com/office/drawing/2014/main" val="20001"/>
                    </a:ext>
                  </a:extLst>
                </a:gridCol>
                <a:gridCol w="1378600">
                  <a:extLst>
                    <a:ext uri="{9D8B030D-6E8A-4147-A177-3AD203B41FA5}">
                      <a16:colId xmlns:a16="http://schemas.microsoft.com/office/drawing/2014/main" val="20002"/>
                    </a:ext>
                  </a:extLst>
                </a:gridCol>
                <a:gridCol w="1440425">
                  <a:extLst>
                    <a:ext uri="{9D8B030D-6E8A-4147-A177-3AD203B41FA5}">
                      <a16:colId xmlns:a16="http://schemas.microsoft.com/office/drawing/2014/main" val="20003"/>
                    </a:ext>
                  </a:extLst>
                </a:gridCol>
                <a:gridCol w="1337350">
                  <a:extLst>
                    <a:ext uri="{9D8B030D-6E8A-4147-A177-3AD203B41FA5}">
                      <a16:colId xmlns:a16="http://schemas.microsoft.com/office/drawing/2014/main" val="20004"/>
                    </a:ext>
                  </a:extLst>
                </a:gridCol>
              </a:tblGrid>
              <a:tr h="381000">
                <a:tc rowSpan="2" gridSpan="2">
                  <a:txBody>
                    <a:bodyPr/>
                    <a:lstStyle/>
                    <a:p>
                      <a:pPr marL="0" lvl="0" indent="0" algn="l" rtl="0">
                        <a:spcBef>
                          <a:spcPts val="0"/>
                        </a:spcBef>
                        <a:spcAft>
                          <a:spcPts val="0"/>
                        </a:spcAft>
                        <a:buNone/>
                      </a:pPr>
                      <a:endParaRPr>
                        <a:solidFill>
                          <a:srgbClr val="FFFF00"/>
                        </a:solidFill>
                      </a:endParaRPr>
                    </a:p>
                  </a:txBody>
                  <a:tcPr marL="91425" marR="91425" marT="91425" marB="91425"/>
                </a:tc>
                <a:tc rowSpan="2" hMerge="1">
                  <a:txBody>
                    <a:bodyPr/>
                    <a:lstStyle/>
                    <a:p>
                      <a:endParaRPr lang="en-US"/>
                    </a:p>
                  </a:txBody>
                  <a:tcPr/>
                </a:tc>
                <a:tc gridSpan="3">
                  <a:txBody>
                    <a:bodyPr/>
                    <a:lstStyle/>
                    <a:p>
                      <a:pPr marL="0" lvl="0" indent="0" algn="ctr" rtl="0">
                        <a:spcBef>
                          <a:spcPts val="0"/>
                        </a:spcBef>
                        <a:spcAft>
                          <a:spcPts val="0"/>
                        </a:spcAft>
                        <a:buNone/>
                      </a:pPr>
                      <a:r>
                        <a:rPr lang="en" b="1">
                          <a:solidFill>
                            <a:srgbClr val="FCE5CD"/>
                          </a:solidFill>
                        </a:rPr>
                        <a:t>FEASIBILITY</a:t>
                      </a:r>
                      <a:endParaRPr b="1">
                        <a:solidFill>
                          <a:srgbClr val="FCE5CD"/>
                        </a:solidFill>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gridSpan="2" vMerge="1">
                  <a:txBody>
                    <a:bodyPr/>
                    <a:lstStyle/>
                    <a:p>
                      <a:endParaRPr lang="en-US"/>
                    </a:p>
                  </a:txBody>
                  <a:tcPr/>
                </a:tc>
                <a:tc hMerge="1" vMerge="1">
                  <a:txBody>
                    <a:bodyPr/>
                    <a:lstStyle/>
                    <a:p>
                      <a:endParaRPr lang="en-US"/>
                    </a:p>
                  </a:txBody>
                  <a:tcPr/>
                </a:tc>
                <a:tc>
                  <a:txBody>
                    <a:bodyPr/>
                    <a:lstStyle/>
                    <a:p>
                      <a:pPr marL="0" lvl="0" indent="0" algn="ctr" rtl="0">
                        <a:spcBef>
                          <a:spcPts val="0"/>
                        </a:spcBef>
                        <a:spcAft>
                          <a:spcPts val="0"/>
                        </a:spcAft>
                        <a:buNone/>
                      </a:pPr>
                      <a:r>
                        <a:rPr lang="en">
                          <a:solidFill>
                            <a:srgbClr val="FFFF00"/>
                          </a:solidFill>
                        </a:rPr>
                        <a:t>HIGH</a:t>
                      </a:r>
                      <a:endParaRPr>
                        <a:solidFill>
                          <a:srgbClr val="FFFF00"/>
                        </a:solidFill>
                      </a:endParaRPr>
                    </a:p>
                  </a:txBody>
                  <a:tcPr marL="91425" marR="91425" marT="91425" marB="91425"/>
                </a:tc>
                <a:tc>
                  <a:txBody>
                    <a:bodyPr/>
                    <a:lstStyle/>
                    <a:p>
                      <a:pPr marL="0" lvl="0" indent="0" algn="ctr" rtl="0">
                        <a:spcBef>
                          <a:spcPts val="0"/>
                        </a:spcBef>
                        <a:spcAft>
                          <a:spcPts val="0"/>
                        </a:spcAft>
                        <a:buNone/>
                      </a:pPr>
                      <a:r>
                        <a:rPr lang="en">
                          <a:solidFill>
                            <a:srgbClr val="FFFF00"/>
                          </a:solidFill>
                        </a:rPr>
                        <a:t>MEDIUM</a:t>
                      </a:r>
                      <a:endParaRPr>
                        <a:solidFill>
                          <a:srgbClr val="FFFF00"/>
                        </a:solidFill>
                      </a:endParaRPr>
                    </a:p>
                  </a:txBody>
                  <a:tcPr marL="91425" marR="91425" marT="91425" marB="91425"/>
                </a:tc>
                <a:tc>
                  <a:txBody>
                    <a:bodyPr/>
                    <a:lstStyle/>
                    <a:p>
                      <a:pPr marL="0" lvl="0" indent="0" algn="ctr" rtl="0">
                        <a:spcBef>
                          <a:spcPts val="0"/>
                        </a:spcBef>
                        <a:spcAft>
                          <a:spcPts val="0"/>
                        </a:spcAft>
                        <a:buNone/>
                      </a:pPr>
                      <a:r>
                        <a:rPr lang="en">
                          <a:solidFill>
                            <a:srgbClr val="FFFF00"/>
                          </a:solidFill>
                        </a:rPr>
                        <a:t>LOW</a:t>
                      </a:r>
                      <a:endParaRPr>
                        <a:solidFill>
                          <a:srgbClr val="FFFF00"/>
                        </a:solidFill>
                      </a:endParaRPr>
                    </a:p>
                  </a:txBody>
                  <a:tcPr marL="91425" marR="91425" marT="91425" marB="91425"/>
                </a:tc>
                <a:extLst>
                  <a:ext uri="{0D108BD9-81ED-4DB2-BD59-A6C34878D82A}">
                    <a16:rowId xmlns:a16="http://schemas.microsoft.com/office/drawing/2014/main" val="10001"/>
                  </a:ext>
                </a:extLst>
              </a:tr>
              <a:tr h="550825">
                <a:tc rowSpan="3">
                  <a:txBody>
                    <a:bodyPr/>
                    <a:lstStyle/>
                    <a:p>
                      <a:pPr marL="0" lvl="0" indent="0" algn="l" rtl="0">
                        <a:spcBef>
                          <a:spcPts val="0"/>
                        </a:spcBef>
                        <a:spcAft>
                          <a:spcPts val="0"/>
                        </a:spcAft>
                        <a:buNone/>
                      </a:pPr>
                      <a:r>
                        <a:rPr lang="en" b="1">
                          <a:solidFill>
                            <a:srgbClr val="FCE5CD"/>
                          </a:solidFill>
                        </a:rPr>
                        <a:t>EFFECTIVENESS</a:t>
                      </a:r>
                      <a:endParaRPr b="1">
                        <a:solidFill>
                          <a:srgbClr val="FCE5CD"/>
                        </a:solidFill>
                      </a:endParaRPr>
                    </a:p>
                  </a:txBody>
                  <a:tcPr marL="91425" marR="91425" marT="91425" marB="91425" anchor="ctr"/>
                </a:tc>
                <a:tc>
                  <a:txBody>
                    <a:bodyPr/>
                    <a:lstStyle/>
                    <a:p>
                      <a:pPr marL="0" lvl="0" indent="0" algn="ctr" rtl="0">
                        <a:spcBef>
                          <a:spcPts val="0"/>
                        </a:spcBef>
                        <a:spcAft>
                          <a:spcPts val="0"/>
                        </a:spcAft>
                        <a:buNone/>
                      </a:pPr>
                      <a:r>
                        <a:rPr lang="en">
                          <a:solidFill>
                            <a:srgbClr val="FFFF00"/>
                          </a:solidFill>
                        </a:rPr>
                        <a:t>HIGH</a:t>
                      </a:r>
                      <a:endParaRPr>
                        <a:solidFill>
                          <a:srgbClr val="FFFF00"/>
                        </a:solidFill>
                      </a:endParaRPr>
                    </a:p>
                  </a:txBody>
                  <a:tcPr marL="91425" marR="91425" marT="91425" marB="91425"/>
                </a:tc>
                <a:tc>
                  <a:txBody>
                    <a:bodyPr/>
                    <a:lstStyle/>
                    <a:p>
                      <a:pPr marL="0" lvl="0" indent="0" algn="ctr" rtl="0">
                        <a:spcBef>
                          <a:spcPts val="0"/>
                        </a:spcBef>
                        <a:spcAft>
                          <a:spcPts val="0"/>
                        </a:spcAft>
                        <a:buNone/>
                      </a:pPr>
                      <a:endParaRPr>
                        <a:solidFill>
                          <a:srgbClr val="FFFF00"/>
                        </a:solidFill>
                      </a:endParaRPr>
                    </a:p>
                  </a:txBody>
                  <a:tcPr marL="91425" marR="91425" marT="91425" marB="91425"/>
                </a:tc>
                <a:tc>
                  <a:txBody>
                    <a:bodyPr/>
                    <a:lstStyle/>
                    <a:p>
                      <a:pPr marL="0" lvl="0" indent="0" algn="ctr" rtl="0">
                        <a:spcBef>
                          <a:spcPts val="0"/>
                        </a:spcBef>
                        <a:spcAft>
                          <a:spcPts val="0"/>
                        </a:spcAft>
                        <a:buNone/>
                      </a:pPr>
                      <a:endParaRPr>
                        <a:solidFill>
                          <a:srgbClr val="FFFF00"/>
                        </a:solidFill>
                      </a:endParaRPr>
                    </a:p>
                  </a:txBody>
                  <a:tcPr marL="91425" marR="91425" marT="91425" marB="91425"/>
                </a:tc>
                <a:tc>
                  <a:txBody>
                    <a:bodyPr/>
                    <a:lstStyle/>
                    <a:p>
                      <a:pPr marL="0" lvl="0" indent="0" algn="ctr" rtl="0">
                        <a:spcBef>
                          <a:spcPts val="0"/>
                        </a:spcBef>
                        <a:spcAft>
                          <a:spcPts val="0"/>
                        </a:spcAft>
                        <a:buNone/>
                      </a:pPr>
                      <a:endParaRPr>
                        <a:solidFill>
                          <a:srgbClr val="FFFF00"/>
                        </a:solidFill>
                      </a:endParaRPr>
                    </a:p>
                  </a:txBody>
                  <a:tcPr marL="91425" marR="91425" marT="91425" marB="91425"/>
                </a:tc>
                <a:extLst>
                  <a:ext uri="{0D108BD9-81ED-4DB2-BD59-A6C34878D82A}">
                    <a16:rowId xmlns:a16="http://schemas.microsoft.com/office/drawing/2014/main" val="10002"/>
                  </a:ext>
                </a:extLst>
              </a:tr>
              <a:tr h="550825">
                <a:tc vMerge="1">
                  <a:txBody>
                    <a:bodyPr/>
                    <a:lstStyle/>
                    <a:p>
                      <a:endParaRPr lang="en-US"/>
                    </a:p>
                  </a:txBody>
                  <a:tcPr/>
                </a:tc>
                <a:tc>
                  <a:txBody>
                    <a:bodyPr/>
                    <a:lstStyle/>
                    <a:p>
                      <a:pPr marL="0" lvl="0" indent="0" algn="ctr" rtl="0">
                        <a:spcBef>
                          <a:spcPts val="0"/>
                        </a:spcBef>
                        <a:spcAft>
                          <a:spcPts val="0"/>
                        </a:spcAft>
                        <a:buNone/>
                      </a:pPr>
                      <a:r>
                        <a:rPr lang="en">
                          <a:solidFill>
                            <a:srgbClr val="FFFF00"/>
                          </a:solidFill>
                        </a:rPr>
                        <a:t>MEDIUM</a:t>
                      </a:r>
                      <a:endParaRPr>
                        <a:solidFill>
                          <a:srgbClr val="FFFF00"/>
                        </a:solidFill>
                      </a:endParaRPr>
                    </a:p>
                  </a:txBody>
                  <a:tcPr marL="91425" marR="91425" marT="91425" marB="91425"/>
                </a:tc>
                <a:tc>
                  <a:txBody>
                    <a:bodyPr/>
                    <a:lstStyle/>
                    <a:p>
                      <a:pPr marL="0" lvl="0" indent="0" algn="ctr" rtl="0">
                        <a:spcBef>
                          <a:spcPts val="0"/>
                        </a:spcBef>
                        <a:spcAft>
                          <a:spcPts val="0"/>
                        </a:spcAft>
                        <a:buNone/>
                      </a:pPr>
                      <a:endParaRPr>
                        <a:solidFill>
                          <a:srgbClr val="FFFF00"/>
                        </a:solidFill>
                      </a:endParaRPr>
                    </a:p>
                  </a:txBody>
                  <a:tcPr marL="91425" marR="91425" marT="91425" marB="91425"/>
                </a:tc>
                <a:tc>
                  <a:txBody>
                    <a:bodyPr/>
                    <a:lstStyle/>
                    <a:p>
                      <a:pPr marL="0" lvl="0" indent="0" algn="ctr" rtl="0">
                        <a:spcBef>
                          <a:spcPts val="0"/>
                        </a:spcBef>
                        <a:spcAft>
                          <a:spcPts val="0"/>
                        </a:spcAft>
                        <a:buNone/>
                      </a:pPr>
                      <a:endParaRPr>
                        <a:solidFill>
                          <a:srgbClr val="FFFF00"/>
                        </a:solidFill>
                      </a:endParaRPr>
                    </a:p>
                  </a:txBody>
                  <a:tcPr marL="91425" marR="91425" marT="91425" marB="91425"/>
                </a:tc>
                <a:tc>
                  <a:txBody>
                    <a:bodyPr/>
                    <a:lstStyle/>
                    <a:p>
                      <a:pPr marL="0" lvl="0" indent="0" algn="ctr" rtl="0">
                        <a:spcBef>
                          <a:spcPts val="0"/>
                        </a:spcBef>
                        <a:spcAft>
                          <a:spcPts val="0"/>
                        </a:spcAft>
                        <a:buNone/>
                      </a:pPr>
                      <a:endParaRPr>
                        <a:solidFill>
                          <a:srgbClr val="FFFF00"/>
                        </a:solidFill>
                      </a:endParaRPr>
                    </a:p>
                  </a:txBody>
                  <a:tcPr marL="91425" marR="91425" marT="91425" marB="91425"/>
                </a:tc>
                <a:extLst>
                  <a:ext uri="{0D108BD9-81ED-4DB2-BD59-A6C34878D82A}">
                    <a16:rowId xmlns:a16="http://schemas.microsoft.com/office/drawing/2014/main" val="10003"/>
                  </a:ext>
                </a:extLst>
              </a:tr>
              <a:tr h="612700">
                <a:tc vMerge="1">
                  <a:txBody>
                    <a:bodyPr/>
                    <a:lstStyle/>
                    <a:p>
                      <a:endParaRPr lang="en-US"/>
                    </a:p>
                  </a:txBody>
                  <a:tcPr/>
                </a:tc>
                <a:tc>
                  <a:txBody>
                    <a:bodyPr/>
                    <a:lstStyle/>
                    <a:p>
                      <a:pPr marL="0" lvl="0" indent="0" algn="ctr" rtl="0">
                        <a:spcBef>
                          <a:spcPts val="0"/>
                        </a:spcBef>
                        <a:spcAft>
                          <a:spcPts val="0"/>
                        </a:spcAft>
                        <a:buNone/>
                      </a:pPr>
                      <a:r>
                        <a:rPr lang="en">
                          <a:solidFill>
                            <a:srgbClr val="FFFF00"/>
                          </a:solidFill>
                        </a:rPr>
                        <a:t>LOW</a:t>
                      </a:r>
                      <a:endParaRPr>
                        <a:solidFill>
                          <a:srgbClr val="FFFF00"/>
                        </a:solidFill>
                      </a:endParaRPr>
                    </a:p>
                  </a:txBody>
                  <a:tcPr marL="91425" marR="91425" marT="91425" marB="91425"/>
                </a:tc>
                <a:tc>
                  <a:txBody>
                    <a:bodyPr/>
                    <a:lstStyle/>
                    <a:p>
                      <a:pPr marL="0" lvl="0" indent="0" algn="ctr" rtl="0">
                        <a:spcBef>
                          <a:spcPts val="0"/>
                        </a:spcBef>
                        <a:spcAft>
                          <a:spcPts val="0"/>
                        </a:spcAft>
                        <a:buNone/>
                      </a:pPr>
                      <a:endParaRPr>
                        <a:solidFill>
                          <a:srgbClr val="FFFF00"/>
                        </a:solidFill>
                      </a:endParaRPr>
                    </a:p>
                  </a:txBody>
                  <a:tcPr marL="91425" marR="91425" marT="91425" marB="91425"/>
                </a:tc>
                <a:tc>
                  <a:txBody>
                    <a:bodyPr/>
                    <a:lstStyle/>
                    <a:p>
                      <a:pPr marL="0" lvl="0" indent="0" algn="ctr" rtl="0">
                        <a:spcBef>
                          <a:spcPts val="0"/>
                        </a:spcBef>
                        <a:spcAft>
                          <a:spcPts val="0"/>
                        </a:spcAft>
                        <a:buNone/>
                      </a:pPr>
                      <a:endParaRPr>
                        <a:solidFill>
                          <a:srgbClr val="FFFF00"/>
                        </a:solidFill>
                      </a:endParaRPr>
                    </a:p>
                  </a:txBody>
                  <a:tcPr marL="91425" marR="91425" marT="91425" marB="91425"/>
                </a:tc>
                <a:tc>
                  <a:txBody>
                    <a:bodyPr/>
                    <a:lstStyle/>
                    <a:p>
                      <a:pPr marL="0" lvl="0" indent="0" algn="ctr" rtl="0">
                        <a:spcBef>
                          <a:spcPts val="0"/>
                        </a:spcBef>
                        <a:spcAft>
                          <a:spcPts val="0"/>
                        </a:spcAft>
                        <a:buNone/>
                      </a:pPr>
                      <a:endParaRPr>
                        <a:solidFill>
                          <a:srgbClr val="FFFF00"/>
                        </a:solidFill>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270700" y="626350"/>
            <a:ext cx="8726400" cy="3869700"/>
          </a:xfrm>
          <a:prstGeom prst="rect">
            <a:avLst/>
          </a:prstGeom>
          <a:solidFill>
            <a:schemeClr val="dk1"/>
          </a:solidFill>
          <a:ln w="152400"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rgbClr val="FF00FF"/>
                </a:solidFill>
                <a:latin typeface="Pangolin"/>
                <a:ea typeface="Pangolin"/>
                <a:cs typeface="Pangolin"/>
                <a:sym typeface="Pangolin"/>
              </a:rPr>
              <a:t>Vicky Ageletopoulos</a:t>
            </a:r>
            <a:endParaRPr sz="4800" b="1">
              <a:solidFill>
                <a:srgbClr val="FF00FF"/>
              </a:solidFill>
              <a:latin typeface="Pangolin"/>
              <a:ea typeface="Pangolin"/>
              <a:cs typeface="Pangolin"/>
              <a:sym typeface="Pangolin"/>
            </a:endParaRPr>
          </a:p>
          <a:p>
            <a:pPr marL="0" lvl="0" indent="0" algn="ctr" rtl="0">
              <a:spcBef>
                <a:spcPts val="0"/>
              </a:spcBef>
              <a:spcAft>
                <a:spcPts val="0"/>
              </a:spcAft>
              <a:buNone/>
            </a:pPr>
            <a:r>
              <a:rPr lang="en" sz="4800" b="1" u="sng">
                <a:solidFill>
                  <a:schemeClr val="hlink"/>
                </a:solidFill>
                <a:latin typeface="Pangolin"/>
                <a:ea typeface="Pangolin"/>
                <a:cs typeface="Pangolin"/>
                <a:sym typeface="Pangolin"/>
                <a:hlinkClick r:id="rId3"/>
              </a:rPr>
              <a:t>vageletopoulos@schools.nyc.gov</a:t>
            </a:r>
            <a:endParaRPr sz="4800" b="1">
              <a:solidFill>
                <a:srgbClr val="FF00FF"/>
              </a:solidFill>
              <a:latin typeface="Pangolin"/>
              <a:ea typeface="Pangolin"/>
              <a:cs typeface="Pangolin"/>
              <a:sym typeface="Pangolin"/>
            </a:endParaRPr>
          </a:p>
          <a:p>
            <a:pPr marL="0" lvl="0" indent="0" algn="ctr" rtl="0">
              <a:spcBef>
                <a:spcPts val="0"/>
              </a:spcBef>
              <a:spcAft>
                <a:spcPts val="0"/>
              </a:spcAft>
              <a:buNone/>
            </a:pPr>
            <a:r>
              <a:rPr lang="en" sz="4800" b="1">
                <a:solidFill>
                  <a:srgbClr val="FF00FF"/>
                </a:solidFill>
                <a:latin typeface="Pangolin"/>
                <a:ea typeface="Pangolin"/>
                <a:cs typeface="Pangolin"/>
                <a:sym typeface="Pangolin"/>
              </a:rPr>
              <a:t>PS/IS 127Q</a:t>
            </a:r>
            <a:endParaRPr sz="4800" b="1">
              <a:solidFill>
                <a:srgbClr val="FF00FF"/>
              </a:solidFill>
              <a:latin typeface="Pangolin"/>
              <a:ea typeface="Pangolin"/>
              <a:cs typeface="Pangolin"/>
              <a:sym typeface="Pangolin"/>
            </a:endParaRPr>
          </a:p>
        </p:txBody>
      </p:sp>
    </p:spTree>
  </p:cSld>
  <p:clrMapOvr>
    <a:masterClrMapping/>
  </p:clrMapOvr>
  <mc:AlternateContent xmlns:mc="http://schemas.openxmlformats.org/markup-compatibility/2006" xmlns:p14="http://schemas.microsoft.com/office/powerpoint/2010/main">
    <mc:Choice Requires="p14">
      <p:transition spd="slow" p14:dur="32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3"/>
        <p:cNvGrpSpPr/>
        <p:nvPr/>
      </p:nvGrpSpPr>
      <p:grpSpPr>
        <a:xfrm>
          <a:off x="0" y="0"/>
          <a:ext cx="0" cy="0"/>
          <a:chOff x="0" y="0"/>
          <a:chExt cx="0" cy="0"/>
        </a:xfrm>
      </p:grpSpPr>
      <p:pic>
        <p:nvPicPr>
          <p:cNvPr id="64" name="Google Shape;64;p15"/>
          <p:cNvPicPr preferRelativeResize="0"/>
          <p:nvPr/>
        </p:nvPicPr>
        <p:blipFill>
          <a:blip r:embed="rId3">
            <a:alphaModFix/>
          </a:blip>
          <a:stretch>
            <a:fillRect/>
          </a:stretch>
        </p:blipFill>
        <p:spPr>
          <a:xfrm>
            <a:off x="1656100" y="73787"/>
            <a:ext cx="5430150" cy="4995925"/>
          </a:xfrm>
          <a:prstGeom prst="rect">
            <a:avLst/>
          </a:prstGeom>
          <a:noFill/>
          <a:ln w="114300" cap="flat" cmpd="sng">
            <a:solidFill>
              <a:srgbClr val="FF00FF"/>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25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8"/>
        <p:cNvGrpSpPr/>
        <p:nvPr/>
      </p:nvGrpSpPr>
      <p:grpSpPr>
        <a:xfrm>
          <a:off x="0" y="0"/>
          <a:ext cx="0" cy="0"/>
          <a:chOff x="0" y="0"/>
          <a:chExt cx="0" cy="0"/>
        </a:xfrm>
      </p:grpSpPr>
      <p:sp>
        <p:nvSpPr>
          <p:cNvPr id="69" name="Google Shape;69;p16"/>
          <p:cNvSpPr txBox="1"/>
          <p:nvPr/>
        </p:nvSpPr>
        <p:spPr>
          <a:xfrm>
            <a:off x="63750" y="212375"/>
            <a:ext cx="9016500" cy="955500"/>
          </a:xfrm>
          <a:prstGeom prst="rect">
            <a:avLst/>
          </a:prstGeom>
          <a:noFill/>
          <a:ln w="76200"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300">
                <a:solidFill>
                  <a:srgbClr val="FF00FF"/>
                </a:solidFill>
                <a:latin typeface="Pangolin"/>
                <a:ea typeface="Pangolin"/>
                <a:cs typeface="Pangolin"/>
                <a:sym typeface="Pangolin"/>
              </a:rPr>
              <a:t>What are the steps of Public Policy Analyst? (PPA)</a:t>
            </a:r>
            <a:endParaRPr sz="3300">
              <a:solidFill>
                <a:srgbClr val="FF00FF"/>
              </a:solidFill>
              <a:latin typeface="Pangolin"/>
              <a:ea typeface="Pangolin"/>
              <a:cs typeface="Pangolin"/>
              <a:sym typeface="Pangolin"/>
            </a:endParaRPr>
          </a:p>
        </p:txBody>
      </p:sp>
      <p:sp>
        <p:nvSpPr>
          <p:cNvPr id="70" name="Google Shape;70;p16"/>
          <p:cNvSpPr txBox="1"/>
          <p:nvPr/>
        </p:nvSpPr>
        <p:spPr>
          <a:xfrm>
            <a:off x="455550" y="1167875"/>
            <a:ext cx="8232900" cy="3975600"/>
          </a:xfrm>
          <a:prstGeom prst="rect">
            <a:avLst/>
          </a:prstGeom>
          <a:noFill/>
          <a:ln w="76200"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457200" lvl="0" indent="-368300" algn="l" rtl="0">
              <a:spcBef>
                <a:spcPts val="0"/>
              </a:spcBef>
              <a:spcAft>
                <a:spcPts val="0"/>
              </a:spcAft>
              <a:buSzPts val="2200"/>
              <a:buFont typeface="Verdana"/>
              <a:buAutoNum type="arabicPeriod"/>
            </a:pPr>
            <a:r>
              <a:rPr lang="en" sz="2200">
                <a:latin typeface="Pangolin"/>
                <a:ea typeface="Pangolin"/>
                <a:cs typeface="Pangolin"/>
                <a:sym typeface="Pangolin"/>
              </a:rPr>
              <a:t>     </a:t>
            </a:r>
            <a:r>
              <a:rPr lang="en" sz="2200" b="1">
                <a:latin typeface="Pangolin"/>
                <a:ea typeface="Pangolin"/>
                <a:cs typeface="Pangolin"/>
                <a:sym typeface="Pangolin"/>
              </a:rPr>
              <a:t> </a:t>
            </a:r>
            <a:r>
              <a:rPr lang="en" sz="2200" b="1">
                <a:solidFill>
                  <a:srgbClr val="00FFFF"/>
                </a:solidFill>
                <a:latin typeface="Pangolin"/>
                <a:ea typeface="Pangolin"/>
                <a:cs typeface="Pangolin"/>
                <a:sym typeface="Pangolin"/>
              </a:rPr>
              <a:t>   Step#1    </a:t>
            </a:r>
            <a:r>
              <a:rPr lang="en" sz="2200" b="1" u="sng">
                <a:solidFill>
                  <a:srgbClr val="00FFFF"/>
                </a:solidFill>
                <a:latin typeface="Pangolin"/>
                <a:ea typeface="Pangolin"/>
                <a:cs typeface="Pangolin"/>
                <a:sym typeface="Pangolin"/>
                <a:hlinkClick r:id="rId3">
                  <a:extLst>
                    <a:ext uri="{A12FA001-AC4F-418D-AE19-62706E023703}">
                      <ahyp:hlinkClr xmlns:ahyp="http://schemas.microsoft.com/office/drawing/2018/hyperlinkcolor" val="tx"/>
                    </a:ext>
                  </a:extLst>
                </a:hlinkClick>
              </a:rPr>
              <a:t>Defining the Social Problem:</a:t>
            </a:r>
            <a:endParaRPr sz="2200" b="1">
              <a:solidFill>
                <a:srgbClr val="00FFFF"/>
              </a:solidFill>
              <a:latin typeface="Pangolin"/>
              <a:ea typeface="Pangolin"/>
              <a:cs typeface="Pangolin"/>
              <a:sym typeface="Pangolin"/>
            </a:endParaRPr>
          </a:p>
          <a:p>
            <a:pPr marL="0" lvl="0" indent="0" algn="l" rtl="0">
              <a:spcBef>
                <a:spcPts val="0"/>
              </a:spcBef>
              <a:spcAft>
                <a:spcPts val="0"/>
              </a:spcAft>
              <a:buNone/>
            </a:pPr>
            <a:endParaRPr sz="2200" b="1">
              <a:solidFill>
                <a:srgbClr val="00FFFF"/>
              </a:solidFill>
              <a:latin typeface="Pangolin"/>
              <a:ea typeface="Pangolin"/>
              <a:cs typeface="Pangolin"/>
              <a:sym typeface="Pangolin"/>
            </a:endParaRPr>
          </a:p>
          <a:p>
            <a:pPr marL="914400" lvl="0" indent="12700" algn="l" rtl="0">
              <a:lnSpc>
                <a:spcPct val="150000"/>
              </a:lnSpc>
              <a:spcBef>
                <a:spcPts val="0"/>
              </a:spcBef>
              <a:spcAft>
                <a:spcPts val="0"/>
              </a:spcAft>
              <a:buClr>
                <a:schemeClr val="dk1"/>
              </a:buClr>
              <a:buSzPts val="1100"/>
              <a:buFont typeface="Arial"/>
              <a:buNone/>
            </a:pPr>
            <a:r>
              <a:rPr lang="en" sz="2200" b="1">
                <a:solidFill>
                  <a:srgbClr val="00FFFF"/>
                </a:solidFill>
                <a:latin typeface="Pangolin"/>
                <a:ea typeface="Pangolin"/>
                <a:cs typeface="Pangolin"/>
                <a:sym typeface="Pangolin"/>
              </a:rPr>
              <a:t>Step #</a:t>
            </a:r>
            <a:r>
              <a:rPr lang="en" sz="2200" b="1" u="sng">
                <a:solidFill>
                  <a:srgbClr val="00FFFF"/>
                </a:solidFill>
                <a:latin typeface="Pangolin"/>
                <a:ea typeface="Pangolin"/>
                <a:cs typeface="Pangolin"/>
                <a:sym typeface="Pangolin"/>
                <a:hlinkClick r:id="rId4">
                  <a:extLst>
                    <a:ext uri="{A12FA001-AC4F-418D-AE19-62706E023703}">
                      <ahyp:hlinkClr xmlns:ahyp="http://schemas.microsoft.com/office/drawing/2018/hyperlinkcolor" val="tx"/>
                    </a:ext>
                  </a:extLst>
                </a:hlinkClick>
              </a:rPr>
              <a:t>2</a:t>
            </a:r>
            <a:r>
              <a:rPr lang="en" sz="2200" b="1">
                <a:solidFill>
                  <a:srgbClr val="00FFFF"/>
                </a:solidFill>
                <a:latin typeface="Pangolin"/>
                <a:ea typeface="Pangolin"/>
                <a:cs typeface="Pangolin"/>
                <a:sym typeface="Pangolin"/>
              </a:rPr>
              <a:t>:  </a:t>
            </a:r>
            <a:r>
              <a:rPr lang="en" sz="2200" b="1" u="sng">
                <a:solidFill>
                  <a:srgbClr val="00FFFF"/>
                </a:solidFill>
                <a:latin typeface="Pangolin"/>
                <a:ea typeface="Pangolin"/>
                <a:cs typeface="Pangolin"/>
                <a:sym typeface="Pangolin"/>
                <a:hlinkClick r:id="rId5">
                  <a:extLst>
                    <a:ext uri="{A12FA001-AC4F-418D-AE19-62706E023703}">
                      <ahyp:hlinkClr xmlns:ahyp="http://schemas.microsoft.com/office/drawing/2018/hyperlinkcolor" val="tx"/>
                    </a:ext>
                  </a:extLst>
                </a:hlinkClick>
              </a:rPr>
              <a:t>Gathering Evidence of the Problem:</a:t>
            </a:r>
            <a:endParaRPr sz="2200" b="1" u="sng">
              <a:solidFill>
                <a:srgbClr val="00FFFF"/>
              </a:solidFill>
              <a:latin typeface="Pangolin"/>
              <a:ea typeface="Pangolin"/>
              <a:cs typeface="Pangolin"/>
              <a:sym typeface="Pangolin"/>
            </a:endParaRPr>
          </a:p>
          <a:p>
            <a:pPr marL="914400" lvl="0" indent="12700" algn="l" rtl="0">
              <a:lnSpc>
                <a:spcPct val="150000"/>
              </a:lnSpc>
              <a:spcBef>
                <a:spcPts val="1000"/>
              </a:spcBef>
              <a:spcAft>
                <a:spcPts val="0"/>
              </a:spcAft>
              <a:buClr>
                <a:schemeClr val="dk1"/>
              </a:buClr>
              <a:buSzPts val="1100"/>
              <a:buFont typeface="Arial"/>
              <a:buNone/>
            </a:pPr>
            <a:r>
              <a:rPr lang="en" sz="2200" b="1">
                <a:solidFill>
                  <a:srgbClr val="00FFFF"/>
                </a:solidFill>
                <a:latin typeface="Pangolin"/>
                <a:ea typeface="Pangolin"/>
                <a:cs typeface="Pangolin"/>
                <a:sym typeface="Pangolin"/>
              </a:rPr>
              <a:t>Step #</a:t>
            </a:r>
            <a:r>
              <a:rPr lang="en" sz="2200" b="1" u="sng">
                <a:solidFill>
                  <a:srgbClr val="00FFFF"/>
                </a:solidFill>
                <a:latin typeface="Pangolin"/>
                <a:ea typeface="Pangolin"/>
                <a:cs typeface="Pangolin"/>
                <a:sym typeface="Pangolin"/>
                <a:hlinkClick r:id="rId6">
                  <a:extLst>
                    <a:ext uri="{A12FA001-AC4F-418D-AE19-62706E023703}">
                      <ahyp:hlinkClr xmlns:ahyp="http://schemas.microsoft.com/office/drawing/2018/hyperlinkcolor" val="tx"/>
                    </a:ext>
                  </a:extLst>
                </a:hlinkClick>
              </a:rPr>
              <a:t>3</a:t>
            </a:r>
            <a:r>
              <a:rPr lang="en" sz="2200" b="1">
                <a:solidFill>
                  <a:srgbClr val="00FFFF"/>
                </a:solidFill>
                <a:latin typeface="Pangolin"/>
                <a:ea typeface="Pangolin"/>
                <a:cs typeface="Pangolin"/>
                <a:sym typeface="Pangolin"/>
              </a:rPr>
              <a:t>:  </a:t>
            </a:r>
            <a:r>
              <a:rPr lang="en" sz="2200" b="1" u="sng">
                <a:solidFill>
                  <a:srgbClr val="00FFFF"/>
                </a:solidFill>
                <a:latin typeface="Pangolin"/>
                <a:ea typeface="Pangolin"/>
                <a:cs typeface="Pangolin"/>
                <a:sym typeface="Pangolin"/>
                <a:hlinkClick r:id="rId7">
                  <a:extLst>
                    <a:ext uri="{A12FA001-AC4F-418D-AE19-62706E023703}">
                      <ahyp:hlinkClr xmlns:ahyp="http://schemas.microsoft.com/office/drawing/2018/hyperlinkcolor" val="tx"/>
                    </a:ext>
                  </a:extLst>
                </a:hlinkClick>
              </a:rPr>
              <a:t>Identifying the Causes of the Problem</a:t>
            </a:r>
            <a:endParaRPr sz="2200" b="1" u="sng">
              <a:solidFill>
                <a:srgbClr val="00FFFF"/>
              </a:solidFill>
              <a:latin typeface="Pangolin"/>
              <a:ea typeface="Pangolin"/>
              <a:cs typeface="Pangolin"/>
              <a:sym typeface="Pangolin"/>
            </a:endParaRPr>
          </a:p>
          <a:p>
            <a:pPr marL="914400" lvl="0" indent="12700" algn="l" rtl="0">
              <a:lnSpc>
                <a:spcPct val="150000"/>
              </a:lnSpc>
              <a:spcBef>
                <a:spcPts val="1000"/>
              </a:spcBef>
              <a:spcAft>
                <a:spcPts val="0"/>
              </a:spcAft>
              <a:buClr>
                <a:schemeClr val="dk1"/>
              </a:buClr>
              <a:buSzPts val="1100"/>
              <a:buFont typeface="Arial"/>
              <a:buNone/>
            </a:pPr>
            <a:r>
              <a:rPr lang="en" sz="2200" b="1">
                <a:solidFill>
                  <a:srgbClr val="00FFFF"/>
                </a:solidFill>
                <a:latin typeface="Pangolin"/>
                <a:ea typeface="Pangolin"/>
                <a:cs typeface="Pangolin"/>
                <a:sym typeface="Pangolin"/>
              </a:rPr>
              <a:t>Step #</a:t>
            </a:r>
            <a:r>
              <a:rPr lang="en" sz="2200" b="1" u="sng">
                <a:solidFill>
                  <a:srgbClr val="00FFFF"/>
                </a:solidFill>
                <a:latin typeface="Pangolin"/>
                <a:ea typeface="Pangolin"/>
                <a:cs typeface="Pangolin"/>
                <a:sym typeface="Pangolin"/>
                <a:hlinkClick r:id="rId8">
                  <a:extLst>
                    <a:ext uri="{A12FA001-AC4F-418D-AE19-62706E023703}">
                      <ahyp:hlinkClr xmlns:ahyp="http://schemas.microsoft.com/office/drawing/2018/hyperlinkcolor" val="tx"/>
                    </a:ext>
                  </a:extLst>
                </a:hlinkClick>
              </a:rPr>
              <a:t>4</a:t>
            </a:r>
            <a:r>
              <a:rPr lang="en" sz="2200" b="1">
                <a:solidFill>
                  <a:srgbClr val="00FFFF"/>
                </a:solidFill>
                <a:latin typeface="Pangolin"/>
                <a:ea typeface="Pangolin"/>
                <a:cs typeface="Pangolin"/>
                <a:sym typeface="Pangolin"/>
              </a:rPr>
              <a:t>:  </a:t>
            </a:r>
            <a:r>
              <a:rPr lang="en" sz="2200" b="1" u="sng">
                <a:solidFill>
                  <a:srgbClr val="00FFFF"/>
                </a:solidFill>
                <a:latin typeface="Pangolin"/>
                <a:ea typeface="Pangolin"/>
                <a:cs typeface="Pangolin"/>
                <a:sym typeface="Pangolin"/>
                <a:hlinkClick r:id="rId9">
                  <a:extLst>
                    <a:ext uri="{A12FA001-AC4F-418D-AE19-62706E023703}">
                      <ahyp:hlinkClr xmlns:ahyp="http://schemas.microsoft.com/office/drawing/2018/hyperlinkcolor" val="tx"/>
                    </a:ext>
                  </a:extLst>
                </a:hlinkClick>
              </a:rPr>
              <a:t>Evaluating Existing Public Policies</a:t>
            </a:r>
            <a:endParaRPr sz="2200" b="1" u="sng">
              <a:solidFill>
                <a:srgbClr val="00FFFF"/>
              </a:solidFill>
              <a:latin typeface="Pangolin"/>
              <a:ea typeface="Pangolin"/>
              <a:cs typeface="Pangolin"/>
              <a:sym typeface="Pangolin"/>
            </a:endParaRPr>
          </a:p>
          <a:p>
            <a:pPr marL="914400" lvl="0" indent="12700" algn="l" rtl="0">
              <a:lnSpc>
                <a:spcPct val="150000"/>
              </a:lnSpc>
              <a:spcBef>
                <a:spcPts val="1000"/>
              </a:spcBef>
              <a:spcAft>
                <a:spcPts val="0"/>
              </a:spcAft>
              <a:buClr>
                <a:schemeClr val="dk1"/>
              </a:buClr>
              <a:buSzPts val="1100"/>
              <a:buFont typeface="Arial"/>
              <a:buNone/>
            </a:pPr>
            <a:r>
              <a:rPr lang="en" sz="2200" b="1">
                <a:solidFill>
                  <a:srgbClr val="00FFFF"/>
                </a:solidFill>
                <a:latin typeface="Pangolin"/>
                <a:ea typeface="Pangolin"/>
                <a:cs typeface="Pangolin"/>
                <a:sym typeface="Pangolin"/>
              </a:rPr>
              <a:t>Step #</a:t>
            </a:r>
            <a:r>
              <a:rPr lang="en" sz="2200" b="1" u="sng">
                <a:solidFill>
                  <a:srgbClr val="00FFFF"/>
                </a:solidFill>
                <a:latin typeface="Pangolin"/>
                <a:ea typeface="Pangolin"/>
                <a:cs typeface="Pangolin"/>
                <a:sym typeface="Pangolin"/>
                <a:hlinkClick r:id="rId10">
                  <a:extLst>
                    <a:ext uri="{A12FA001-AC4F-418D-AE19-62706E023703}">
                      <ahyp:hlinkClr xmlns:ahyp="http://schemas.microsoft.com/office/drawing/2018/hyperlinkcolor" val="tx"/>
                    </a:ext>
                  </a:extLst>
                </a:hlinkClick>
              </a:rPr>
              <a:t>5</a:t>
            </a:r>
            <a:r>
              <a:rPr lang="en" sz="2200" b="1">
                <a:solidFill>
                  <a:srgbClr val="00FFFF"/>
                </a:solidFill>
                <a:latin typeface="Pangolin"/>
                <a:ea typeface="Pangolin"/>
                <a:cs typeface="Pangolin"/>
                <a:sym typeface="Pangolin"/>
              </a:rPr>
              <a:t>:  </a:t>
            </a:r>
            <a:r>
              <a:rPr lang="en" sz="2200" b="1" u="sng">
                <a:solidFill>
                  <a:srgbClr val="00FFFF"/>
                </a:solidFill>
                <a:latin typeface="Pangolin"/>
                <a:ea typeface="Pangolin"/>
                <a:cs typeface="Pangolin"/>
                <a:sym typeface="Pangolin"/>
                <a:hlinkClick r:id="rId11">
                  <a:extLst>
                    <a:ext uri="{A12FA001-AC4F-418D-AE19-62706E023703}">
                      <ahyp:hlinkClr xmlns:ahyp="http://schemas.microsoft.com/office/drawing/2018/hyperlinkcolor" val="tx"/>
                    </a:ext>
                  </a:extLst>
                </a:hlinkClick>
              </a:rPr>
              <a:t>Developing Public Policy Solutions</a:t>
            </a:r>
            <a:endParaRPr sz="2200" b="1" u="sng">
              <a:solidFill>
                <a:srgbClr val="00FFFF"/>
              </a:solidFill>
              <a:latin typeface="Pangolin"/>
              <a:ea typeface="Pangolin"/>
              <a:cs typeface="Pangolin"/>
              <a:sym typeface="Pangolin"/>
            </a:endParaRPr>
          </a:p>
          <a:p>
            <a:pPr marL="914400" lvl="0" indent="12700" algn="l" rtl="0">
              <a:lnSpc>
                <a:spcPct val="150000"/>
              </a:lnSpc>
              <a:spcBef>
                <a:spcPts val="1000"/>
              </a:spcBef>
              <a:spcAft>
                <a:spcPts val="0"/>
              </a:spcAft>
              <a:buClr>
                <a:schemeClr val="dk1"/>
              </a:buClr>
              <a:buSzPts val="1100"/>
              <a:buFont typeface="Arial"/>
              <a:buNone/>
            </a:pPr>
            <a:r>
              <a:rPr lang="en" sz="2200" b="1">
                <a:solidFill>
                  <a:srgbClr val="00FFFF"/>
                </a:solidFill>
                <a:latin typeface="Pangolin"/>
                <a:ea typeface="Pangolin"/>
                <a:cs typeface="Pangolin"/>
                <a:sym typeface="Pangolin"/>
              </a:rPr>
              <a:t>Step #</a:t>
            </a:r>
            <a:r>
              <a:rPr lang="en" sz="2200" b="1" u="sng">
                <a:solidFill>
                  <a:srgbClr val="00FFFF"/>
                </a:solidFill>
                <a:latin typeface="Pangolin"/>
                <a:ea typeface="Pangolin"/>
                <a:cs typeface="Pangolin"/>
                <a:sym typeface="Pangolin"/>
                <a:hlinkClick r:id="rId12">
                  <a:extLst>
                    <a:ext uri="{A12FA001-AC4F-418D-AE19-62706E023703}">
                      <ahyp:hlinkClr xmlns:ahyp="http://schemas.microsoft.com/office/drawing/2018/hyperlinkcolor" val="tx"/>
                    </a:ext>
                  </a:extLst>
                </a:hlinkClick>
              </a:rPr>
              <a:t>6</a:t>
            </a:r>
            <a:r>
              <a:rPr lang="en" sz="2200" b="1">
                <a:solidFill>
                  <a:srgbClr val="00FFFF"/>
                </a:solidFill>
                <a:latin typeface="Pangolin"/>
                <a:ea typeface="Pangolin"/>
                <a:cs typeface="Pangolin"/>
                <a:sym typeface="Pangolin"/>
              </a:rPr>
              <a:t>:  </a:t>
            </a:r>
            <a:r>
              <a:rPr lang="en" sz="2200" b="1" u="sng">
                <a:solidFill>
                  <a:srgbClr val="00FFFF"/>
                </a:solidFill>
                <a:latin typeface="Pangolin"/>
                <a:ea typeface="Pangolin"/>
                <a:cs typeface="Pangolin"/>
                <a:sym typeface="Pangolin"/>
                <a:hlinkClick r:id="rId13">
                  <a:extLst>
                    <a:ext uri="{A12FA001-AC4F-418D-AE19-62706E023703}">
                      <ahyp:hlinkClr xmlns:ahyp="http://schemas.microsoft.com/office/drawing/2018/hyperlinkcolor" val="tx"/>
                    </a:ext>
                  </a:extLst>
                </a:hlinkClick>
              </a:rPr>
              <a:t>Selecting the Best Public Policy Solution</a:t>
            </a:r>
            <a:endParaRPr sz="2200" b="1" u="sng">
              <a:solidFill>
                <a:srgbClr val="00FFFF"/>
              </a:solidFill>
              <a:latin typeface="Pangolin"/>
              <a:ea typeface="Pangolin"/>
              <a:cs typeface="Pangolin"/>
              <a:sym typeface="Pangolin"/>
            </a:endParaRPr>
          </a:p>
          <a:p>
            <a:pPr marL="0" lvl="0" indent="0" algn="l" rtl="0">
              <a:spcBef>
                <a:spcPts val="1000"/>
              </a:spcBef>
              <a:spcAft>
                <a:spcPts val="0"/>
              </a:spcAft>
              <a:buNone/>
            </a:pPr>
            <a:endParaRPr sz="1800">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74"/>
        <p:cNvGrpSpPr/>
        <p:nvPr/>
      </p:nvGrpSpPr>
      <p:grpSpPr>
        <a:xfrm>
          <a:off x="0" y="0"/>
          <a:ext cx="0" cy="0"/>
          <a:chOff x="0" y="0"/>
          <a:chExt cx="0" cy="0"/>
        </a:xfrm>
      </p:grpSpPr>
      <p:sp>
        <p:nvSpPr>
          <p:cNvPr id="75" name="Google Shape;75;p17"/>
          <p:cNvSpPr txBox="1"/>
          <p:nvPr/>
        </p:nvSpPr>
        <p:spPr>
          <a:xfrm>
            <a:off x="160950" y="165800"/>
            <a:ext cx="8822100" cy="800400"/>
          </a:xfrm>
          <a:prstGeom prst="rect">
            <a:avLst/>
          </a:prstGeom>
          <a:noFill/>
          <a:ln w="76200" cap="flat" cmpd="sng">
            <a:solidFill>
              <a:srgbClr val="FF00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4000" b="1">
                <a:solidFill>
                  <a:srgbClr val="FF00FF"/>
                </a:solidFill>
                <a:latin typeface="Pangolin"/>
                <a:ea typeface="Pangolin"/>
                <a:cs typeface="Pangolin"/>
                <a:sym typeface="Pangolin"/>
              </a:rPr>
              <a:t>Step 1~</a:t>
            </a:r>
            <a:r>
              <a:rPr lang="en" sz="4000">
                <a:solidFill>
                  <a:schemeClr val="dk1"/>
                </a:solidFill>
                <a:latin typeface="Pangolin"/>
                <a:ea typeface="Pangolin"/>
                <a:cs typeface="Pangolin"/>
                <a:sym typeface="Pangolin"/>
              </a:rPr>
              <a:t> </a:t>
            </a:r>
            <a:r>
              <a:rPr lang="en" sz="4000" b="1">
                <a:solidFill>
                  <a:srgbClr val="FF00FF"/>
                </a:solidFill>
                <a:uFill>
                  <a:noFill/>
                </a:uFill>
                <a:latin typeface="Pangolin"/>
                <a:ea typeface="Pangolin"/>
                <a:cs typeface="Pangolin"/>
                <a:sym typeface="Pangolin"/>
                <a:hlinkClick r:id="rId3">
                  <a:extLst>
                    <a:ext uri="{A12FA001-AC4F-418D-AE19-62706E023703}">
                      <ahyp:hlinkClr xmlns:ahyp="http://schemas.microsoft.com/office/drawing/2018/hyperlinkcolor" val="tx"/>
                    </a:ext>
                  </a:extLst>
                </a:hlinkClick>
              </a:rPr>
              <a:t>Defining the Social Problem</a:t>
            </a:r>
            <a:r>
              <a:rPr lang="en" sz="4000" b="1">
                <a:solidFill>
                  <a:srgbClr val="FF00FF"/>
                </a:solidFill>
                <a:latin typeface="Pangolin"/>
                <a:ea typeface="Pangolin"/>
                <a:cs typeface="Pangolin"/>
                <a:sym typeface="Pangolin"/>
              </a:rPr>
              <a:t>:</a:t>
            </a:r>
            <a:endParaRPr sz="4000" b="1">
              <a:solidFill>
                <a:srgbClr val="FF00FF"/>
              </a:solidFill>
              <a:latin typeface="Pangolin"/>
              <a:ea typeface="Pangolin"/>
              <a:cs typeface="Pangolin"/>
              <a:sym typeface="Pangolin"/>
            </a:endParaRPr>
          </a:p>
        </p:txBody>
      </p:sp>
      <p:sp>
        <p:nvSpPr>
          <p:cNvPr id="76" name="Google Shape;76;p17"/>
          <p:cNvSpPr txBox="1"/>
          <p:nvPr/>
        </p:nvSpPr>
        <p:spPr>
          <a:xfrm>
            <a:off x="445875" y="1804725"/>
            <a:ext cx="3869700" cy="25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77" name="Google Shape;77;p17"/>
          <p:cNvSpPr txBox="1"/>
          <p:nvPr/>
        </p:nvSpPr>
        <p:spPr>
          <a:xfrm>
            <a:off x="598275" y="1957125"/>
            <a:ext cx="3869700" cy="25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78" name="Google Shape;78;p17"/>
          <p:cNvSpPr txBox="1"/>
          <p:nvPr/>
        </p:nvSpPr>
        <p:spPr>
          <a:xfrm>
            <a:off x="238850" y="1263325"/>
            <a:ext cx="8471400" cy="3618300"/>
          </a:xfrm>
          <a:prstGeom prst="rect">
            <a:avLst/>
          </a:prstGeom>
          <a:noFill/>
          <a:ln w="76200"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300" b="1" u="sng">
                <a:solidFill>
                  <a:srgbClr val="FF00FF"/>
                </a:solidFill>
                <a:highlight>
                  <a:schemeClr val="dk1"/>
                </a:highlight>
                <a:latin typeface="Pangolin"/>
                <a:ea typeface="Pangolin"/>
                <a:cs typeface="Pangolin"/>
                <a:sym typeface="Pangolin"/>
              </a:rPr>
              <a:t>In pairs at your tables, please think &amp; discuss the following below:</a:t>
            </a:r>
            <a:endParaRPr sz="3300" b="1" u="sng">
              <a:solidFill>
                <a:srgbClr val="FF00FF"/>
              </a:solidFill>
              <a:highlight>
                <a:schemeClr val="dk1"/>
              </a:highlight>
              <a:latin typeface="Pangolin"/>
              <a:ea typeface="Pangolin"/>
              <a:cs typeface="Pangolin"/>
              <a:sym typeface="Pangolin"/>
            </a:endParaRPr>
          </a:p>
          <a:p>
            <a:pPr marL="0" lvl="0" indent="0" algn="ctr" rtl="0">
              <a:spcBef>
                <a:spcPts val="0"/>
              </a:spcBef>
              <a:spcAft>
                <a:spcPts val="0"/>
              </a:spcAft>
              <a:buNone/>
            </a:pPr>
            <a:endParaRPr sz="3300" b="1" u="sng">
              <a:solidFill>
                <a:srgbClr val="FF00FF"/>
              </a:solidFill>
              <a:highlight>
                <a:schemeClr val="dk1"/>
              </a:highlight>
              <a:latin typeface="Pangolin"/>
              <a:ea typeface="Pangolin"/>
              <a:cs typeface="Pangolin"/>
              <a:sym typeface="Pangolin"/>
            </a:endParaRPr>
          </a:p>
          <a:p>
            <a:pPr marL="457200" lvl="0" indent="-406400" algn="l" rtl="0">
              <a:spcBef>
                <a:spcPts val="0"/>
              </a:spcBef>
              <a:spcAft>
                <a:spcPts val="0"/>
              </a:spcAft>
              <a:buClr>
                <a:srgbClr val="FF00FF"/>
              </a:buClr>
              <a:buSzPts val="2800"/>
              <a:buFont typeface="Pangolin"/>
              <a:buChar char="●"/>
            </a:pPr>
            <a:r>
              <a:rPr lang="en" sz="2800" b="1" i="1">
                <a:solidFill>
                  <a:srgbClr val="FF00FF"/>
                </a:solidFill>
                <a:highlight>
                  <a:schemeClr val="dk1"/>
                </a:highlight>
                <a:latin typeface="Pangolin"/>
                <a:ea typeface="Pangolin"/>
                <a:cs typeface="Pangolin"/>
                <a:sym typeface="Pangolin"/>
              </a:rPr>
              <a:t>What does it mean “to be a cyberbully”?</a:t>
            </a:r>
            <a:endParaRPr sz="2800" b="1" i="1">
              <a:solidFill>
                <a:srgbClr val="FF00FF"/>
              </a:solidFill>
              <a:highlight>
                <a:schemeClr val="dk1"/>
              </a:highlight>
              <a:latin typeface="Pangolin"/>
              <a:ea typeface="Pangolin"/>
              <a:cs typeface="Pangolin"/>
              <a:sym typeface="Pangolin"/>
            </a:endParaRPr>
          </a:p>
          <a:p>
            <a:pPr marL="457200" lvl="0" indent="-406400" algn="l" rtl="0">
              <a:spcBef>
                <a:spcPts val="0"/>
              </a:spcBef>
              <a:spcAft>
                <a:spcPts val="0"/>
              </a:spcAft>
              <a:buClr>
                <a:srgbClr val="FF00FF"/>
              </a:buClr>
              <a:buSzPts val="2800"/>
              <a:buFont typeface="Pangolin"/>
              <a:buChar char="●"/>
            </a:pPr>
            <a:r>
              <a:rPr lang="en" sz="2800" b="1" i="1">
                <a:solidFill>
                  <a:srgbClr val="FF00FF"/>
                </a:solidFill>
                <a:highlight>
                  <a:schemeClr val="dk1"/>
                </a:highlight>
                <a:latin typeface="Pangolin"/>
                <a:ea typeface="Pangolin"/>
                <a:cs typeface="Pangolin"/>
                <a:sym typeface="Pangolin"/>
              </a:rPr>
              <a:t>What does it mean “to be cyberbullied”?</a:t>
            </a:r>
            <a:endParaRPr sz="2800" b="1" i="1">
              <a:solidFill>
                <a:srgbClr val="FF00FF"/>
              </a:solidFill>
              <a:highlight>
                <a:schemeClr val="dk1"/>
              </a:highlight>
              <a:latin typeface="Pangolin"/>
              <a:ea typeface="Pangolin"/>
              <a:cs typeface="Pangolin"/>
              <a:sym typeface="Pangolin"/>
            </a:endParaRPr>
          </a:p>
          <a:p>
            <a:pPr marL="457200" lvl="0" indent="0" algn="l" rtl="0">
              <a:spcBef>
                <a:spcPts val="0"/>
              </a:spcBef>
              <a:spcAft>
                <a:spcPts val="0"/>
              </a:spcAft>
              <a:buNone/>
            </a:pPr>
            <a:r>
              <a:rPr lang="en" sz="3300" b="1">
                <a:solidFill>
                  <a:srgbClr val="FF00FF"/>
                </a:solidFill>
                <a:highlight>
                  <a:schemeClr val="dk1"/>
                </a:highlight>
                <a:latin typeface="Pangolin"/>
                <a:ea typeface="Pangolin"/>
                <a:cs typeface="Pangolin"/>
                <a:sym typeface="Pangolin"/>
              </a:rPr>
              <a:t>         </a:t>
            </a:r>
            <a:endParaRPr sz="3600" b="1">
              <a:solidFill>
                <a:srgbClr val="FF00FF"/>
              </a:solidFill>
              <a:highlight>
                <a:schemeClr val="dk1"/>
              </a:highlight>
              <a:latin typeface="Pangolin"/>
              <a:ea typeface="Pangolin"/>
              <a:cs typeface="Pangolin"/>
              <a:sym typeface="Pangolin"/>
            </a:endParaRPr>
          </a:p>
          <a:p>
            <a:pPr marL="457200" lvl="0" indent="0" algn="l" rtl="0">
              <a:spcBef>
                <a:spcPts val="0"/>
              </a:spcBef>
              <a:spcAft>
                <a:spcPts val="0"/>
              </a:spcAft>
              <a:buNone/>
            </a:pPr>
            <a:r>
              <a:rPr lang="en" sz="3600" b="1">
                <a:solidFill>
                  <a:srgbClr val="FF00FF"/>
                </a:solidFill>
                <a:highlight>
                  <a:schemeClr val="dk1"/>
                </a:highlight>
                <a:latin typeface="Pangolin"/>
                <a:ea typeface="Pangolin"/>
                <a:cs typeface="Pangolin"/>
                <a:sym typeface="Pangolin"/>
              </a:rPr>
              <a:t>   </a:t>
            </a:r>
            <a:r>
              <a:rPr lang="en" sz="4000" b="1">
                <a:solidFill>
                  <a:srgbClr val="FF00FF"/>
                </a:solidFill>
                <a:highlight>
                  <a:schemeClr val="dk1"/>
                </a:highlight>
                <a:latin typeface="Pangolin"/>
                <a:ea typeface="Pangolin"/>
                <a:cs typeface="Pangolin"/>
                <a:sym typeface="Pangolin"/>
              </a:rPr>
              <a:t>      ****** Turn &amp; Talk *******</a:t>
            </a:r>
            <a:endParaRPr sz="4000" b="1">
              <a:solidFill>
                <a:srgbClr val="FF00FF"/>
              </a:solidFill>
              <a:highlight>
                <a:schemeClr val="dk1"/>
              </a:highlight>
              <a:latin typeface="Pangolin"/>
              <a:ea typeface="Pangolin"/>
              <a:cs typeface="Pangolin"/>
              <a:sym typeface="Pangolin"/>
            </a:endParaRPr>
          </a:p>
        </p:txBody>
      </p:sp>
    </p:spTree>
  </p:cSld>
  <p:clrMapOvr>
    <a:masterClrMapping/>
  </p:clrMapOvr>
  <mc:AlternateContent xmlns:mc="http://schemas.openxmlformats.org/markup-compatibility/2006" xmlns:p14="http://schemas.microsoft.com/office/powerpoint/2010/main">
    <mc:Choice Requires="p14">
      <p:transition spd="slow" p14:dur="23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2"/>
        <p:cNvGrpSpPr/>
        <p:nvPr/>
      </p:nvGrpSpPr>
      <p:grpSpPr>
        <a:xfrm>
          <a:off x="0" y="0"/>
          <a:ext cx="0" cy="0"/>
          <a:chOff x="0" y="0"/>
          <a:chExt cx="0" cy="0"/>
        </a:xfrm>
      </p:grpSpPr>
      <p:sp>
        <p:nvSpPr>
          <p:cNvPr id="83" name="Google Shape;83;p18"/>
          <p:cNvSpPr txBox="1"/>
          <p:nvPr/>
        </p:nvSpPr>
        <p:spPr>
          <a:xfrm>
            <a:off x="160950" y="165800"/>
            <a:ext cx="8822100" cy="800400"/>
          </a:xfrm>
          <a:prstGeom prst="rect">
            <a:avLst/>
          </a:prstGeom>
          <a:noFill/>
          <a:ln w="76200" cap="flat" cmpd="sng">
            <a:solidFill>
              <a:srgbClr val="FF00F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4000" b="1">
                <a:solidFill>
                  <a:srgbClr val="FF00FF"/>
                </a:solidFill>
                <a:latin typeface="Pangolin"/>
                <a:ea typeface="Pangolin"/>
                <a:cs typeface="Pangolin"/>
                <a:sym typeface="Pangolin"/>
              </a:rPr>
              <a:t>Step 1~</a:t>
            </a:r>
            <a:r>
              <a:rPr lang="en" sz="4000">
                <a:solidFill>
                  <a:schemeClr val="dk1"/>
                </a:solidFill>
                <a:latin typeface="Pangolin"/>
                <a:ea typeface="Pangolin"/>
                <a:cs typeface="Pangolin"/>
                <a:sym typeface="Pangolin"/>
              </a:rPr>
              <a:t> </a:t>
            </a:r>
            <a:r>
              <a:rPr lang="en" sz="4000" b="1">
                <a:solidFill>
                  <a:srgbClr val="FF00FF"/>
                </a:solidFill>
                <a:uFill>
                  <a:noFill/>
                </a:uFill>
                <a:latin typeface="Pangolin"/>
                <a:ea typeface="Pangolin"/>
                <a:cs typeface="Pangolin"/>
                <a:sym typeface="Pangolin"/>
                <a:hlinkClick r:id="rId3">
                  <a:extLst>
                    <a:ext uri="{A12FA001-AC4F-418D-AE19-62706E023703}">
                      <ahyp:hlinkClr xmlns:ahyp="http://schemas.microsoft.com/office/drawing/2018/hyperlinkcolor" val="tx"/>
                    </a:ext>
                  </a:extLst>
                </a:hlinkClick>
              </a:rPr>
              <a:t>Defining the Social Problem</a:t>
            </a:r>
            <a:r>
              <a:rPr lang="en" sz="4000" b="1">
                <a:solidFill>
                  <a:srgbClr val="FF00FF"/>
                </a:solidFill>
                <a:latin typeface="Pangolin"/>
                <a:ea typeface="Pangolin"/>
                <a:cs typeface="Pangolin"/>
                <a:sym typeface="Pangolin"/>
              </a:rPr>
              <a:t>:</a:t>
            </a:r>
            <a:endParaRPr sz="4000" b="1">
              <a:solidFill>
                <a:srgbClr val="FF00FF"/>
              </a:solidFill>
              <a:latin typeface="Pangolin"/>
              <a:ea typeface="Pangolin"/>
              <a:cs typeface="Pangolin"/>
              <a:sym typeface="Pangolin"/>
            </a:endParaRPr>
          </a:p>
        </p:txBody>
      </p:sp>
      <p:sp>
        <p:nvSpPr>
          <p:cNvPr id="84" name="Google Shape;84;p18"/>
          <p:cNvSpPr txBox="1"/>
          <p:nvPr/>
        </p:nvSpPr>
        <p:spPr>
          <a:xfrm>
            <a:off x="445875" y="1804725"/>
            <a:ext cx="3869700" cy="25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85" name="Google Shape;85;p18"/>
          <p:cNvSpPr txBox="1"/>
          <p:nvPr/>
        </p:nvSpPr>
        <p:spPr>
          <a:xfrm>
            <a:off x="598275" y="1957125"/>
            <a:ext cx="3869700" cy="257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86" name="Google Shape;86;p18"/>
          <p:cNvSpPr txBox="1"/>
          <p:nvPr/>
        </p:nvSpPr>
        <p:spPr>
          <a:xfrm>
            <a:off x="216225" y="1403300"/>
            <a:ext cx="4633800" cy="3478200"/>
          </a:xfrm>
          <a:prstGeom prst="rect">
            <a:avLst/>
          </a:prstGeom>
          <a:noFill/>
          <a:ln w="38100"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F00FF"/>
                </a:solidFill>
                <a:highlight>
                  <a:schemeClr val="dk1"/>
                </a:highlight>
                <a:latin typeface="Pangolin"/>
                <a:ea typeface="Pangolin"/>
                <a:cs typeface="Pangolin"/>
                <a:sym typeface="Pangolin"/>
              </a:rPr>
              <a:t>Students who are cyberbullied can struggle to concentrate and do well in school, as well as it negatively affecting their everyday life.  Cyberbullying has increased in recent years due  to increased use of technology and social media.  It not only hurts and affects the person being bullied, but also the friends &amp; families of the those being bullied.</a:t>
            </a:r>
            <a:endParaRPr sz="2200" b="1">
              <a:solidFill>
                <a:srgbClr val="FF00FF"/>
              </a:solidFill>
              <a:highlight>
                <a:schemeClr val="dk1"/>
              </a:highlight>
              <a:latin typeface="Pangolin"/>
              <a:ea typeface="Pangolin"/>
              <a:cs typeface="Pangolin"/>
              <a:sym typeface="Pangolin"/>
            </a:endParaRPr>
          </a:p>
        </p:txBody>
      </p:sp>
      <p:pic>
        <p:nvPicPr>
          <p:cNvPr id="87" name="Google Shape;87;p18"/>
          <p:cNvPicPr preferRelativeResize="0"/>
          <p:nvPr/>
        </p:nvPicPr>
        <p:blipFill>
          <a:blip r:embed="rId4">
            <a:alphaModFix/>
          </a:blip>
          <a:stretch>
            <a:fillRect/>
          </a:stretch>
        </p:blipFill>
        <p:spPr>
          <a:xfrm>
            <a:off x="4850025" y="1403300"/>
            <a:ext cx="4133025" cy="3478200"/>
          </a:xfrm>
          <a:prstGeom prst="rect">
            <a:avLst/>
          </a:prstGeom>
          <a:noFill/>
          <a:ln w="38100" cap="flat" cmpd="sng">
            <a:solidFill>
              <a:srgbClr val="FF00FF"/>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23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1"/>
        <p:cNvGrpSpPr/>
        <p:nvPr/>
      </p:nvGrpSpPr>
      <p:grpSpPr>
        <a:xfrm>
          <a:off x="0" y="0"/>
          <a:ext cx="0" cy="0"/>
          <a:chOff x="0" y="0"/>
          <a:chExt cx="0" cy="0"/>
        </a:xfrm>
      </p:grpSpPr>
      <p:sp>
        <p:nvSpPr>
          <p:cNvPr id="92" name="Google Shape;92;p19"/>
          <p:cNvSpPr txBox="1"/>
          <p:nvPr/>
        </p:nvSpPr>
        <p:spPr>
          <a:xfrm>
            <a:off x="1178450" y="260100"/>
            <a:ext cx="6895200" cy="780300"/>
          </a:xfrm>
          <a:prstGeom prst="rect">
            <a:avLst/>
          </a:prstGeom>
          <a:noFill/>
          <a:ln w="76200"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5200" b="1">
                <a:solidFill>
                  <a:srgbClr val="FF00FF"/>
                </a:solidFill>
                <a:latin typeface="Pangolin"/>
                <a:ea typeface="Pangolin"/>
                <a:cs typeface="Pangolin"/>
                <a:sym typeface="Pangolin"/>
              </a:rPr>
              <a:t>What is Cyberbullying?</a:t>
            </a:r>
            <a:endParaRPr sz="5200" b="1">
              <a:solidFill>
                <a:srgbClr val="FF00FF"/>
              </a:solidFill>
              <a:latin typeface="Pangolin"/>
              <a:ea typeface="Pangolin"/>
              <a:cs typeface="Pangolin"/>
              <a:sym typeface="Pangolin"/>
            </a:endParaRPr>
          </a:p>
        </p:txBody>
      </p:sp>
      <p:sp>
        <p:nvSpPr>
          <p:cNvPr id="93" name="Google Shape;93;p19"/>
          <p:cNvSpPr txBox="1"/>
          <p:nvPr/>
        </p:nvSpPr>
        <p:spPr>
          <a:xfrm>
            <a:off x="1608350" y="1963975"/>
            <a:ext cx="6035400" cy="24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pic>
        <p:nvPicPr>
          <p:cNvPr id="94" name="Google Shape;94;p19" descr="Parent Lab discusses what Cyberbullying is and how parents can make a difference. To learn more, visit www.hparentlab.com or download our app from the Google Play or App Store." title="What is Cyberbullying?">
            <a:hlinkClick r:id="rId3"/>
          </p:cNvPr>
          <p:cNvPicPr preferRelativeResize="0"/>
          <p:nvPr/>
        </p:nvPicPr>
        <p:blipFill>
          <a:blip r:embed="rId4">
            <a:alphaModFix/>
          </a:blip>
          <a:stretch>
            <a:fillRect/>
          </a:stretch>
        </p:blipFill>
        <p:spPr>
          <a:xfrm>
            <a:off x="1372150" y="1359000"/>
            <a:ext cx="6507800" cy="3137075"/>
          </a:xfrm>
          <a:prstGeom prst="rect">
            <a:avLst/>
          </a:prstGeom>
          <a:noFill/>
          <a:ln w="76200" cap="flat" cmpd="sng">
            <a:solidFill>
              <a:srgbClr val="FF00FF"/>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7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8"/>
        <p:cNvGrpSpPr/>
        <p:nvPr/>
      </p:nvGrpSpPr>
      <p:grpSpPr>
        <a:xfrm>
          <a:off x="0" y="0"/>
          <a:ext cx="0" cy="0"/>
          <a:chOff x="0" y="0"/>
          <a:chExt cx="0" cy="0"/>
        </a:xfrm>
      </p:grpSpPr>
      <p:sp>
        <p:nvSpPr>
          <p:cNvPr id="99" name="Google Shape;99;p20"/>
          <p:cNvSpPr txBox="1"/>
          <p:nvPr/>
        </p:nvSpPr>
        <p:spPr>
          <a:xfrm>
            <a:off x="1178450" y="260100"/>
            <a:ext cx="6895200" cy="780300"/>
          </a:xfrm>
          <a:prstGeom prst="rect">
            <a:avLst/>
          </a:prstGeom>
          <a:noFill/>
          <a:ln w="76200"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5200" b="1">
                <a:solidFill>
                  <a:srgbClr val="FF00FF"/>
                </a:solidFill>
                <a:latin typeface="Pangolin"/>
                <a:ea typeface="Pangolin"/>
                <a:cs typeface="Pangolin"/>
                <a:sym typeface="Pangolin"/>
              </a:rPr>
              <a:t>What is Cyberbullying?</a:t>
            </a:r>
            <a:endParaRPr sz="5200" b="1">
              <a:solidFill>
                <a:srgbClr val="FF00FF"/>
              </a:solidFill>
              <a:latin typeface="Pangolin"/>
              <a:ea typeface="Pangolin"/>
              <a:cs typeface="Pangolin"/>
              <a:sym typeface="Pangolin"/>
            </a:endParaRPr>
          </a:p>
        </p:txBody>
      </p:sp>
      <p:sp>
        <p:nvSpPr>
          <p:cNvPr id="100" name="Google Shape;100;p20"/>
          <p:cNvSpPr txBox="1"/>
          <p:nvPr/>
        </p:nvSpPr>
        <p:spPr>
          <a:xfrm>
            <a:off x="1258000" y="1597725"/>
            <a:ext cx="7006500" cy="3105300"/>
          </a:xfrm>
          <a:prstGeom prst="rect">
            <a:avLst/>
          </a:prstGeom>
          <a:noFill/>
          <a:ln w="76200"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00FF"/>
                </a:solidFill>
                <a:latin typeface="Pangolin"/>
                <a:ea typeface="Pangolin"/>
                <a:cs typeface="Pangolin"/>
                <a:sym typeface="Pangolin"/>
              </a:rPr>
              <a:t>Cyberbullying is when students use the internet, cell phones, or other technological devices  or social media platforms to post text or images intended to hurt, embarrass, threaten, taunt, humiliate, or intimidate their victim.</a:t>
            </a:r>
            <a:endParaRPr sz="3000">
              <a:solidFill>
                <a:srgbClr val="FF00FF"/>
              </a:solidFill>
              <a:latin typeface="Pangolin"/>
              <a:ea typeface="Pangolin"/>
              <a:cs typeface="Pangolin"/>
              <a:sym typeface="Pangolin"/>
            </a:endParaRPr>
          </a:p>
        </p:txBody>
      </p:sp>
    </p:spTree>
  </p:cSld>
  <p:clrMapOvr>
    <a:masterClrMapping/>
  </p:clrMapOvr>
  <mc:AlternateContent xmlns:mc="http://schemas.openxmlformats.org/markup-compatibility/2006" xmlns:p14="http://schemas.microsoft.com/office/powerpoint/2010/main">
    <mc:Choice Requires="p14">
      <p:transition spd="slow" p14:dur="170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4"/>
        <p:cNvGrpSpPr/>
        <p:nvPr/>
      </p:nvGrpSpPr>
      <p:grpSpPr>
        <a:xfrm>
          <a:off x="0" y="0"/>
          <a:ext cx="0" cy="0"/>
          <a:chOff x="0" y="0"/>
          <a:chExt cx="0" cy="0"/>
        </a:xfrm>
      </p:grpSpPr>
      <p:sp>
        <p:nvSpPr>
          <p:cNvPr id="105" name="Google Shape;105;p21"/>
          <p:cNvSpPr txBox="1"/>
          <p:nvPr/>
        </p:nvSpPr>
        <p:spPr>
          <a:xfrm>
            <a:off x="-89350" y="1155825"/>
            <a:ext cx="9325500" cy="4259700"/>
          </a:xfrm>
          <a:prstGeom prst="rect">
            <a:avLst/>
          </a:prstGeom>
          <a:noFill/>
          <a:ln w="19050" cap="flat" cmpd="sng">
            <a:solidFill>
              <a:srgbClr val="FF00FF"/>
            </a:solidFill>
            <a:prstDash val="solid"/>
            <a:round/>
            <a:headEnd type="none" w="sm" len="sm"/>
            <a:tailEnd type="none" w="sm" len="sm"/>
          </a:ln>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Clr>
                <a:srgbClr val="FF00FF"/>
              </a:buClr>
              <a:buSzPts val="1300"/>
              <a:buAutoNum type="arabicPeriod"/>
            </a:pPr>
            <a:r>
              <a:rPr lang="en" sz="1300" b="1">
                <a:solidFill>
                  <a:srgbClr val="FF00FF"/>
                </a:solidFill>
                <a:highlight>
                  <a:schemeClr val="dk1"/>
                </a:highlight>
                <a:latin typeface="Pangolin"/>
                <a:ea typeface="Pangolin"/>
                <a:cs typeface="Pangolin"/>
                <a:sym typeface="Pangolin"/>
              </a:rPr>
              <a:t>About </a:t>
            </a:r>
            <a:r>
              <a:rPr lang="en" sz="1300" b="1">
                <a:solidFill>
                  <a:srgbClr val="00FFFF"/>
                </a:solidFill>
                <a:highlight>
                  <a:schemeClr val="dk1"/>
                </a:highlight>
                <a:latin typeface="Pangolin"/>
                <a:ea typeface="Pangolin"/>
                <a:cs typeface="Pangolin"/>
                <a:sym typeface="Pangolin"/>
              </a:rPr>
              <a:t>37% of young people between the ages of 12 and 17 </a:t>
            </a:r>
            <a:r>
              <a:rPr lang="en" sz="1300" b="1">
                <a:solidFill>
                  <a:srgbClr val="FF00FF"/>
                </a:solidFill>
                <a:highlight>
                  <a:schemeClr val="dk1"/>
                </a:highlight>
                <a:latin typeface="Pangolin"/>
                <a:ea typeface="Pangolin"/>
                <a:cs typeface="Pangolin"/>
                <a:sym typeface="Pangolin"/>
              </a:rPr>
              <a:t>have been bullied online. </a:t>
            </a:r>
            <a:r>
              <a:rPr lang="en" sz="1300" b="1">
                <a:solidFill>
                  <a:srgbClr val="00FFFF"/>
                </a:solidFill>
                <a:highlight>
                  <a:schemeClr val="dk1"/>
                </a:highlight>
                <a:latin typeface="Pangolin"/>
                <a:ea typeface="Pangolin"/>
                <a:cs typeface="Pangolin"/>
                <a:sym typeface="Pangolin"/>
              </a:rPr>
              <a:t>30% have had it happen more than once.</a:t>
            </a:r>
            <a:r>
              <a:rPr lang="en" sz="1300" b="1" u="sng">
                <a:solidFill>
                  <a:srgbClr val="00FFFF"/>
                </a:solidFill>
                <a:highlight>
                  <a:schemeClr val="dk1"/>
                </a:highlight>
                <a:latin typeface="Pangolin"/>
                <a:ea typeface="Pangolin"/>
                <a:cs typeface="Pangolin"/>
                <a:sym typeface="Pangolin"/>
                <a:hlinkClick r:id="rId3">
                  <a:extLst>
                    <a:ext uri="{A12FA001-AC4F-418D-AE19-62706E023703}">
                      <ahyp:hlinkClr xmlns:ahyp="http://schemas.microsoft.com/office/drawing/2018/hyperlinkcolor" val="tx"/>
                    </a:ext>
                  </a:extLst>
                </a:hlinkClick>
              </a:rPr>
              <a:t>[1]</a:t>
            </a:r>
            <a:endParaRPr sz="1300" b="1" u="sng">
              <a:solidFill>
                <a:srgbClr val="00FFFF"/>
              </a:solidFill>
              <a:highlight>
                <a:schemeClr val="dk1"/>
              </a:highlight>
              <a:latin typeface="Pangolin"/>
              <a:ea typeface="Pangolin"/>
              <a:cs typeface="Pangolin"/>
              <a:sym typeface="Pangolin"/>
            </a:endParaRPr>
          </a:p>
          <a:p>
            <a:pPr marL="457200" lvl="0" indent="-311150" algn="l" rtl="0">
              <a:lnSpc>
                <a:spcPct val="115000"/>
              </a:lnSpc>
              <a:spcBef>
                <a:spcPts val="0"/>
              </a:spcBef>
              <a:spcAft>
                <a:spcPts val="0"/>
              </a:spcAft>
              <a:buClr>
                <a:srgbClr val="FF00FF"/>
              </a:buClr>
              <a:buSzPts val="1300"/>
              <a:buFont typeface="Pangolin"/>
              <a:buAutoNum type="arabicPeriod"/>
            </a:pPr>
            <a:r>
              <a:rPr lang="en" sz="1300" b="1">
                <a:solidFill>
                  <a:srgbClr val="00FFFF"/>
                </a:solidFill>
                <a:highlight>
                  <a:schemeClr val="dk1"/>
                </a:highlight>
                <a:latin typeface="Pangolin"/>
                <a:ea typeface="Pangolin"/>
                <a:cs typeface="Pangolin"/>
                <a:sym typeface="Pangolin"/>
              </a:rPr>
              <a:t>95% of teens in the U.S. </a:t>
            </a:r>
            <a:r>
              <a:rPr lang="en" sz="1300" b="1">
                <a:solidFill>
                  <a:srgbClr val="FF00FF"/>
                </a:solidFill>
                <a:highlight>
                  <a:schemeClr val="dk1"/>
                </a:highlight>
                <a:latin typeface="Pangolin"/>
                <a:ea typeface="Pangolin"/>
                <a:cs typeface="Pangolin"/>
                <a:sym typeface="Pangolin"/>
              </a:rPr>
              <a:t>are online, and the vast majority access the internet on their mobile device, making it the most common medium for cyber bullying.</a:t>
            </a:r>
            <a:r>
              <a:rPr lang="en" sz="1300" b="1" u="sng">
                <a:solidFill>
                  <a:srgbClr val="FF00FF"/>
                </a:solidFill>
                <a:highlight>
                  <a:schemeClr val="dk1"/>
                </a:highlight>
                <a:latin typeface="Pangolin"/>
                <a:ea typeface="Pangolin"/>
                <a:cs typeface="Pangolin"/>
                <a:sym typeface="Pangolin"/>
                <a:hlinkClick r:id="rId4">
                  <a:extLst>
                    <a:ext uri="{A12FA001-AC4F-418D-AE19-62706E023703}">
                      <ahyp:hlinkClr xmlns:ahyp="http://schemas.microsoft.com/office/drawing/2018/hyperlinkcolor" val="tx"/>
                    </a:ext>
                  </a:extLst>
                </a:hlinkClick>
              </a:rPr>
              <a:t>[2]</a:t>
            </a:r>
            <a:endParaRPr sz="1300" b="1" u="sng">
              <a:solidFill>
                <a:srgbClr val="FF00FF"/>
              </a:solidFill>
              <a:highlight>
                <a:schemeClr val="dk1"/>
              </a:highlight>
              <a:latin typeface="Pangolin"/>
              <a:ea typeface="Pangolin"/>
              <a:cs typeface="Pangolin"/>
              <a:sym typeface="Pangolin"/>
            </a:endParaRPr>
          </a:p>
          <a:p>
            <a:pPr marL="457200" lvl="0" indent="-311150" algn="l" rtl="0">
              <a:lnSpc>
                <a:spcPct val="115000"/>
              </a:lnSpc>
              <a:spcBef>
                <a:spcPts val="0"/>
              </a:spcBef>
              <a:spcAft>
                <a:spcPts val="0"/>
              </a:spcAft>
              <a:buClr>
                <a:srgbClr val="FF00FF"/>
              </a:buClr>
              <a:buSzPts val="1300"/>
              <a:buFont typeface="Pangolin"/>
              <a:buAutoNum type="arabicPeriod"/>
            </a:pPr>
            <a:r>
              <a:rPr lang="en" sz="1300" b="1">
                <a:solidFill>
                  <a:srgbClr val="00FFFF"/>
                </a:solidFill>
                <a:highlight>
                  <a:schemeClr val="dk1"/>
                </a:highlight>
                <a:latin typeface="Pangolin"/>
                <a:ea typeface="Pangolin"/>
                <a:cs typeface="Pangolin"/>
                <a:sym typeface="Pangolin"/>
              </a:rPr>
              <a:t>23% of students </a:t>
            </a:r>
            <a:r>
              <a:rPr lang="en" sz="1300" b="1">
                <a:solidFill>
                  <a:srgbClr val="FF00FF"/>
                </a:solidFill>
                <a:highlight>
                  <a:schemeClr val="dk1"/>
                </a:highlight>
                <a:latin typeface="Pangolin"/>
                <a:ea typeface="Pangolin"/>
                <a:cs typeface="Pangolin"/>
                <a:sym typeface="Pangolin"/>
              </a:rPr>
              <a:t>reported that they’ve said or done something mean or cruel to another person online. </a:t>
            </a:r>
            <a:r>
              <a:rPr lang="en" sz="1300" b="1">
                <a:solidFill>
                  <a:srgbClr val="00FFFF"/>
                </a:solidFill>
                <a:highlight>
                  <a:schemeClr val="dk1"/>
                </a:highlight>
                <a:latin typeface="Pangolin"/>
                <a:ea typeface="Pangolin"/>
                <a:cs typeface="Pangolin"/>
                <a:sym typeface="Pangolin"/>
              </a:rPr>
              <a:t>27% reported that they’ve experienced the same from someone else.</a:t>
            </a:r>
            <a:r>
              <a:rPr lang="en" sz="1300" b="1" u="sng">
                <a:solidFill>
                  <a:srgbClr val="00FFFF"/>
                </a:solidFill>
                <a:highlight>
                  <a:schemeClr val="dk1"/>
                </a:highlight>
                <a:latin typeface="Pangolin"/>
                <a:ea typeface="Pangolin"/>
                <a:cs typeface="Pangolin"/>
                <a:sym typeface="Pangolin"/>
                <a:hlinkClick r:id="rId5">
                  <a:extLst>
                    <a:ext uri="{A12FA001-AC4F-418D-AE19-62706E023703}">
                      <ahyp:hlinkClr xmlns:ahyp="http://schemas.microsoft.com/office/drawing/2018/hyperlinkcolor" val="tx"/>
                    </a:ext>
                  </a:extLst>
                </a:hlinkClick>
              </a:rPr>
              <a:t>[</a:t>
            </a:r>
            <a:r>
              <a:rPr lang="en" sz="1300" b="1" u="sng">
                <a:solidFill>
                  <a:srgbClr val="FF00FF"/>
                </a:solidFill>
                <a:highlight>
                  <a:schemeClr val="dk1"/>
                </a:highlight>
                <a:latin typeface="Pangolin"/>
                <a:ea typeface="Pangolin"/>
                <a:cs typeface="Pangolin"/>
                <a:sym typeface="Pangolin"/>
                <a:hlinkClick r:id="rId5">
                  <a:extLst>
                    <a:ext uri="{A12FA001-AC4F-418D-AE19-62706E023703}">
                      <ahyp:hlinkClr xmlns:ahyp="http://schemas.microsoft.com/office/drawing/2018/hyperlinkcolor" val="tx"/>
                    </a:ext>
                  </a:extLst>
                </a:hlinkClick>
              </a:rPr>
              <a:t>3]</a:t>
            </a:r>
            <a:endParaRPr sz="1300" b="1" u="sng">
              <a:solidFill>
                <a:srgbClr val="FF00FF"/>
              </a:solidFill>
              <a:highlight>
                <a:schemeClr val="dk1"/>
              </a:highlight>
              <a:latin typeface="Pangolin"/>
              <a:ea typeface="Pangolin"/>
              <a:cs typeface="Pangolin"/>
              <a:sym typeface="Pangolin"/>
            </a:endParaRPr>
          </a:p>
          <a:p>
            <a:pPr marL="457200" lvl="0" indent="-311150" algn="l" rtl="0">
              <a:lnSpc>
                <a:spcPct val="115000"/>
              </a:lnSpc>
              <a:spcBef>
                <a:spcPts val="0"/>
              </a:spcBef>
              <a:spcAft>
                <a:spcPts val="0"/>
              </a:spcAft>
              <a:buClr>
                <a:srgbClr val="FF00FF"/>
              </a:buClr>
              <a:buSzPts val="1300"/>
              <a:buFont typeface="Pangolin"/>
              <a:buAutoNum type="arabicPeriod"/>
            </a:pPr>
            <a:r>
              <a:rPr lang="en" sz="1300" b="1" i="1">
                <a:solidFill>
                  <a:srgbClr val="00FFFF"/>
                </a:solidFill>
                <a:highlight>
                  <a:schemeClr val="dk1"/>
                </a:highlight>
                <a:latin typeface="Pangolin"/>
                <a:ea typeface="Pangolin"/>
                <a:cs typeface="Pangolin"/>
                <a:sym typeface="Pangolin"/>
              </a:rPr>
              <a:t>Girls are more likely than boys </a:t>
            </a:r>
            <a:r>
              <a:rPr lang="en" sz="1300" b="1">
                <a:solidFill>
                  <a:srgbClr val="FF00FF"/>
                </a:solidFill>
                <a:highlight>
                  <a:schemeClr val="dk1"/>
                </a:highlight>
                <a:latin typeface="Pangolin"/>
                <a:ea typeface="Pangolin"/>
                <a:cs typeface="Pangolin"/>
                <a:sym typeface="Pangolin"/>
              </a:rPr>
              <a:t>to be both victims and perpetrators of cyber bullying. </a:t>
            </a:r>
            <a:r>
              <a:rPr lang="en" sz="1300" b="1">
                <a:solidFill>
                  <a:srgbClr val="00FFFF"/>
                </a:solidFill>
                <a:highlight>
                  <a:schemeClr val="dk1"/>
                </a:highlight>
                <a:latin typeface="Pangolin"/>
                <a:ea typeface="Pangolin"/>
                <a:cs typeface="Pangolin"/>
                <a:sym typeface="Pangolin"/>
              </a:rPr>
              <a:t>15% of teen girls </a:t>
            </a:r>
            <a:r>
              <a:rPr lang="en" sz="1300" b="1">
                <a:solidFill>
                  <a:srgbClr val="FF00FF"/>
                </a:solidFill>
                <a:highlight>
                  <a:schemeClr val="dk1"/>
                </a:highlight>
                <a:latin typeface="Pangolin"/>
                <a:ea typeface="Pangolin"/>
                <a:cs typeface="Pangolin"/>
                <a:sym typeface="Pangolin"/>
              </a:rPr>
              <a:t>have been the target of at least four different kinds of abusive online behaviors, compared with </a:t>
            </a:r>
            <a:r>
              <a:rPr lang="en" sz="1300" b="1">
                <a:solidFill>
                  <a:srgbClr val="00FFFF"/>
                </a:solidFill>
                <a:highlight>
                  <a:schemeClr val="dk1"/>
                </a:highlight>
                <a:latin typeface="Pangolin"/>
                <a:ea typeface="Pangolin"/>
                <a:cs typeface="Pangolin"/>
                <a:sym typeface="Pangolin"/>
              </a:rPr>
              <a:t>6% of boys.</a:t>
            </a:r>
            <a:r>
              <a:rPr lang="en" sz="1300" b="1" u="sng">
                <a:solidFill>
                  <a:srgbClr val="FF00FF"/>
                </a:solidFill>
                <a:highlight>
                  <a:schemeClr val="dk1"/>
                </a:highlight>
                <a:latin typeface="Pangolin"/>
                <a:ea typeface="Pangolin"/>
                <a:cs typeface="Pangolin"/>
                <a:sym typeface="Pangolin"/>
                <a:hlinkClick r:id="rId6">
                  <a:extLst>
                    <a:ext uri="{A12FA001-AC4F-418D-AE19-62706E023703}">
                      <ahyp:hlinkClr xmlns:ahyp="http://schemas.microsoft.com/office/drawing/2018/hyperlinkcolor" val="tx"/>
                    </a:ext>
                  </a:extLst>
                </a:hlinkClick>
              </a:rPr>
              <a:t>[4]</a:t>
            </a:r>
            <a:endParaRPr sz="1300" b="1" u="sng">
              <a:solidFill>
                <a:srgbClr val="FF00FF"/>
              </a:solidFill>
              <a:highlight>
                <a:schemeClr val="dk1"/>
              </a:highlight>
              <a:latin typeface="Pangolin"/>
              <a:ea typeface="Pangolin"/>
              <a:cs typeface="Pangolin"/>
              <a:sym typeface="Pangolin"/>
            </a:endParaRPr>
          </a:p>
          <a:p>
            <a:pPr marL="457200" lvl="0" indent="-311150" algn="l" rtl="0">
              <a:lnSpc>
                <a:spcPct val="115000"/>
              </a:lnSpc>
              <a:spcBef>
                <a:spcPts val="0"/>
              </a:spcBef>
              <a:spcAft>
                <a:spcPts val="0"/>
              </a:spcAft>
              <a:buClr>
                <a:srgbClr val="FF00FF"/>
              </a:buClr>
              <a:buSzPts val="1300"/>
              <a:buFont typeface="Pangolin"/>
              <a:buAutoNum type="arabicPeriod"/>
            </a:pPr>
            <a:r>
              <a:rPr lang="en" sz="1300" b="1">
                <a:solidFill>
                  <a:srgbClr val="FF00FF"/>
                </a:solidFill>
                <a:highlight>
                  <a:schemeClr val="dk1"/>
                </a:highlight>
                <a:latin typeface="Pangolin"/>
                <a:ea typeface="Pangolin"/>
                <a:cs typeface="Pangolin"/>
                <a:sym typeface="Pangolin"/>
              </a:rPr>
              <a:t>About </a:t>
            </a:r>
            <a:r>
              <a:rPr lang="en" sz="1300" b="1">
                <a:solidFill>
                  <a:srgbClr val="00FFFF"/>
                </a:solidFill>
                <a:highlight>
                  <a:schemeClr val="dk1"/>
                </a:highlight>
                <a:latin typeface="Pangolin"/>
                <a:ea typeface="Pangolin"/>
                <a:cs typeface="Pangolin"/>
                <a:sym typeface="Pangolin"/>
              </a:rPr>
              <a:t>half of LGBTQ+ students</a:t>
            </a:r>
            <a:r>
              <a:rPr lang="en" sz="1300" b="1">
                <a:solidFill>
                  <a:srgbClr val="FF00FF"/>
                </a:solidFill>
                <a:highlight>
                  <a:schemeClr val="dk1"/>
                </a:highlight>
                <a:latin typeface="Pangolin"/>
                <a:ea typeface="Pangolin"/>
                <a:cs typeface="Pangolin"/>
                <a:sym typeface="Pangolin"/>
              </a:rPr>
              <a:t> experience online harassment -- </a:t>
            </a:r>
            <a:r>
              <a:rPr lang="en" sz="1300" b="1" i="1">
                <a:solidFill>
                  <a:srgbClr val="00FFFF"/>
                </a:solidFill>
                <a:highlight>
                  <a:schemeClr val="dk1"/>
                </a:highlight>
                <a:latin typeface="Pangolin"/>
                <a:ea typeface="Pangolin"/>
                <a:cs typeface="Pangolin"/>
                <a:sym typeface="Pangolin"/>
              </a:rPr>
              <a:t>a rate higher than average.</a:t>
            </a:r>
            <a:r>
              <a:rPr lang="en" sz="1300" b="1" u="sng">
                <a:solidFill>
                  <a:srgbClr val="FF00FF"/>
                </a:solidFill>
                <a:highlight>
                  <a:schemeClr val="dk1"/>
                </a:highlight>
                <a:latin typeface="Pangolin"/>
                <a:ea typeface="Pangolin"/>
                <a:cs typeface="Pangolin"/>
                <a:sym typeface="Pangolin"/>
                <a:hlinkClick r:id="rId7">
                  <a:extLst>
                    <a:ext uri="{A12FA001-AC4F-418D-AE19-62706E023703}">
                      <ahyp:hlinkClr xmlns:ahyp="http://schemas.microsoft.com/office/drawing/2018/hyperlinkcolor" val="tx"/>
                    </a:ext>
                  </a:extLst>
                </a:hlinkClick>
              </a:rPr>
              <a:t>[5]</a:t>
            </a:r>
            <a:endParaRPr sz="1300" b="1" u="sng">
              <a:solidFill>
                <a:srgbClr val="FF00FF"/>
              </a:solidFill>
              <a:highlight>
                <a:schemeClr val="dk1"/>
              </a:highlight>
              <a:latin typeface="Pangolin"/>
              <a:ea typeface="Pangolin"/>
              <a:cs typeface="Pangolin"/>
              <a:sym typeface="Pangolin"/>
            </a:endParaRPr>
          </a:p>
          <a:p>
            <a:pPr marL="457200" lvl="0" indent="-311150" algn="l" rtl="0">
              <a:lnSpc>
                <a:spcPct val="115000"/>
              </a:lnSpc>
              <a:spcBef>
                <a:spcPts val="0"/>
              </a:spcBef>
              <a:spcAft>
                <a:spcPts val="0"/>
              </a:spcAft>
              <a:buClr>
                <a:srgbClr val="FF00FF"/>
              </a:buClr>
              <a:buSzPts val="1300"/>
              <a:buFont typeface="Pangolin"/>
              <a:buAutoNum type="arabicPeriod"/>
            </a:pPr>
            <a:r>
              <a:rPr lang="en" sz="1300" b="1" i="1">
                <a:solidFill>
                  <a:srgbClr val="00FFFF"/>
                </a:solidFill>
                <a:highlight>
                  <a:schemeClr val="dk1"/>
                </a:highlight>
                <a:latin typeface="Pangolin"/>
                <a:ea typeface="Pangolin"/>
                <a:cs typeface="Pangolin"/>
                <a:sym typeface="Pangolin"/>
              </a:rPr>
              <a:t>Instagram </a:t>
            </a:r>
            <a:r>
              <a:rPr lang="en" sz="1300" b="1">
                <a:solidFill>
                  <a:srgbClr val="FF00FF"/>
                </a:solidFill>
                <a:highlight>
                  <a:schemeClr val="dk1"/>
                </a:highlight>
                <a:latin typeface="Pangolin"/>
                <a:ea typeface="Pangolin"/>
                <a:cs typeface="Pangolin"/>
                <a:sym typeface="Pangolin"/>
              </a:rPr>
              <a:t>is the social media site where most young people report experiencing cyberbullying, with </a:t>
            </a:r>
            <a:r>
              <a:rPr lang="en" sz="1300" b="1">
                <a:solidFill>
                  <a:srgbClr val="00FFFF"/>
                </a:solidFill>
                <a:highlight>
                  <a:schemeClr val="dk1"/>
                </a:highlight>
                <a:latin typeface="Pangolin"/>
                <a:ea typeface="Pangolin"/>
                <a:cs typeface="Pangolin"/>
                <a:sym typeface="Pangolin"/>
              </a:rPr>
              <a:t>42% of those surveyed </a:t>
            </a:r>
            <a:r>
              <a:rPr lang="en" sz="1300" b="1">
                <a:solidFill>
                  <a:srgbClr val="FF00FF"/>
                </a:solidFill>
                <a:highlight>
                  <a:schemeClr val="dk1"/>
                </a:highlight>
                <a:latin typeface="Pangolin"/>
                <a:ea typeface="Pangolin"/>
                <a:cs typeface="Pangolin"/>
                <a:sym typeface="Pangolin"/>
              </a:rPr>
              <a:t>experiencing harassment on the platform.</a:t>
            </a:r>
            <a:r>
              <a:rPr lang="en" sz="1300" b="1" u="sng">
                <a:solidFill>
                  <a:srgbClr val="FF00FF"/>
                </a:solidFill>
                <a:highlight>
                  <a:schemeClr val="dk1"/>
                </a:highlight>
                <a:latin typeface="Pangolin"/>
                <a:ea typeface="Pangolin"/>
                <a:cs typeface="Pangolin"/>
                <a:sym typeface="Pangolin"/>
                <a:hlinkClick r:id="rId8">
                  <a:extLst>
                    <a:ext uri="{A12FA001-AC4F-418D-AE19-62706E023703}">
                      <ahyp:hlinkClr xmlns:ahyp="http://schemas.microsoft.com/office/drawing/2018/hyperlinkcolor" val="tx"/>
                    </a:ext>
                  </a:extLst>
                </a:hlinkClick>
              </a:rPr>
              <a:t>[6]</a:t>
            </a:r>
            <a:endParaRPr sz="1300" b="1" u="sng">
              <a:solidFill>
                <a:srgbClr val="FF00FF"/>
              </a:solidFill>
              <a:highlight>
                <a:schemeClr val="dk1"/>
              </a:highlight>
              <a:latin typeface="Pangolin"/>
              <a:ea typeface="Pangolin"/>
              <a:cs typeface="Pangolin"/>
              <a:sym typeface="Pangolin"/>
            </a:endParaRPr>
          </a:p>
          <a:p>
            <a:pPr marL="457200" lvl="0" indent="-311150" algn="l" rtl="0">
              <a:lnSpc>
                <a:spcPct val="115000"/>
              </a:lnSpc>
              <a:spcBef>
                <a:spcPts val="0"/>
              </a:spcBef>
              <a:spcAft>
                <a:spcPts val="0"/>
              </a:spcAft>
              <a:buClr>
                <a:srgbClr val="FF00FF"/>
              </a:buClr>
              <a:buSzPts val="1300"/>
              <a:buFont typeface="Pangolin"/>
              <a:buAutoNum type="arabicPeriod"/>
            </a:pPr>
            <a:r>
              <a:rPr lang="en" sz="1300" b="1">
                <a:solidFill>
                  <a:srgbClr val="FF00FF"/>
                </a:solidFill>
                <a:highlight>
                  <a:schemeClr val="dk1"/>
                </a:highlight>
                <a:latin typeface="Pangolin"/>
                <a:ea typeface="Pangolin"/>
                <a:cs typeface="Pangolin"/>
                <a:sym typeface="Pangolin"/>
              </a:rPr>
              <a:t>Young people who experience cyberbullying are at a </a:t>
            </a:r>
            <a:r>
              <a:rPr lang="en" sz="1300" b="1" i="1">
                <a:solidFill>
                  <a:srgbClr val="00FFFF"/>
                </a:solidFill>
                <a:highlight>
                  <a:schemeClr val="dk1"/>
                </a:highlight>
                <a:latin typeface="Pangolin"/>
                <a:ea typeface="Pangolin"/>
                <a:cs typeface="Pangolin"/>
                <a:sym typeface="Pangolin"/>
              </a:rPr>
              <a:t>greater risk </a:t>
            </a:r>
            <a:r>
              <a:rPr lang="en" sz="1300" b="1">
                <a:solidFill>
                  <a:srgbClr val="FF00FF"/>
                </a:solidFill>
                <a:highlight>
                  <a:schemeClr val="dk1"/>
                </a:highlight>
                <a:latin typeface="Pangolin"/>
                <a:ea typeface="Pangolin"/>
                <a:cs typeface="Pangolin"/>
                <a:sym typeface="Pangolin"/>
              </a:rPr>
              <a:t>than those who don’t for both </a:t>
            </a:r>
            <a:r>
              <a:rPr lang="en" sz="1300" b="1">
                <a:solidFill>
                  <a:srgbClr val="00FFFF"/>
                </a:solidFill>
                <a:highlight>
                  <a:schemeClr val="dk1"/>
                </a:highlight>
                <a:latin typeface="Pangolin"/>
                <a:ea typeface="Pangolin"/>
                <a:cs typeface="Pangolin"/>
                <a:sym typeface="Pangolin"/>
              </a:rPr>
              <a:t>self-harm and suicidal behaviors</a:t>
            </a:r>
            <a:r>
              <a:rPr lang="en" sz="1300" b="1">
                <a:solidFill>
                  <a:srgbClr val="FF00FF"/>
                </a:solidFill>
                <a:highlight>
                  <a:schemeClr val="dk1"/>
                </a:highlight>
                <a:latin typeface="Pangolin"/>
                <a:ea typeface="Pangolin"/>
                <a:cs typeface="Pangolin"/>
                <a:sym typeface="Pangolin"/>
              </a:rPr>
              <a:t>.</a:t>
            </a:r>
            <a:r>
              <a:rPr lang="en" sz="1300" b="1" u="sng">
                <a:solidFill>
                  <a:srgbClr val="FF00FF"/>
                </a:solidFill>
                <a:highlight>
                  <a:schemeClr val="dk1"/>
                </a:highlight>
                <a:latin typeface="Pangolin"/>
                <a:ea typeface="Pangolin"/>
                <a:cs typeface="Pangolin"/>
                <a:sym typeface="Pangolin"/>
                <a:hlinkClick r:id="rId9">
                  <a:extLst>
                    <a:ext uri="{A12FA001-AC4F-418D-AE19-62706E023703}">
                      <ahyp:hlinkClr xmlns:ahyp="http://schemas.microsoft.com/office/drawing/2018/hyperlinkcolor" val="tx"/>
                    </a:ext>
                  </a:extLst>
                </a:hlinkClick>
              </a:rPr>
              <a:t>[7]</a:t>
            </a:r>
            <a:endParaRPr sz="1300" b="1" u="sng">
              <a:solidFill>
                <a:srgbClr val="FF00FF"/>
              </a:solidFill>
              <a:highlight>
                <a:schemeClr val="dk1"/>
              </a:highlight>
              <a:latin typeface="Pangolin"/>
              <a:ea typeface="Pangolin"/>
              <a:cs typeface="Pangolin"/>
              <a:sym typeface="Pangolin"/>
            </a:endParaRPr>
          </a:p>
          <a:p>
            <a:pPr marL="457200" lvl="0" indent="-311150" algn="l" rtl="0">
              <a:lnSpc>
                <a:spcPct val="115000"/>
              </a:lnSpc>
              <a:spcBef>
                <a:spcPts val="0"/>
              </a:spcBef>
              <a:spcAft>
                <a:spcPts val="0"/>
              </a:spcAft>
              <a:buClr>
                <a:srgbClr val="FF00FF"/>
              </a:buClr>
              <a:buSzPts val="1300"/>
              <a:buFont typeface="Pangolin"/>
              <a:buAutoNum type="arabicPeriod"/>
            </a:pPr>
            <a:r>
              <a:rPr lang="en" sz="1300" b="1">
                <a:solidFill>
                  <a:srgbClr val="00FFFF"/>
                </a:solidFill>
                <a:highlight>
                  <a:schemeClr val="dk1"/>
                </a:highlight>
                <a:latin typeface="Pangolin"/>
                <a:ea typeface="Pangolin"/>
                <a:cs typeface="Pangolin"/>
                <a:sym typeface="Pangolin"/>
              </a:rPr>
              <a:t>83% of young people</a:t>
            </a:r>
            <a:r>
              <a:rPr lang="en" sz="1300" b="1">
                <a:solidFill>
                  <a:srgbClr val="FF00FF"/>
                </a:solidFill>
                <a:highlight>
                  <a:schemeClr val="dk1"/>
                </a:highlight>
                <a:latin typeface="Pangolin"/>
                <a:ea typeface="Pangolin"/>
                <a:cs typeface="Pangolin"/>
                <a:sym typeface="Pangolin"/>
              </a:rPr>
              <a:t> believe social media companies should be doing more to tackle cyberbullying on their platforms.</a:t>
            </a:r>
            <a:r>
              <a:rPr lang="en" sz="1300" b="1" u="sng">
                <a:solidFill>
                  <a:srgbClr val="FF00FF"/>
                </a:solidFill>
                <a:highlight>
                  <a:schemeClr val="dk1"/>
                </a:highlight>
                <a:latin typeface="Pangolin"/>
                <a:ea typeface="Pangolin"/>
                <a:cs typeface="Pangolin"/>
                <a:sym typeface="Pangolin"/>
                <a:hlinkClick r:id="rId10">
                  <a:extLst>
                    <a:ext uri="{A12FA001-AC4F-418D-AE19-62706E023703}">
                      <ahyp:hlinkClr xmlns:ahyp="http://schemas.microsoft.com/office/drawing/2018/hyperlinkcolor" val="tx"/>
                    </a:ext>
                  </a:extLst>
                </a:hlinkClick>
              </a:rPr>
              <a:t>[8]</a:t>
            </a:r>
            <a:endParaRPr sz="1300" b="1" u="sng">
              <a:solidFill>
                <a:srgbClr val="FF00FF"/>
              </a:solidFill>
              <a:highlight>
                <a:schemeClr val="dk1"/>
              </a:highlight>
              <a:latin typeface="Pangolin"/>
              <a:ea typeface="Pangolin"/>
              <a:cs typeface="Pangolin"/>
              <a:sym typeface="Pangolin"/>
            </a:endParaRPr>
          </a:p>
          <a:p>
            <a:pPr marL="457200" lvl="0" indent="-311150" algn="l" rtl="0">
              <a:lnSpc>
                <a:spcPct val="115000"/>
              </a:lnSpc>
              <a:spcBef>
                <a:spcPts val="0"/>
              </a:spcBef>
              <a:spcAft>
                <a:spcPts val="0"/>
              </a:spcAft>
              <a:buClr>
                <a:srgbClr val="FF00FF"/>
              </a:buClr>
              <a:buSzPts val="1300"/>
              <a:buFont typeface="Pangolin"/>
              <a:buAutoNum type="arabicPeriod"/>
            </a:pPr>
            <a:r>
              <a:rPr lang="en" sz="1300" b="1">
                <a:solidFill>
                  <a:srgbClr val="00FFFF"/>
                </a:solidFill>
                <a:highlight>
                  <a:schemeClr val="dk1"/>
                </a:highlight>
                <a:latin typeface="Pangolin"/>
                <a:ea typeface="Pangolin"/>
                <a:cs typeface="Pangolin"/>
                <a:sym typeface="Pangolin"/>
              </a:rPr>
              <a:t>60% of young people</a:t>
            </a:r>
            <a:r>
              <a:rPr lang="en" sz="1300" b="1">
                <a:solidFill>
                  <a:srgbClr val="FF00FF"/>
                </a:solidFill>
                <a:highlight>
                  <a:schemeClr val="dk1"/>
                </a:highlight>
                <a:latin typeface="Pangolin"/>
                <a:ea typeface="Pangolin"/>
                <a:cs typeface="Pangolin"/>
                <a:sym typeface="Pangolin"/>
              </a:rPr>
              <a:t> have witnessed online bullying. Most do not intervene.</a:t>
            </a:r>
            <a:r>
              <a:rPr lang="en" sz="1300" b="1" u="sng">
                <a:solidFill>
                  <a:srgbClr val="FF00FF"/>
                </a:solidFill>
                <a:highlight>
                  <a:schemeClr val="dk1"/>
                </a:highlight>
                <a:latin typeface="Pangolin"/>
                <a:ea typeface="Pangolin"/>
                <a:cs typeface="Pangolin"/>
                <a:sym typeface="Pangolin"/>
                <a:hlinkClick r:id="rId11">
                  <a:extLst>
                    <a:ext uri="{A12FA001-AC4F-418D-AE19-62706E023703}">
                      <ahyp:hlinkClr xmlns:ahyp="http://schemas.microsoft.com/office/drawing/2018/hyperlinkcolor" val="tx"/>
                    </a:ext>
                  </a:extLst>
                </a:hlinkClick>
              </a:rPr>
              <a:t>[9]</a:t>
            </a:r>
            <a:endParaRPr sz="1300" b="1" u="sng">
              <a:solidFill>
                <a:srgbClr val="FF00FF"/>
              </a:solidFill>
              <a:highlight>
                <a:schemeClr val="dk1"/>
              </a:highlight>
              <a:latin typeface="Pangolin"/>
              <a:ea typeface="Pangolin"/>
              <a:cs typeface="Pangolin"/>
              <a:sym typeface="Pangolin"/>
            </a:endParaRPr>
          </a:p>
          <a:p>
            <a:pPr marL="457200" lvl="0" indent="-311150" algn="l" rtl="0">
              <a:lnSpc>
                <a:spcPct val="115000"/>
              </a:lnSpc>
              <a:spcBef>
                <a:spcPts val="0"/>
              </a:spcBef>
              <a:spcAft>
                <a:spcPts val="0"/>
              </a:spcAft>
              <a:buClr>
                <a:srgbClr val="FF00FF"/>
              </a:buClr>
              <a:buSzPts val="1300"/>
              <a:buFont typeface="Pangolin"/>
              <a:buAutoNum type="arabicPeriod"/>
            </a:pPr>
            <a:r>
              <a:rPr lang="en" sz="1300" b="1">
                <a:solidFill>
                  <a:srgbClr val="00FFFF"/>
                </a:solidFill>
                <a:highlight>
                  <a:schemeClr val="dk1"/>
                </a:highlight>
                <a:latin typeface="Pangolin"/>
                <a:ea typeface="Pangolin"/>
                <a:cs typeface="Pangolin"/>
                <a:sym typeface="Pangolin"/>
              </a:rPr>
              <a:t>Only 1 in 10 teen victims </a:t>
            </a:r>
            <a:r>
              <a:rPr lang="en" sz="1300" b="1">
                <a:solidFill>
                  <a:srgbClr val="FF00FF"/>
                </a:solidFill>
                <a:highlight>
                  <a:schemeClr val="dk1"/>
                </a:highlight>
                <a:latin typeface="Pangolin"/>
                <a:ea typeface="Pangolin"/>
                <a:cs typeface="Pangolin"/>
                <a:sym typeface="Pangolin"/>
              </a:rPr>
              <a:t>will inform a parent or trusted adult of their abuse.</a:t>
            </a:r>
            <a:r>
              <a:rPr lang="en" sz="1300" b="1" u="sng">
                <a:solidFill>
                  <a:srgbClr val="FF00FF"/>
                </a:solidFill>
                <a:highlight>
                  <a:schemeClr val="dk1"/>
                </a:highlight>
                <a:latin typeface="Pangolin"/>
                <a:ea typeface="Pangolin"/>
                <a:cs typeface="Pangolin"/>
                <a:sym typeface="Pangolin"/>
                <a:hlinkClick r:id="rId12">
                  <a:extLst>
                    <a:ext uri="{A12FA001-AC4F-418D-AE19-62706E023703}">
                      <ahyp:hlinkClr xmlns:ahyp="http://schemas.microsoft.com/office/drawing/2018/hyperlinkcolor" val="tx"/>
                    </a:ext>
                  </a:extLst>
                </a:hlinkClick>
              </a:rPr>
              <a:t>[10]</a:t>
            </a:r>
            <a:endParaRPr sz="2200" b="1">
              <a:solidFill>
                <a:srgbClr val="00FFFF"/>
              </a:solidFill>
              <a:highlight>
                <a:schemeClr val="dk1"/>
              </a:highlight>
              <a:latin typeface="Pangolin"/>
              <a:ea typeface="Pangolin"/>
              <a:cs typeface="Pangolin"/>
              <a:sym typeface="Pangolin"/>
            </a:endParaRPr>
          </a:p>
          <a:p>
            <a:pPr marL="0" lvl="0" indent="0" algn="l" rtl="0">
              <a:spcBef>
                <a:spcPts val="0"/>
              </a:spcBef>
              <a:spcAft>
                <a:spcPts val="0"/>
              </a:spcAft>
              <a:buNone/>
            </a:pPr>
            <a:r>
              <a:rPr lang="en" sz="2200" b="1">
                <a:solidFill>
                  <a:srgbClr val="00FFFF"/>
                </a:solidFill>
                <a:highlight>
                  <a:schemeClr val="dk1"/>
                </a:highlight>
                <a:latin typeface="Pangolin"/>
                <a:ea typeface="Pangolin"/>
                <a:cs typeface="Pangolin"/>
                <a:sym typeface="Pangolin"/>
              </a:rPr>
              <a:t>https://www.dosomething.org/us/facts/11-facts-about-cyber-bullying</a:t>
            </a:r>
            <a:endParaRPr sz="2200" b="1">
              <a:solidFill>
                <a:srgbClr val="00FFFF"/>
              </a:solidFill>
              <a:highlight>
                <a:schemeClr val="dk1"/>
              </a:highlight>
              <a:latin typeface="Pangolin"/>
              <a:ea typeface="Pangolin"/>
              <a:cs typeface="Pangolin"/>
              <a:sym typeface="Pangolin"/>
            </a:endParaRPr>
          </a:p>
        </p:txBody>
      </p:sp>
      <p:sp>
        <p:nvSpPr>
          <p:cNvPr id="106" name="Google Shape;106;p21"/>
          <p:cNvSpPr txBox="1"/>
          <p:nvPr/>
        </p:nvSpPr>
        <p:spPr>
          <a:xfrm>
            <a:off x="167150" y="84925"/>
            <a:ext cx="8808000" cy="923700"/>
          </a:xfrm>
          <a:prstGeom prst="rect">
            <a:avLst/>
          </a:prstGeom>
          <a:noFill/>
          <a:ln w="76200" cap="flat" cmpd="sng">
            <a:solidFill>
              <a:srgbClr val="00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000" b="1">
                <a:solidFill>
                  <a:srgbClr val="00FFFF"/>
                </a:solidFill>
                <a:latin typeface="Pangolin"/>
                <a:ea typeface="Pangolin"/>
                <a:cs typeface="Pangolin"/>
                <a:sym typeface="Pangolin"/>
              </a:rPr>
              <a:t>Step 2~</a:t>
            </a:r>
            <a:r>
              <a:rPr lang="en" sz="3600" b="1">
                <a:solidFill>
                  <a:srgbClr val="00FFFF"/>
                </a:solidFill>
                <a:uFill>
                  <a:noFill/>
                </a:uFill>
                <a:latin typeface="Pangolin"/>
                <a:ea typeface="Pangolin"/>
                <a:cs typeface="Pangolin"/>
                <a:sym typeface="Pangolin"/>
                <a:hlinkClick r:id="rId13">
                  <a:extLst>
                    <a:ext uri="{A12FA001-AC4F-418D-AE19-62706E023703}">
                      <ahyp:hlinkClr xmlns:ahyp="http://schemas.microsoft.com/office/drawing/2018/hyperlinkcolor" val="tx"/>
                    </a:ext>
                  </a:extLst>
                </a:hlinkClick>
              </a:rPr>
              <a:t>Gathering Evidence of the Problem:</a:t>
            </a:r>
            <a:endParaRPr sz="1800">
              <a:solidFill>
                <a:schemeClr val="dk2"/>
              </a:solidFill>
            </a:endParaRPr>
          </a:p>
        </p:txBody>
      </p:sp>
    </p:spTree>
  </p:cSld>
  <p:clrMapOvr>
    <a:masterClrMapping/>
  </p:clrMapOvr>
  <mc:AlternateContent xmlns:mc="http://schemas.openxmlformats.org/markup-compatibility/2006" xmlns:p14="http://schemas.microsoft.com/office/powerpoint/2010/main">
    <mc:Choice Requires="p14">
      <p:transition spd="slow" p14:dur="2300">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882</Words>
  <Application>Microsoft Office PowerPoint</Application>
  <PresentationFormat>On-screen Show (16:9)</PresentationFormat>
  <Paragraphs>91</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Verdana</vt:lpstr>
      <vt:lpstr>Roboto</vt:lpstr>
      <vt:lpstr>Pangolin</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Joseph Montecalvo</cp:lastModifiedBy>
  <cp:revision>1</cp:revision>
  <dcterms:modified xsi:type="dcterms:W3CDTF">2023-12-23T20:04:16Z</dcterms:modified>
</cp:coreProperties>
</file>