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A7249F8-005C-4475-92E4-FFDD7D909F49}">
  <a:tblStyle styleId="{9A7249F8-005C-4475-92E4-FFDD7D909F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OpenSans-regular.fntdata"/><Relationship Id="rId13" Type="http://schemas.openxmlformats.org/officeDocument/2006/relationships/slide" Target="slides/slide7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Economica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conomic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rainpop.com/science/ourfragileenvironment/humansandtheenvironment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846aa03a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846aa03a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846aa03a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846aa03a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77edcb3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77edcb3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77edcb3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77edcb3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https://www.brainpop.com/science/ourfragileenvironment/humansandtheenvironment/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177edcb3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177edcb3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177edcb3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177edcb3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77edcb3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77edcb3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177edcb3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177edcb3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77edcb3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77edcb3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adlet.com/ttoro/9y3w8mlz8v5e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brainpop.com/science/ourfragileenvironment/humansandtheenvironment/" TargetMode="External"/><Relationship Id="rId4" Type="http://schemas.openxmlformats.org/officeDocument/2006/relationships/hyperlink" Target="https://www.brainpop.com/science/ourfragileenvironment/humansandtheenvironment/" TargetMode="External"/><Relationship Id="rId5" Type="http://schemas.openxmlformats.org/officeDocument/2006/relationships/hyperlink" Target="https://www.brainpop.com/science/ourfragileenvironment/humansandtheenvironment/" TargetMode="External"/><Relationship Id="rId6" Type="http://schemas.openxmlformats.org/officeDocument/2006/relationships/image" Target="../media/image6.jp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5eTCZ9L834s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nvironment images" id="62" name="Google Shape;62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8225" y="691450"/>
            <a:ext cx="9172225" cy="39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>
            <p:ph type="ctrTitle"/>
          </p:nvPr>
        </p:nvSpPr>
        <p:spPr>
          <a:xfrm>
            <a:off x="2024950" y="1672850"/>
            <a:ext cx="5817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Who </a:t>
            </a:r>
            <a:r>
              <a:rPr b="1" lang="en">
                <a:solidFill>
                  <a:srgbClr val="274E13"/>
                </a:solidFill>
              </a:rPr>
              <a:t>really cares</a:t>
            </a:r>
            <a:r>
              <a:rPr lang="en">
                <a:solidFill>
                  <a:srgbClr val="274E13"/>
                </a:solidFill>
              </a:rPr>
              <a:t> about the </a:t>
            </a:r>
            <a:r>
              <a:rPr b="1" lang="en">
                <a:solidFill>
                  <a:srgbClr val="274E13"/>
                </a:solidFill>
              </a:rPr>
              <a:t>environment</a:t>
            </a:r>
            <a:r>
              <a:rPr lang="en">
                <a:solidFill>
                  <a:srgbClr val="274E13"/>
                </a:solidFill>
              </a:rPr>
              <a:t> anyway?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⅘-246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2450" y="4124975"/>
            <a:ext cx="21297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Created by:Tiffany Toro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P.S 234 Q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Share your thinking on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our class Padlet </a:t>
            </a:r>
            <a:r>
              <a:rPr lang="en" sz="480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 sz="4800"/>
              <a:t>!</a:t>
            </a:r>
            <a:endParaRPr sz="4800"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Economica"/>
                <a:ea typeface="Economica"/>
                <a:cs typeface="Economica"/>
                <a:sym typeface="Economica"/>
              </a:rPr>
              <a:t>Consider how feasible (easy/affordable/likely for it to happen) and effective (biggest impact). Remember it is okay for to choose to a different best policy to move forward with than your classmates, as long as you can explain why!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 b="36176" l="55708" r="19997" t="27923"/>
          <a:stretch/>
        </p:blipFill>
        <p:spPr>
          <a:xfrm>
            <a:off x="6053950" y="488763"/>
            <a:ext cx="2221550" cy="1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3850" y="338050"/>
            <a:ext cx="4119924" cy="22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 Procedure 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Define the problem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Gather evidence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Identify causes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Look closer at 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existing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 policies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Develop solutions to the problem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Select the best 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solution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55444" l="0" r="71377" t="0"/>
          <a:stretch/>
        </p:blipFill>
        <p:spPr>
          <a:xfrm>
            <a:off x="2116550" y="1854600"/>
            <a:ext cx="370825" cy="31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725" y="1299625"/>
            <a:ext cx="227650" cy="3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55454" l="83185" r="0" t="0"/>
          <a:stretch/>
        </p:blipFill>
        <p:spPr>
          <a:xfrm rot="10800000">
            <a:off x="2292300" y="2345000"/>
            <a:ext cx="303880" cy="4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2075" y="155250"/>
            <a:ext cx="481500" cy="4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5900" y="2386338"/>
            <a:ext cx="370825" cy="3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76517" r="0" t="55173"/>
          <a:stretch/>
        </p:blipFill>
        <p:spPr>
          <a:xfrm>
            <a:off x="3112975" y="2893650"/>
            <a:ext cx="370825" cy="42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b="0" l="34819" r="36137" t="50910"/>
          <a:stretch/>
        </p:blipFill>
        <p:spPr>
          <a:xfrm>
            <a:off x="3268625" y="3526925"/>
            <a:ext cx="418814" cy="42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54481" l="36680" r="31879" t="0"/>
          <a:stretch/>
        </p:blipFill>
        <p:spPr>
          <a:xfrm>
            <a:off x="2596175" y="4058625"/>
            <a:ext cx="437163" cy="37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Let’s define the problem...</a:t>
            </a:r>
            <a:endParaRPr b="1"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Globally humans are dealing with problems such as climate change, pollution and demishing of natural resources due to  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daily choices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that have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rPr>
              <a:t>lasting negative</a:t>
            </a:r>
            <a:r>
              <a:rPr i="1" lang="en" sz="2400">
                <a:latin typeface="Economica"/>
                <a:ea typeface="Economica"/>
                <a:cs typeface="Economica"/>
                <a:sym typeface="Economica"/>
              </a:rPr>
              <a:t> effects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on the </a:t>
            </a:r>
            <a:r>
              <a:rPr lang="en" sz="2400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</a:rPr>
              <a:t>environment.</a:t>
            </a:r>
            <a:endParaRPr sz="2400">
              <a:solidFill>
                <a:schemeClr val="accent5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943825" y="2488475"/>
            <a:ext cx="2935200" cy="11889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025" y="2752316"/>
            <a:ext cx="2935200" cy="1953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801900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Great Pacific Garbage Patch in the Pacific Ocean is made of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about </a:t>
            </a:r>
            <a:r>
              <a:rPr b="1" lang="en" sz="3600"/>
              <a:t>79,000 metric tons of plastic</a:t>
            </a:r>
            <a:r>
              <a:rPr lang="en" sz="3000"/>
              <a:t>!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Click here to learn more via </a:t>
            </a:r>
            <a:r>
              <a:rPr lang="en" sz="3000" u="sng">
                <a:solidFill>
                  <a:schemeClr val="hlink"/>
                </a:solidFill>
                <a:hlinkClick r:id="rId4"/>
              </a:rPr>
              <a:t>Brainpop</a:t>
            </a:r>
            <a:r>
              <a:rPr lang="en" sz="3000" u="sng">
                <a:solidFill>
                  <a:schemeClr val="hlink"/>
                </a:solidFill>
                <a:hlinkClick r:id="rId5"/>
              </a:rPr>
              <a:t>!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0" y="1521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latin typeface="Economica"/>
                <a:ea typeface="Economica"/>
                <a:cs typeface="Economica"/>
                <a:sym typeface="Economica"/>
              </a:rPr>
              <a:t>Evidence of the problem!</a:t>
            </a:r>
            <a:endParaRPr b="1" sz="48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Image result for great pacific garbage patch" id="94" name="Google Shape;9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6400" y="2382500"/>
            <a:ext cx="3993450" cy="2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7400" y="1905250"/>
            <a:ext cx="351100" cy="3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9500" y="431770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Additional Evidence!</a:t>
            </a:r>
            <a:endParaRPr b="1"/>
          </a:p>
        </p:txBody>
      </p:sp>
      <p:pic>
        <p:nvPicPr>
          <p:cNvPr descr="Image result for INFOGRAPHIC OF HUMAN EFFECTS ON THE ENVIRONMENT"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700" y="76200"/>
            <a:ext cx="6147125" cy="4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215075" y="908775"/>
            <a:ext cx="4984800" cy="28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Look closer at the impacts humans have on the </a:t>
            </a:r>
            <a:r>
              <a:rPr lang="en" sz="3600"/>
              <a:t>environment</a:t>
            </a:r>
            <a:r>
              <a:rPr lang="en" sz="3600"/>
              <a:t> of our plant</a:t>
            </a:r>
            <a:endParaRPr sz="3600"/>
          </a:p>
        </p:txBody>
      </p:sp>
      <p:pic>
        <p:nvPicPr>
          <p:cNvPr descr="Hank gives the run down on the top five ways humans are negatively impacting the environment and having detrimental effects on the valuable ecosystem services which a healthy biosphere provides. &#10;&#10;Like Crash Course? http://www.facebook.com/YouTubeCrashCourse&#10;Follow Crash Course! http://www.twitter.com/TheCrashCourse&#10;T*mbl Crash Course: http://thecrashcourse.tumblr.com&#10;&#10;Table of Contents&#10;Ecosystem Services 00:51&#10;The Importance of Biodiversity 04:07&#10;Deforestation 06:42&#10;Desertification 06:49&#10;Global Warming 07:59&#10;Invasive Species 08:51&#10;Overharvesting 09:20&#10;&#10;Crash Course/SciShow videos referenced in this episode:&#10;Hydrologic and Carbon Cycles: http://www.youtube.com/watch?v=2D7hZpIYlCA&#10;Nitrogen and Phosphorus Cycles: http://www.youtube.com/watch?v=leHy-Y_8nRs&#10;Ecological Succession: http://www.youtube.com/watch?v=jZKIHe2LDP8&#10;Climate Change: http://www.youtube.com/watch?v=M2Jxs7lR8ZI&#10;Invasive Species: http://www.youtube.com/watch?v=eDOwTXobJ3k&#10;Food Shortage: http://www.youtube.com/watch?v=bPLJP84xL9A&#10;&#10;References and image licenses for this episode can be found in the Google document here: http://dft.ba/-3n5P Support CrashCourse on Subbable: http://subbable.com/crashcourse" id="107" name="Google Shape;107;p18" title="5 Human Impacts on the Environment: Crash Course Ecology #1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650" y="1029088"/>
            <a:ext cx="3528750" cy="2646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type="title"/>
          </p:nvPr>
        </p:nvSpPr>
        <p:spPr>
          <a:xfrm>
            <a:off x="0" y="153675"/>
            <a:ext cx="85206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Causes of the problem</a:t>
            </a:r>
            <a:r>
              <a:rPr b="1" lang="en"/>
              <a:t>...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 </a:t>
            </a:r>
            <a:r>
              <a:rPr b="1" lang="en"/>
              <a:t>Timeline</a:t>
            </a:r>
            <a:r>
              <a:rPr b="1" lang="en"/>
              <a:t> of Human Impact on the Planet</a:t>
            </a:r>
            <a:endParaRPr b="1"/>
          </a:p>
        </p:txBody>
      </p:sp>
      <p:pic>
        <p:nvPicPr>
          <p:cNvPr descr="Image result for INFOGRAPHIC OF HUMAN EFFECTS ON THE ENVIRONMENT"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525" y="1176300"/>
            <a:ext cx="6017126" cy="39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7399850" y="1223425"/>
            <a:ext cx="1636800" cy="1439400"/>
          </a:xfrm>
          <a:prstGeom prst="cloudCallout">
            <a:avLst>
              <a:gd fmla="val -44827" name="adj1"/>
              <a:gd fmla="val 63427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7648850" y="1466125"/>
            <a:ext cx="11409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conomica"/>
                <a:ea typeface="Economica"/>
                <a:cs typeface="Economica"/>
                <a:sym typeface="Economica"/>
              </a:rPr>
              <a:t>What changes can you observe based on the infographic provided?</a:t>
            </a:r>
            <a:endParaRPr sz="12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Existing</a:t>
            </a:r>
            <a:r>
              <a:rPr b="1" lang="en" sz="4800"/>
              <a:t> Policies</a:t>
            </a:r>
            <a:endParaRPr b="1" sz="4800"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50">
                <a:solidFill>
                  <a:srgbClr val="343A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A law called the </a:t>
            </a:r>
            <a:r>
              <a:rPr b="1" lang="en" sz="1350">
                <a:solidFill>
                  <a:srgbClr val="343A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1964 Wilderness Act</a:t>
            </a:r>
            <a:r>
              <a:rPr lang="en" sz="1350">
                <a:solidFill>
                  <a:srgbClr val="343A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protected 9 million acres of American wilderness. And U.S. Supreme Court Justice William O. Douglas advocated tirelessly on behalf of environmental causes. </a:t>
            </a:r>
            <a:endParaRPr sz="1350">
              <a:solidFill>
                <a:srgbClr val="343A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-314325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A41"/>
              </a:buClr>
              <a:buSzPts val="1350"/>
              <a:buFont typeface="Economica"/>
              <a:buChar char="●"/>
            </a:pPr>
            <a:r>
              <a:rPr lang="en" sz="1350">
                <a:solidFill>
                  <a:srgbClr val="343A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One of the most important groups dedicated to the worldwide preservation of animals and their habitats is the </a:t>
            </a:r>
            <a:r>
              <a:rPr b="1" lang="en" sz="1350">
                <a:solidFill>
                  <a:srgbClr val="343A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World Wide Fund for Nature</a:t>
            </a:r>
            <a:r>
              <a:rPr lang="en" sz="1350">
                <a:solidFill>
                  <a:srgbClr val="343A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, formerly known as the World Wildlife Fund. Established in 1961, it has more than 5 million supporters and sponsors around 2,000 conservation projects around the world—many of them designed to preserve the habitats of endangered species.</a:t>
            </a:r>
            <a:endParaRPr sz="1350">
              <a:solidFill>
                <a:srgbClr val="343A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4698350" y="2727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4A4A4A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Buying </a:t>
            </a:r>
            <a:r>
              <a:rPr b="1" lang="en" sz="1200">
                <a:solidFill>
                  <a:srgbClr val="4A4A4A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Fairtrade</a:t>
            </a:r>
            <a:r>
              <a:rPr lang="en" sz="1200">
                <a:solidFill>
                  <a:srgbClr val="4A4A4A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products can help make sure a farmer is paid equal pay. This means they can cover their costs, earn enough money to have afford a decent life, and invest in their farms to keep their crop healthy, without needing to resort to cheap methods of farming which can further damage the environment.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950" y="1512725"/>
            <a:ext cx="2070075" cy="34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967100" y="2201325"/>
            <a:ext cx="14322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According to the United Nations 2018 Annual 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Environmental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 Report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5259200" y="3275200"/>
            <a:ext cx="910200" cy="16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Public Policy Solutions</a:t>
            </a:r>
            <a:endParaRPr b="1" sz="4800"/>
          </a:p>
        </p:txBody>
      </p:sp>
      <p:pic>
        <p:nvPicPr>
          <p:cNvPr descr="Image result for how we impact the environment infographic" id="132" name="Google Shape;132;p21"/>
          <p:cNvPicPr preferRelativeResize="0"/>
          <p:nvPr/>
        </p:nvPicPr>
        <p:blipFill rotWithShape="1">
          <a:blip r:embed="rId3">
            <a:alphaModFix/>
          </a:blip>
          <a:srcRect b="84537" l="41495" r="42002" t="-507"/>
          <a:stretch/>
        </p:blipFill>
        <p:spPr>
          <a:xfrm>
            <a:off x="6067850" y="817346"/>
            <a:ext cx="723474" cy="700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21"/>
          <p:cNvGraphicFramePr/>
          <p:nvPr/>
        </p:nvGraphicFramePr>
        <p:xfrm>
          <a:off x="649100" y="17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{9A7249F8-005C-4475-92E4-FFDD7D909F49}</a:tableStyleId>
              </a:tblPr>
              <a:tblGrid>
                <a:gridCol w="780525"/>
                <a:gridCol w="1387325"/>
                <a:gridCol w="1394350"/>
                <a:gridCol w="1309700"/>
              </a:tblGrid>
              <a:tr h="37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High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Medium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Low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</a:tr>
              <a:tr h="78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High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</a:tr>
              <a:tr h="78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Medium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</a:tr>
              <a:tr h="78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Low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4" name="Google Shape;134;p21"/>
          <p:cNvSpPr txBox="1"/>
          <p:nvPr/>
        </p:nvSpPr>
        <p:spPr>
          <a:xfrm>
            <a:off x="1885250" y="1260125"/>
            <a:ext cx="27024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</a:rPr>
              <a:t>Feasibility</a:t>
            </a:r>
            <a:endParaRPr sz="2400">
              <a:solidFill>
                <a:schemeClr val="accent5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 rot="-5400000">
            <a:off x="-556750" y="2864550"/>
            <a:ext cx="18486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Economica"/>
                <a:ea typeface="Economica"/>
                <a:cs typeface="Economica"/>
                <a:sym typeface="Economica"/>
              </a:rPr>
              <a:t>Effectiveness</a:t>
            </a:r>
            <a:endParaRPr sz="2400">
              <a:solidFill>
                <a:schemeClr val="accent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Image result for how we impact the environment infographic" id="136" name="Google Shape;136;p21"/>
          <p:cNvPicPr preferRelativeResize="0"/>
          <p:nvPr/>
        </p:nvPicPr>
        <p:blipFill rotWithShape="1">
          <a:blip r:embed="rId3">
            <a:alphaModFix/>
          </a:blip>
          <a:srcRect b="83402" l="60611" r="25200" t="4247"/>
          <a:stretch/>
        </p:blipFill>
        <p:spPr>
          <a:xfrm>
            <a:off x="7139062" y="976025"/>
            <a:ext cx="622038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w we impact the environment infographic" id="137" name="Google Shape;137;p21"/>
          <p:cNvPicPr preferRelativeResize="0"/>
          <p:nvPr/>
        </p:nvPicPr>
        <p:blipFill rotWithShape="1">
          <a:blip r:embed="rId3">
            <a:alphaModFix/>
          </a:blip>
          <a:srcRect b="83985" l="79252" r="4245" t="3663"/>
          <a:stretch/>
        </p:blipFill>
        <p:spPr>
          <a:xfrm>
            <a:off x="8108825" y="976025"/>
            <a:ext cx="723474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w we impact the environment infographic" id="138" name="Google Shape;138;p21"/>
          <p:cNvPicPr preferRelativeResize="0"/>
          <p:nvPr/>
        </p:nvPicPr>
        <p:blipFill rotWithShape="1">
          <a:blip r:embed="rId3">
            <a:alphaModFix/>
          </a:blip>
          <a:srcRect b="56828" l="61511" r="24300" t="29322"/>
          <a:stretch/>
        </p:blipFill>
        <p:spPr>
          <a:xfrm>
            <a:off x="6668150" y="2032725"/>
            <a:ext cx="622050" cy="60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w we impact the environment infographic" id="139" name="Google Shape;139;p21"/>
          <p:cNvPicPr preferRelativeResize="0"/>
          <p:nvPr/>
        </p:nvPicPr>
        <p:blipFill rotWithShape="1">
          <a:blip r:embed="rId3">
            <a:alphaModFix/>
          </a:blip>
          <a:srcRect b="57508" l="79108" r="9237" t="28643"/>
          <a:stretch/>
        </p:blipFill>
        <p:spPr>
          <a:xfrm>
            <a:off x="7707350" y="1991100"/>
            <a:ext cx="510949" cy="6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6425675" y="2496425"/>
            <a:ext cx="410700" cy="47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7438900" y="2496425"/>
            <a:ext cx="410700" cy="47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5871550" y="1376075"/>
            <a:ext cx="410700" cy="47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6879500" y="1376075"/>
            <a:ext cx="410700" cy="47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7849600" y="1376075"/>
            <a:ext cx="410700" cy="47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8605150" y="928338"/>
            <a:ext cx="410700" cy="47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5748150" y="1549825"/>
            <a:ext cx="13482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Mindful Energy Use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At home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6775975" y="1506525"/>
            <a:ext cx="13482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Public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Transportation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7700972" y="1506525"/>
            <a:ext cx="1282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Energy Efficient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Light 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Bulbs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,Solar 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Panels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282250" y="2571750"/>
            <a:ext cx="13482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Mindful use of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water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7288725" y="2604650"/>
            <a:ext cx="13482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Mindful of parks,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Building regulations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Image result for how we impact the environment infographic" id="151" name="Google Shape;151;p21"/>
          <p:cNvPicPr preferRelativeResize="0"/>
          <p:nvPr/>
        </p:nvPicPr>
        <p:blipFill rotWithShape="1">
          <a:blip r:embed="rId3">
            <a:alphaModFix/>
          </a:blip>
          <a:srcRect b="56828" l="61511" r="24300" t="29322"/>
          <a:stretch/>
        </p:blipFill>
        <p:spPr>
          <a:xfrm>
            <a:off x="4304225" y="2185125"/>
            <a:ext cx="622050" cy="6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4217725" y="2640150"/>
            <a:ext cx="210900" cy="228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how we impact the environment infographic" id="153" name="Google Shape;153;p21"/>
          <p:cNvPicPr preferRelativeResize="0"/>
          <p:nvPr/>
        </p:nvPicPr>
        <p:blipFill rotWithShape="1">
          <a:blip r:embed="rId3">
            <a:alphaModFix/>
          </a:blip>
          <a:srcRect b="83985" l="79252" r="4245" t="3663"/>
          <a:stretch/>
        </p:blipFill>
        <p:spPr>
          <a:xfrm>
            <a:off x="1872425" y="2241913"/>
            <a:ext cx="723474" cy="5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2379050" y="2238687"/>
            <a:ext cx="259500" cy="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1731975" y="2647412"/>
            <a:ext cx="259500" cy="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how we impact the environment infographic" id="156" name="Google Shape;156;p21"/>
          <p:cNvPicPr preferRelativeResize="0"/>
          <p:nvPr/>
        </p:nvPicPr>
        <p:blipFill rotWithShape="1">
          <a:blip r:embed="rId3">
            <a:alphaModFix/>
          </a:blip>
          <a:srcRect b="83402" l="60611" r="25200" t="4247"/>
          <a:stretch/>
        </p:blipFill>
        <p:spPr>
          <a:xfrm>
            <a:off x="3209187" y="3049950"/>
            <a:ext cx="622038" cy="5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>
            <a:off x="3106700" y="3422412"/>
            <a:ext cx="259500" cy="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how we impact the environment infographic" id="158" name="Google Shape;158;p21"/>
          <p:cNvPicPr preferRelativeResize="0"/>
          <p:nvPr/>
        </p:nvPicPr>
        <p:blipFill rotWithShape="1">
          <a:blip r:embed="rId3">
            <a:alphaModFix/>
          </a:blip>
          <a:srcRect b="57508" l="79108" r="9237" t="28643"/>
          <a:stretch/>
        </p:blipFill>
        <p:spPr>
          <a:xfrm>
            <a:off x="3264725" y="2209075"/>
            <a:ext cx="510949" cy="6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3155300" y="2682152"/>
            <a:ext cx="210900" cy="228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how we impact the environment infographic" id="160" name="Google Shape;160;p21"/>
          <p:cNvPicPr preferRelativeResize="0"/>
          <p:nvPr/>
        </p:nvPicPr>
        <p:blipFill rotWithShape="1">
          <a:blip r:embed="rId3">
            <a:alphaModFix/>
          </a:blip>
          <a:srcRect b="84538" l="43649" r="46022" t="4554"/>
          <a:stretch/>
        </p:blipFill>
        <p:spPr>
          <a:xfrm>
            <a:off x="4946550" y="2273563"/>
            <a:ext cx="452799" cy="4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4760663" y="2621377"/>
            <a:ext cx="210900" cy="228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