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commentAuthors+xml" PartName="/ppt/commentAuthors.xml"/>
  <Override ContentType="application/vnd.openxmlformats-officedocument.presentationml.comments+xml" PartName="/ppt/comments/comment1.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0.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embeddedFontLst>
    <p:embeddedFont>
      <p:font typeface="Playfair Display"/>
      <p:regular r:id="rId18"/>
      <p:bold r:id="rId19"/>
      <p:italic r:id="rId20"/>
      <p:boldItalic r:id="rId21"/>
    </p:embeddedFont>
    <p:embeddedFont>
      <p:font typeface="Montserrat"/>
      <p:regular r:id="rId22"/>
      <p:bold r:id="rId23"/>
      <p:italic r:id="rId24"/>
      <p:boldItalic r:id="rId25"/>
    </p:embeddedFont>
    <p:embeddedFont>
      <p:font typeface="Oswald"/>
      <p:regular r:id="rId26"/>
      <p:bold r:id="rId27"/>
    </p:embeddedFont>
    <p:embeddedFont>
      <p:font typeface="McLaren"/>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Joe Montecalv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F627F40-00CF-467B-96B9-A2D8A958757F}">
  <a:tblStyle styleId="{AF627F40-00CF-467B-96B9-A2D8A95875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Montserrat-regular.fntdata"/><Relationship Id="rId21" Type="http://schemas.openxmlformats.org/officeDocument/2006/relationships/font" Target="fonts/PlayfairDisplay-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Oswald-regular.fntdata"/><Relationship Id="rId25" Type="http://schemas.openxmlformats.org/officeDocument/2006/relationships/font" Target="fonts/Montserrat-boldItalic.fntdata"/><Relationship Id="rId28" Type="http://schemas.openxmlformats.org/officeDocument/2006/relationships/font" Target="fonts/McLaren-regular.fntdata"/><Relationship Id="rId27" Type="http://schemas.openxmlformats.org/officeDocument/2006/relationships/font" Target="fonts/Oswald-bold.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2-28T21:39:02.023">
    <p:pos x="6000" y="0"/>
    <p:text>Interesting problem to analyze Irene.  Something your students can definitely relate to.  Good job at each step of the PPA process.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e41a64b44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e41a64b44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7e41a64b44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e41a64b44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e41a64b44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e41a64b44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e41a64b44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e41a64b44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e41a64b44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e41a64b44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e41a64b44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e41a64b44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e41a64b44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e41a64b44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e41a64b44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e41a64b44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7e41a64b44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e41a64b44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flippedtips.com/plegal/ltgd30/ltgcontac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ncbi.nlm.nih.gov/pmc/articles/PMC5441201/"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Overweight backpacks in Middle School</a:t>
            </a:r>
            <a:endParaRPr sz="6000"/>
          </a:p>
        </p:txBody>
      </p:sp>
      <p:sp>
        <p:nvSpPr>
          <p:cNvPr id="59" name="Google Shape;59;p13"/>
          <p:cNvSpPr txBox="1"/>
          <p:nvPr>
            <p:ph idx="1" type="subTitle"/>
          </p:nvPr>
        </p:nvSpPr>
        <p:spPr>
          <a:xfrm>
            <a:off x="344250" y="3550650"/>
            <a:ext cx="4910100" cy="76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Irene Pappas</a:t>
            </a:r>
            <a:endParaRPr>
              <a:latin typeface="McLaren"/>
              <a:ea typeface="McLaren"/>
              <a:cs typeface="McLaren"/>
              <a:sym typeface="McLaren"/>
            </a:endParaRPr>
          </a:p>
          <a:p>
            <a:pPr indent="0" lvl="0" marL="0" rtl="0" algn="l">
              <a:spcBef>
                <a:spcPts val="0"/>
              </a:spcBef>
              <a:spcAft>
                <a:spcPts val="0"/>
              </a:spcAft>
              <a:buNone/>
            </a:pPr>
            <a:r>
              <a:rPr lang="en">
                <a:latin typeface="McLaren"/>
                <a:ea typeface="McLaren"/>
                <a:cs typeface="McLaren"/>
                <a:sym typeface="McLaren"/>
              </a:rPr>
              <a:t>PS/IS 122Q</a:t>
            </a:r>
            <a:endParaRPr>
              <a:latin typeface="McLaren"/>
              <a:ea typeface="McLaren"/>
              <a:cs typeface="McLaren"/>
              <a:sym typeface="McLare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https://flippedtips.com/plegal/ltgd30/ltgcontact.html</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105225" y="185875"/>
            <a:ext cx="8885700" cy="9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Components of a Public Policy Analysis (PPA)</a:t>
            </a:r>
            <a:endParaRPr>
              <a:latin typeface="McLaren"/>
              <a:ea typeface="McLaren"/>
              <a:cs typeface="McLaren"/>
              <a:sym typeface="McLaren"/>
            </a:endParaRPr>
          </a:p>
        </p:txBody>
      </p:sp>
      <p:sp>
        <p:nvSpPr>
          <p:cNvPr id="65" name="Google Shape;65;p14"/>
          <p:cNvSpPr txBox="1"/>
          <p:nvPr>
            <p:ph idx="1" type="body"/>
          </p:nvPr>
        </p:nvSpPr>
        <p:spPr>
          <a:xfrm>
            <a:off x="311700" y="1351875"/>
            <a:ext cx="8520600" cy="3532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The purpose of the PPA is to help you better understand social problems in your school &amp; community. Below are the steps:</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1.Define the Problem</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2.Gather Evidence</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3.Identify Causes</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4.Evaluate Existing Public Policies</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5.Develop Public Policy Solutions</a:t>
            </a:r>
            <a:endParaRPr sz="2200">
              <a:solidFill>
                <a:srgbClr val="7F7F7F"/>
              </a:solidFill>
              <a:latin typeface="McLaren"/>
              <a:ea typeface="McLaren"/>
              <a:cs typeface="McLaren"/>
              <a:sym typeface="McLaren"/>
            </a:endParaRPr>
          </a:p>
          <a:p>
            <a:pPr indent="0" lvl="0" marL="0" rtl="0" algn="l">
              <a:lnSpc>
                <a:spcPct val="115000"/>
              </a:lnSpc>
              <a:spcBef>
                <a:spcPts val="0"/>
              </a:spcBef>
              <a:spcAft>
                <a:spcPts val="0"/>
              </a:spcAft>
              <a:buClr>
                <a:schemeClr val="dk2"/>
              </a:buClr>
              <a:buSzPts val="1100"/>
              <a:buFont typeface="Arial"/>
              <a:buNone/>
            </a:pPr>
            <a:r>
              <a:rPr lang="en" sz="2200">
                <a:solidFill>
                  <a:srgbClr val="7F7F7F"/>
                </a:solidFill>
                <a:latin typeface="McLaren"/>
                <a:ea typeface="McLaren"/>
                <a:cs typeface="McLaren"/>
                <a:sym typeface="McLaren"/>
              </a:rPr>
              <a:t>6.Selecting the Best Policy Solution</a:t>
            </a:r>
            <a:r>
              <a:rPr lang="en" sz="2400">
                <a:solidFill>
                  <a:srgbClr val="7F7F7F"/>
                </a:solidFill>
                <a:latin typeface="McLaren"/>
                <a:ea typeface="McLaren"/>
                <a:cs typeface="McLaren"/>
                <a:sym typeface="McLaren"/>
              </a:rPr>
              <a:t> </a:t>
            </a:r>
            <a:endParaRPr sz="2400">
              <a:solidFill>
                <a:srgbClr val="7F7F7F"/>
              </a:solidFill>
              <a:latin typeface="McLaren"/>
              <a:ea typeface="McLaren"/>
              <a:cs typeface="McLaren"/>
              <a:sym typeface="McLaren"/>
            </a:endParaRPr>
          </a:p>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a:latin typeface="McLaren"/>
                <a:ea typeface="McLaren"/>
                <a:cs typeface="McLaren"/>
                <a:sym typeface="McLaren"/>
              </a:rPr>
              <a:t>Define the Problem</a:t>
            </a:r>
            <a:endParaRPr>
              <a:latin typeface="McLaren"/>
              <a:ea typeface="McLaren"/>
              <a:cs typeface="McLaren"/>
              <a:sym typeface="McLaren"/>
            </a:endParaRPr>
          </a:p>
        </p:txBody>
      </p:sp>
      <p:sp>
        <p:nvSpPr>
          <p:cNvPr id="71" name="Google Shape;71;p15"/>
          <p:cNvSpPr txBox="1"/>
          <p:nvPr>
            <p:ph idx="1" type="body"/>
          </p:nvPr>
        </p:nvSpPr>
        <p:spPr>
          <a:xfrm>
            <a:off x="3117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McLaren"/>
                <a:ea typeface="McLaren"/>
                <a:cs typeface="McLaren"/>
                <a:sym typeface="McLaren"/>
              </a:rPr>
              <a:t>The middle school students at PS/IS 122Q are burdened by their overweight backpacks.  Often they are filled to capacity and can’t be zippered!  Since the children travel to each class and do NOT have lockers, they are required to carry all their belongings with them at all times. Students have shared that their backpacks weigh anywhere from 7-20 pounds!</a:t>
            </a:r>
            <a:endParaRPr sz="1600">
              <a:latin typeface="McLaren"/>
              <a:ea typeface="McLaren"/>
              <a:cs typeface="McLaren"/>
              <a:sym typeface="McLaren"/>
            </a:endParaRPr>
          </a:p>
        </p:txBody>
      </p:sp>
      <p:sp>
        <p:nvSpPr>
          <p:cNvPr id="72" name="Google Shape;72;p15"/>
          <p:cNvSpPr txBox="1"/>
          <p:nvPr>
            <p:ph idx="2" type="body"/>
          </p:nvPr>
        </p:nvSpPr>
        <p:spPr>
          <a:xfrm>
            <a:off x="4832400" y="1234050"/>
            <a:ext cx="39999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 name="Google Shape;73;p15"/>
          <p:cNvPicPr preferRelativeResize="0"/>
          <p:nvPr/>
        </p:nvPicPr>
        <p:blipFill>
          <a:blip r:embed="rId3">
            <a:alphaModFix/>
          </a:blip>
          <a:stretch>
            <a:fillRect/>
          </a:stretch>
        </p:blipFill>
        <p:spPr>
          <a:xfrm>
            <a:off x="4970047" y="1346725"/>
            <a:ext cx="1751825" cy="1624025"/>
          </a:xfrm>
          <a:prstGeom prst="rect">
            <a:avLst/>
          </a:prstGeom>
          <a:noFill/>
          <a:ln cap="flat" cmpd="sng" w="19050">
            <a:solidFill>
              <a:schemeClr val="dk2"/>
            </a:solidFill>
            <a:prstDash val="solid"/>
            <a:round/>
            <a:headEnd len="sm" w="sm" type="none"/>
            <a:tailEnd len="sm" w="sm" type="none"/>
          </a:ln>
        </p:spPr>
      </p:pic>
      <p:pic>
        <p:nvPicPr>
          <p:cNvPr id="74" name="Google Shape;74;p15"/>
          <p:cNvPicPr preferRelativeResize="0"/>
          <p:nvPr/>
        </p:nvPicPr>
        <p:blipFill>
          <a:blip r:embed="rId4">
            <a:alphaModFix/>
          </a:blip>
          <a:stretch>
            <a:fillRect/>
          </a:stretch>
        </p:blipFill>
        <p:spPr>
          <a:xfrm>
            <a:off x="7380325" y="2571740"/>
            <a:ext cx="1250875" cy="186736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Gather Evidence</a:t>
            </a:r>
            <a:endParaRPr>
              <a:latin typeface="McLaren"/>
              <a:ea typeface="McLaren"/>
              <a:cs typeface="McLaren"/>
              <a:sym typeface="McLaren"/>
            </a:endParaRPr>
          </a:p>
        </p:txBody>
      </p:sp>
      <p:sp>
        <p:nvSpPr>
          <p:cNvPr id="80" name="Google Shape;80;p16"/>
          <p:cNvSpPr txBox="1"/>
          <p:nvPr>
            <p:ph idx="1" type="body"/>
          </p:nvPr>
        </p:nvSpPr>
        <p:spPr>
          <a:xfrm>
            <a:off x="311700" y="1234075"/>
            <a:ext cx="8520600" cy="363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McLaren"/>
                <a:ea typeface="McLaren"/>
                <a:cs typeface="McLaren"/>
                <a:sym typeface="McLaren"/>
              </a:rPr>
              <a:t>Overweight backpacks are</a:t>
            </a:r>
            <a:r>
              <a:rPr lang="en" sz="1600">
                <a:latin typeface="McLaren"/>
                <a:ea typeface="McLaren"/>
                <a:cs typeface="McLaren"/>
                <a:sym typeface="McLaren"/>
              </a:rPr>
              <a:t> highly problematic for two reasons: </a:t>
            </a:r>
            <a:endParaRPr sz="1600">
              <a:latin typeface="McLaren"/>
              <a:ea typeface="McLaren"/>
              <a:cs typeface="McLaren"/>
              <a:sym typeface="McLaren"/>
            </a:endParaRPr>
          </a:p>
          <a:p>
            <a:pPr indent="-330200" lvl="0" marL="457200" rtl="0" algn="l">
              <a:spcBef>
                <a:spcPts val="1600"/>
              </a:spcBef>
              <a:spcAft>
                <a:spcPts val="0"/>
              </a:spcAft>
              <a:buSzPts val="1600"/>
              <a:buFont typeface="McLaren"/>
              <a:buAutoNum type="arabicParenR"/>
            </a:pPr>
            <a:r>
              <a:rPr lang="en" sz="1600">
                <a:latin typeface="McLaren"/>
                <a:ea typeface="McLaren"/>
                <a:cs typeface="McLaren"/>
                <a:sym typeface="McLaren"/>
              </a:rPr>
              <a:t>They lead to chronic back and neck pain.</a:t>
            </a:r>
            <a:endParaRPr sz="1600">
              <a:latin typeface="McLaren"/>
              <a:ea typeface="McLaren"/>
              <a:cs typeface="McLaren"/>
              <a:sym typeface="McLaren"/>
            </a:endParaRPr>
          </a:p>
          <a:p>
            <a:pPr indent="-330200" lvl="0" marL="457200" rtl="0" algn="l">
              <a:spcBef>
                <a:spcPts val="0"/>
              </a:spcBef>
              <a:spcAft>
                <a:spcPts val="0"/>
              </a:spcAft>
              <a:buSzPts val="1600"/>
              <a:buFont typeface="McLaren"/>
              <a:buAutoNum type="arabicParenR"/>
            </a:pPr>
            <a:r>
              <a:rPr lang="en" sz="1600">
                <a:latin typeface="McLaren"/>
                <a:ea typeface="McLaren"/>
                <a:cs typeface="McLaren"/>
                <a:sym typeface="McLaren"/>
              </a:rPr>
              <a:t>It becomes increasingly more difficult and time consuming to locate belongings when there are so many items buried in the backpack. </a:t>
            </a:r>
            <a:endParaRPr sz="1600">
              <a:latin typeface="McLaren"/>
              <a:ea typeface="McLaren"/>
              <a:cs typeface="McLaren"/>
              <a:sym typeface="McLaren"/>
            </a:endParaRPr>
          </a:p>
          <a:p>
            <a:pPr indent="0" lvl="0" marL="0" rtl="0" algn="l">
              <a:spcBef>
                <a:spcPts val="1600"/>
              </a:spcBef>
              <a:spcAft>
                <a:spcPts val="1600"/>
              </a:spcAft>
              <a:buNone/>
            </a:pPr>
            <a:r>
              <a:rPr lang="en" sz="1600">
                <a:latin typeface="McLaren"/>
                <a:ea typeface="McLaren"/>
                <a:cs typeface="McLaren"/>
                <a:sym typeface="McLaren"/>
              </a:rPr>
              <a:t>The U.S. National Library of Medicine published a case study in 2017 (can be found </a:t>
            </a:r>
            <a:r>
              <a:rPr lang="en" sz="1600" u="sng">
                <a:solidFill>
                  <a:schemeClr val="hlink"/>
                </a:solidFill>
                <a:latin typeface="McLaren"/>
                <a:ea typeface="McLaren"/>
                <a:cs typeface="McLaren"/>
                <a:sym typeface="McLaren"/>
                <a:hlinkClick r:id="rId3"/>
              </a:rPr>
              <a:t>here</a:t>
            </a:r>
            <a:r>
              <a:rPr lang="en" sz="1600">
                <a:latin typeface="McLaren"/>
                <a:ea typeface="McLaren"/>
                <a:cs typeface="McLaren"/>
                <a:sym typeface="McLaren"/>
              </a:rPr>
              <a:t>) which states that a child’s backpack should ideally be 10% of their body weight in order to minimize possible damage to the                                        spine.</a:t>
            </a:r>
            <a:endParaRPr/>
          </a:p>
        </p:txBody>
      </p:sp>
      <p:pic>
        <p:nvPicPr>
          <p:cNvPr id="81" name="Google Shape;81;p16"/>
          <p:cNvPicPr preferRelativeResize="0"/>
          <p:nvPr/>
        </p:nvPicPr>
        <p:blipFill>
          <a:blip r:embed="rId4">
            <a:alphaModFix/>
          </a:blip>
          <a:stretch>
            <a:fillRect/>
          </a:stretch>
        </p:blipFill>
        <p:spPr>
          <a:xfrm>
            <a:off x="6423022" y="3504147"/>
            <a:ext cx="2045400" cy="1361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Gather Evidence</a:t>
            </a:r>
            <a:endParaRPr>
              <a:latin typeface="McLaren"/>
              <a:ea typeface="McLaren"/>
              <a:cs typeface="McLaren"/>
              <a:sym typeface="McLaren"/>
            </a:endParaRPr>
          </a:p>
        </p:txBody>
      </p:sp>
      <p:sp>
        <p:nvSpPr>
          <p:cNvPr id="87" name="Google Shape;87;p1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McLaren"/>
              <a:ea typeface="McLaren"/>
              <a:cs typeface="McLaren"/>
              <a:sym typeface="McLaren"/>
            </a:endParaRPr>
          </a:p>
          <a:p>
            <a:pPr indent="0" lvl="0" marL="0" rtl="0" algn="l">
              <a:spcBef>
                <a:spcPts val="1600"/>
              </a:spcBef>
              <a:spcAft>
                <a:spcPts val="1600"/>
              </a:spcAft>
              <a:buNone/>
            </a:pPr>
            <a:r>
              <a:t/>
            </a:r>
            <a:endParaRPr/>
          </a:p>
        </p:txBody>
      </p:sp>
      <p:pic>
        <p:nvPicPr>
          <p:cNvPr id="88" name="Google Shape;88;p17"/>
          <p:cNvPicPr preferRelativeResize="0"/>
          <p:nvPr/>
        </p:nvPicPr>
        <p:blipFill>
          <a:blip r:embed="rId3">
            <a:alphaModFix/>
          </a:blip>
          <a:stretch>
            <a:fillRect/>
          </a:stretch>
        </p:blipFill>
        <p:spPr>
          <a:xfrm>
            <a:off x="1287850" y="1201025"/>
            <a:ext cx="5850223" cy="378542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Identify Causes</a:t>
            </a:r>
            <a:endParaRPr>
              <a:latin typeface="McLaren"/>
              <a:ea typeface="McLaren"/>
              <a:cs typeface="McLaren"/>
              <a:sym typeface="McLaren"/>
            </a:endParaRPr>
          </a:p>
        </p:txBody>
      </p:sp>
      <p:sp>
        <p:nvSpPr>
          <p:cNvPr id="94" name="Google Shape;94;p1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Middle school students at PS/IS 122Q do not have lockers.</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Homeroom isn’t always accessible so important belongings must be carried throughout the day.</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Students have seven classes in addition to lunch daily.  Each class period has different requirements and therefore different resources are needed.</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Often each teacher will ask for (at minimum) a notebook and a folder.</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There are no water coolers so students carry (multiple) water bottles with them. </a:t>
            </a:r>
            <a:endParaRPr>
              <a:latin typeface="McLaren"/>
              <a:ea typeface="McLaren"/>
              <a:cs typeface="McLaren"/>
              <a:sym typeface="McLare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Evaluate Existing Public Policies</a:t>
            </a:r>
            <a:endParaRPr>
              <a:latin typeface="McLaren"/>
              <a:ea typeface="McLaren"/>
              <a:cs typeface="McLaren"/>
              <a:sym typeface="McLaren"/>
            </a:endParaRPr>
          </a:p>
        </p:txBody>
      </p:sp>
      <p:sp>
        <p:nvSpPr>
          <p:cNvPr id="100" name="Google Shape;100;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Students can visit homeroom three times a day - in the morning and before/after lunch to alleviate some of the extra weight they’re carrying.</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t/>
            </a:r>
            <a:endParaRPr>
              <a:latin typeface="McLaren"/>
              <a:ea typeface="McLaren"/>
              <a:cs typeface="McLaren"/>
              <a:sym typeface="McLare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Develop Public Policy Solution(s)</a:t>
            </a:r>
            <a:endParaRPr>
              <a:latin typeface="McLaren"/>
              <a:ea typeface="McLaren"/>
              <a:cs typeface="McLaren"/>
              <a:sym typeface="McLaren"/>
            </a:endParaRPr>
          </a:p>
        </p:txBody>
      </p:sp>
      <p:sp>
        <p:nvSpPr>
          <p:cNvPr id="106" name="Google Shape;106;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Allow students to leave subject specific materials in that classroom.</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rPr lang="en">
                <a:latin typeface="McLaren"/>
                <a:ea typeface="McLaren"/>
                <a:cs typeface="McLaren"/>
                <a:sym typeface="McLaren"/>
              </a:rPr>
              <a:t>Provide iPads to </a:t>
            </a:r>
            <a:endParaRPr>
              <a:latin typeface="McLaren"/>
              <a:ea typeface="McLaren"/>
              <a:cs typeface="McLaren"/>
              <a:sym typeface="McLaren"/>
            </a:endParaRPr>
          </a:p>
          <a:p>
            <a:pPr indent="-342900" lvl="0" marL="457200" rtl="0" algn="l">
              <a:spcBef>
                <a:spcPts val="0"/>
              </a:spcBef>
              <a:spcAft>
                <a:spcPts val="0"/>
              </a:spcAft>
              <a:buSzPts val="1800"/>
              <a:buFont typeface="McLaren"/>
              <a:buAutoNum type="arabicParenR"/>
            </a:pPr>
            <a:r>
              <a:t/>
            </a:r>
            <a:endParaRPr>
              <a:latin typeface="McLaren"/>
              <a:ea typeface="McLaren"/>
              <a:cs typeface="McLaren"/>
              <a:sym typeface="McLare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cLaren"/>
                <a:ea typeface="McLaren"/>
                <a:cs typeface="McLaren"/>
                <a:sym typeface="McLaren"/>
              </a:rPr>
              <a:t>Selecting the Best Policy Solution</a:t>
            </a:r>
            <a:endParaRPr>
              <a:latin typeface="McLaren"/>
              <a:ea typeface="McLaren"/>
              <a:cs typeface="McLaren"/>
              <a:sym typeface="McLaren"/>
            </a:endParaRPr>
          </a:p>
        </p:txBody>
      </p:sp>
      <p:sp>
        <p:nvSpPr>
          <p:cNvPr id="112" name="Google Shape;112;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13" name="Google Shape;113;p21"/>
          <p:cNvGraphicFramePr/>
          <p:nvPr/>
        </p:nvGraphicFramePr>
        <p:xfrm>
          <a:off x="952500" y="2000250"/>
          <a:ext cx="3000000" cy="3000000"/>
        </p:xfrm>
        <a:graphic>
          <a:graphicData uri="http://schemas.openxmlformats.org/drawingml/2006/table">
            <a:tbl>
              <a:tblPr>
                <a:noFill/>
                <a:tableStyleId>{AF627F40-00CF-467B-96B9-A2D8A958757F}</a:tableStyleId>
              </a:tblPr>
              <a:tblGrid>
                <a:gridCol w="1447800"/>
                <a:gridCol w="1447800"/>
                <a:gridCol w="1447800"/>
                <a:gridCol w="1447800"/>
              </a:tblGrid>
              <a:tr h="381000">
                <a:tc gridSpan="4">
                  <a:txBody>
                    <a:bodyPr/>
                    <a:lstStyle/>
                    <a:p>
                      <a:pPr indent="0" lvl="0" marL="0" rtl="0" algn="ctr">
                        <a:spcBef>
                          <a:spcPts val="0"/>
                        </a:spcBef>
                        <a:spcAft>
                          <a:spcPts val="0"/>
                        </a:spcAft>
                        <a:buNone/>
                      </a:pPr>
                      <a:r>
                        <a:rPr lang="en">
                          <a:latin typeface="McLaren"/>
                          <a:ea typeface="McLaren"/>
                          <a:cs typeface="McLaren"/>
                          <a:sym typeface="McLaren"/>
                        </a:rPr>
                        <a:t>Feasibility</a:t>
                      </a:r>
                      <a:endParaRPr>
                        <a:latin typeface="McLaren"/>
                        <a:ea typeface="McLaren"/>
                        <a:cs typeface="McLaren"/>
                        <a:sym typeface="McLaren"/>
                      </a:endParaRPr>
                    </a:p>
                  </a:txBody>
                  <a:tcPr marT="91425" marB="91425" marR="91425" marL="91425"/>
                </a:tc>
                <a:tc hMerge="1"/>
                <a:tc hMerge="1"/>
                <a:tc hMerge="1"/>
              </a:tr>
              <a:tr h="381000">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rPr lang="en">
                          <a:latin typeface="McLaren"/>
                          <a:ea typeface="McLaren"/>
                          <a:cs typeface="McLaren"/>
                          <a:sym typeface="McLaren"/>
                        </a:rPr>
                        <a:t>High</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rPr lang="en">
                          <a:latin typeface="McLaren"/>
                          <a:ea typeface="McLaren"/>
                          <a:cs typeface="McLaren"/>
                          <a:sym typeface="McLaren"/>
                        </a:rPr>
                        <a:t>Medium</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rPr lang="en">
                          <a:latin typeface="McLaren"/>
                          <a:ea typeface="McLaren"/>
                          <a:cs typeface="McLaren"/>
                          <a:sym typeface="McLaren"/>
                        </a:rPr>
                        <a:t>Low</a:t>
                      </a:r>
                      <a:endParaRPr>
                        <a:latin typeface="McLaren"/>
                        <a:ea typeface="McLaren"/>
                        <a:cs typeface="McLaren"/>
                        <a:sym typeface="McLaren"/>
                      </a:endParaRPr>
                    </a:p>
                  </a:txBody>
                  <a:tcPr marT="91425" marB="91425" marR="91425" marL="91425"/>
                </a:tc>
              </a:tr>
              <a:tr h="381000">
                <a:tc>
                  <a:txBody>
                    <a:bodyPr/>
                    <a:lstStyle/>
                    <a:p>
                      <a:pPr indent="0" lvl="0" marL="0" rtl="0" algn="l">
                        <a:spcBef>
                          <a:spcPts val="0"/>
                        </a:spcBef>
                        <a:spcAft>
                          <a:spcPts val="0"/>
                        </a:spcAft>
                        <a:buNone/>
                      </a:pPr>
                      <a:r>
                        <a:rPr lang="en">
                          <a:latin typeface="McLaren"/>
                          <a:ea typeface="McLaren"/>
                          <a:cs typeface="McLaren"/>
                          <a:sym typeface="McLaren"/>
                        </a:rPr>
                        <a:t>High</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r>
              <a:tr h="381000">
                <a:tc>
                  <a:txBody>
                    <a:bodyPr/>
                    <a:lstStyle/>
                    <a:p>
                      <a:pPr indent="0" lvl="0" marL="0" rtl="0" algn="l">
                        <a:spcBef>
                          <a:spcPts val="0"/>
                        </a:spcBef>
                        <a:spcAft>
                          <a:spcPts val="0"/>
                        </a:spcAft>
                        <a:buNone/>
                      </a:pPr>
                      <a:r>
                        <a:rPr lang="en">
                          <a:latin typeface="McLaren"/>
                          <a:ea typeface="McLaren"/>
                          <a:cs typeface="McLaren"/>
                          <a:sym typeface="McLaren"/>
                        </a:rPr>
                        <a:t>Medium</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r>
              <a:tr h="381000">
                <a:tc>
                  <a:txBody>
                    <a:bodyPr/>
                    <a:lstStyle/>
                    <a:p>
                      <a:pPr indent="0" lvl="0" marL="0" rtl="0" algn="l">
                        <a:spcBef>
                          <a:spcPts val="0"/>
                        </a:spcBef>
                        <a:spcAft>
                          <a:spcPts val="0"/>
                        </a:spcAft>
                        <a:buNone/>
                      </a:pPr>
                      <a:r>
                        <a:rPr lang="en">
                          <a:latin typeface="McLaren"/>
                          <a:ea typeface="McLaren"/>
                          <a:cs typeface="McLaren"/>
                          <a:sym typeface="McLaren"/>
                        </a:rPr>
                        <a:t>Low</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c>
                  <a:txBody>
                    <a:bodyPr/>
                    <a:lstStyle/>
                    <a:p>
                      <a:pPr indent="0" lvl="0" marL="0" rtl="0" algn="l">
                        <a:spcBef>
                          <a:spcPts val="0"/>
                        </a:spcBef>
                        <a:spcAft>
                          <a:spcPts val="0"/>
                        </a:spcAft>
                        <a:buNone/>
                      </a:pPr>
                      <a:r>
                        <a:t/>
                      </a:r>
                      <a:endParaRPr>
                        <a:latin typeface="McLaren"/>
                        <a:ea typeface="McLaren"/>
                        <a:cs typeface="McLaren"/>
                        <a:sym typeface="McLaren"/>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