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JiL16VKLVYKXLXKgIeZCWLFx0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CA856FD-5A6C-4860-81EA-5C1BBCE954F6}">
  <a:tblStyle styleId="{4CA856FD-5A6C-4860-81EA-5C1BBCE954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8ec102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8ec102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1aa606a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1aa606a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16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9FC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Relationship Id="rId6" Type="http://schemas.openxmlformats.org/officeDocument/2006/relationships/image" Target="../media/image14.jpg"/><Relationship Id="rId7" Type="http://schemas.openxmlformats.org/officeDocument/2006/relationships/image" Target="../media/image16.png"/><Relationship Id="rId8" Type="http://schemas.openxmlformats.org/officeDocument/2006/relationships/hyperlink" Target="https://www.msn.com/en-us/video/be-prepared/social-experiment-children-littering-in-public/vp-AABDV6H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1.nyc.gov/assets/dsny/site/home" TargetMode="External"/><Relationship Id="rId4" Type="http://schemas.openxmlformats.org/officeDocument/2006/relationships/hyperlink" Target="https://www1.nyc.gov/html/dep/html/home/home.shtml" TargetMode="External"/><Relationship Id="rId5" Type="http://schemas.openxmlformats.org/officeDocument/2006/relationships/hyperlink" Target="https://www.conserve-energy-future.com/reduce-reuse-recycle.php" TargetMode="External"/><Relationship Id="rId6" Type="http://schemas.openxmlformats.org/officeDocument/2006/relationships/image" Target="../media/image22.jp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1.jpg"/><Relationship Id="rId6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8.jpg"/><Relationship Id="rId6" Type="http://schemas.openxmlformats.org/officeDocument/2006/relationships/image" Target="../media/image7.jpg"/><Relationship Id="rId7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hyperlink" Target="https://www.givemeastoria.com/2019/03/05/do-you-think-astoria-has-a-trash-proble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57" name="Google Shape;57;p1"/>
          <p:cNvPicPr preferRelativeResize="0"/>
          <p:nvPr/>
        </p:nvPicPr>
        <p:blipFill rotWithShape="1">
          <a:blip r:embed="rId4">
            <a:alphaModFix/>
          </a:blip>
          <a:srcRect b="10011" l="9243" r="2117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2601150" y="1399163"/>
            <a:ext cx="39417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Litter in Astoria, Queens</a:t>
            </a:r>
            <a:endParaRPr b="1" i="0" sz="3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2687850" y="2088725"/>
            <a:ext cx="3768300" cy="2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Image result for street litter in nyc sidewalk" id="60" name="Google Shape;6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6813" y="2257838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6648650" y="1843950"/>
            <a:ext cx="24366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Litter is defined as “trash, such as paper, cans, and bottles, that is left lying in an open or public space.”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58750" y="1843950"/>
            <a:ext cx="24366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Pollution is defined as “a presence of a substance or something that has harmful or poisonous effects on the environment.”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269263" y="4037550"/>
            <a:ext cx="2794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Maria Panagiotakis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Q300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Class 301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000000"/>
                </a:solidFill>
              </a:rPr>
              <a:t>Step 3: Identify causes of the problem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Image result for trash cans in nyc"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7775" y="1229013"/>
            <a:ext cx="3686225" cy="214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rash cans in nyc" id="146" name="Google Shape;1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100" y="1338850"/>
            <a:ext cx="2930925" cy="219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urn and talk" id="147" name="Google Shape;14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66625" y="194910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001900" y="3884375"/>
            <a:ext cx="2305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do you notice?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6822675" y="3884375"/>
            <a:ext cx="28047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do you 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wander?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Image result for wonder question mark" id="150" name="Google Shape;15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0275" y="4541950"/>
            <a:ext cx="516266" cy="5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33600" y="4334875"/>
            <a:ext cx="9525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136100" y="4370075"/>
            <a:ext cx="47895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8"/>
              </a:rPr>
              <a:t>Video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on what happens when people pollute. 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103625" y="0"/>
            <a:ext cx="44685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3000">
                <a:solidFill>
                  <a:srgbClr val="000000"/>
                </a:solidFill>
              </a:rPr>
              <a:t>Step 4: Evaluate Existing Public Policies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b="0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0" lang="en" sz="2400">
                <a:solidFill>
                  <a:srgbClr val="000000"/>
                </a:solidFill>
              </a:rPr>
              <a:t>NYC Department of sanitation </a:t>
            </a:r>
            <a:r>
              <a:rPr b="0"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https://www1.nyc.gov/assets/dsny/site/home</a:t>
            </a:r>
            <a:endParaRPr b="0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b="0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0" lang="en" sz="2400">
                <a:solidFill>
                  <a:srgbClr val="000000"/>
                </a:solidFill>
              </a:rPr>
              <a:t>NYC Department of Environmental Protection </a:t>
            </a:r>
            <a:r>
              <a:rPr b="0"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https://www1.nyc.gov/html/dep/html/home/home.shtml</a:t>
            </a:r>
            <a:endParaRPr b="0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b="0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0" lang="en" sz="2400">
                <a:solidFill>
                  <a:srgbClr val="000000"/>
                </a:solidFill>
              </a:rPr>
              <a:t>The 3 R’s: Reduce, Reuse, Recycle </a:t>
            </a:r>
            <a:r>
              <a:rPr b="0"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https://www.conserve-energy-future.com/reduce-reuse-recycle.php</a:t>
            </a:r>
            <a:r>
              <a:rPr b="0" lang="en" sz="2400">
                <a:solidFill>
                  <a:srgbClr val="000000"/>
                </a:solidFill>
              </a:rPr>
              <a:t> </a:t>
            </a:r>
            <a:r>
              <a:rPr b="0" lang="en" sz="2400">
                <a:solidFill>
                  <a:schemeClr val="dk2"/>
                </a:solidFill>
              </a:rPr>
              <a:t>  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0" lang="en" sz="2400">
                <a:solidFill>
                  <a:schemeClr val="dk2"/>
                </a:solidFill>
              </a:rPr>
              <a:t> 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b="0" sz="2400">
              <a:solidFill>
                <a:schemeClr val="dk2"/>
              </a:solidFill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0"/>
            <a:ext cx="457202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9"/>
          <p:cNvGrpSpPr/>
          <p:nvPr/>
        </p:nvGrpSpPr>
        <p:grpSpPr>
          <a:xfrm>
            <a:off x="2704840" y="3449166"/>
            <a:ext cx="1867413" cy="1694378"/>
            <a:chOff x="6803275" y="427445"/>
            <a:chExt cx="2212050" cy="2504994"/>
          </a:xfrm>
        </p:grpSpPr>
        <p:pic>
          <p:nvPicPr>
            <p:cNvPr id="160" name="Google Shape;160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61" name="Google Shape;161;p9"/>
            <p:cNvPicPr preferRelativeResize="0"/>
            <p:nvPr/>
          </p:nvPicPr>
          <p:blipFill rotWithShape="1">
            <a:blip r:embed="rId8">
              <a:alphaModFix/>
            </a:blip>
            <a:srcRect b="10011" l="9243" r="2117" t="5926"/>
            <a:stretch/>
          </p:blipFill>
          <p:spPr>
            <a:xfrm rot="154826">
              <a:off x="7370678" y="61022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Let’s review what our city already does to fight pollution.</a:t>
              </a:r>
              <a:endParaRPr b="1" i="0" sz="1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Step 5: Develop Public Policy Solutions</a:t>
            </a:r>
            <a:endParaRPr/>
          </a:p>
        </p:txBody>
      </p:sp>
      <p:sp>
        <p:nvSpPr>
          <p:cNvPr id="168" name="Google Shape;168;p10"/>
          <p:cNvSpPr txBox="1"/>
          <p:nvPr>
            <p:ph idx="1" type="body"/>
          </p:nvPr>
        </p:nvSpPr>
        <p:spPr>
          <a:xfrm>
            <a:off x="311700" y="1228675"/>
            <a:ext cx="85206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 can we do to help protect our environment from litter (pollution)?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1453350" y="21311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Place NYC Department of Sanitation trash cans on every street corner around our school and the surrounding neighborhood.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Speak to students about the importance of recycling and throwing out trash.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Walk-A-Thon with posters displaying the effects of pollution on our environment.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Build sculptures from recycled trash and sell to families and donate money to a non-profit green environment.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1266925" y="30190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311700" y="796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Step 6: Select the Best Public Policy Solution </a:t>
            </a:r>
            <a:endParaRPr/>
          </a:p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4534800" y="880650"/>
            <a:ext cx="1767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Feasibility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0" y="2825775"/>
            <a:ext cx="2086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Effectiveness </a:t>
            </a:r>
            <a:endParaRPr b="1">
              <a:solidFill>
                <a:srgbClr val="FF0000"/>
              </a:solidFill>
            </a:endParaRPr>
          </a:p>
        </p:txBody>
      </p:sp>
      <p:graphicFrame>
        <p:nvGraphicFramePr>
          <p:cNvPr id="178" name="Google Shape;178;p11"/>
          <p:cNvGraphicFramePr/>
          <p:nvPr/>
        </p:nvGraphicFramePr>
        <p:xfrm>
          <a:off x="2166800" y="131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{4CA856FD-5A6C-4860-81EA-5C1BBCE954F6}</a:tableStyleId>
              </a:tblPr>
              <a:tblGrid>
                <a:gridCol w="1625900"/>
                <a:gridCol w="1625900"/>
                <a:gridCol w="1625900"/>
                <a:gridCol w="1625900"/>
              </a:tblGrid>
              <a:tr h="671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High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Medium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Low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977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High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77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Medium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77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Low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9" name="Google Shape;1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664" y="4114450"/>
            <a:ext cx="98252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988" y="2143388"/>
            <a:ext cx="1264850" cy="7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7525" y="4114448"/>
            <a:ext cx="1264850" cy="71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9661" y="3068000"/>
            <a:ext cx="1069379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69" name="Google Shape;69;p2"/>
          <p:cNvPicPr preferRelativeResize="0"/>
          <p:nvPr/>
        </p:nvPicPr>
        <p:blipFill rotWithShape="1">
          <a:blip r:embed="rId4">
            <a:alphaModFix/>
          </a:blip>
          <a:srcRect b="10011" l="9243" r="2117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2601150" y="1187438"/>
            <a:ext cx="39417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Public Policy Analysis Steps </a:t>
            </a:r>
            <a:endParaRPr b="1" i="0" sz="3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2687850" y="2088725"/>
            <a:ext cx="3768300" cy="2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Step 1: Define the Problem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Step 2: Gather Evidence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Step 3: Identify Causes 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Step 4: Evaluate Existing Public 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Policies 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Step 5: Develop Public Policy Solutions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idx="4294967295" type="title"/>
          </p:nvPr>
        </p:nvSpPr>
        <p:spPr>
          <a:xfrm>
            <a:off x="950950" y="3917350"/>
            <a:ext cx="76605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4200"/>
              <a:buNone/>
            </a:pPr>
            <a:r>
              <a:rPr lang="en" sz="3600">
                <a:solidFill>
                  <a:srgbClr val="000000"/>
                </a:solidFill>
              </a:rPr>
              <a:t>Stop Pollution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7" name="Google Shape;77;p3"/>
          <p:cNvSpPr txBox="1"/>
          <p:nvPr>
            <p:ph idx="4294967295" type="title"/>
          </p:nvPr>
        </p:nvSpPr>
        <p:spPr>
          <a:xfrm>
            <a:off x="2509350" y="1568600"/>
            <a:ext cx="51972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Litter (pollution) is a problem around our school neighborhood.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Why is litter (pollution) a problem?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3"/>
          <p:cNvSpPr txBox="1"/>
          <p:nvPr>
            <p:ph idx="4294967295" type="title"/>
          </p:nvPr>
        </p:nvSpPr>
        <p:spPr>
          <a:xfrm>
            <a:off x="950950" y="323125"/>
            <a:ext cx="76605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4200"/>
              <a:buNone/>
            </a:pPr>
            <a:r>
              <a:rPr lang="en" sz="3600">
                <a:solidFill>
                  <a:srgbClr val="000000"/>
                </a:solidFill>
              </a:rPr>
              <a:t>Step 1: Define the Problem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6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84" name="Google Shape;8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85" name="Google Shape;85;p6"/>
            <p:cNvPicPr preferRelativeResize="0"/>
            <p:nvPr/>
          </p:nvPicPr>
          <p:blipFill rotWithShape="1">
            <a:blip r:embed="rId4">
              <a:alphaModFix/>
            </a:blip>
            <a:srcRect b="10011" l="9243" r="2117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6"/>
            <p:cNvSpPr txBox="1"/>
            <p:nvPr/>
          </p:nvSpPr>
          <p:spPr>
            <a:xfrm>
              <a:off x="6944812" y="1070834"/>
              <a:ext cx="1929000" cy="12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Why is this a problem?  </a:t>
              </a:r>
              <a:endParaRPr b="1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How does this harm our environment? </a:t>
              </a:r>
              <a:endParaRPr b="1" i="0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descr="Image result for water pollution in astoria queens" id="87" name="Google Shape;8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7600" y="3168825"/>
            <a:ext cx="25717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ater pollution in astoria queens" id="88" name="Google Shape;8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90513" y="598975"/>
            <a:ext cx="2896613" cy="193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ater pollution in astoria queens" id="89" name="Google Shape;8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150" y="102478"/>
            <a:ext cx="2045000" cy="27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6144000" y="36400"/>
            <a:ext cx="3000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Define the Problem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96" name="Google Shape;9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97" name="Google Shape;97;p7"/>
            <p:cNvPicPr preferRelativeResize="0"/>
            <p:nvPr/>
          </p:nvPicPr>
          <p:blipFill rotWithShape="1">
            <a:blip r:embed="rId4">
              <a:alphaModFix/>
            </a:blip>
            <a:srcRect b="10011" l="9243" r="2117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7"/>
            <p:cNvSpPr txBox="1"/>
            <p:nvPr/>
          </p:nvSpPr>
          <p:spPr>
            <a:xfrm>
              <a:off x="6944800" y="1085591"/>
              <a:ext cx="1929000" cy="14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Why is this a problem?</a:t>
              </a:r>
              <a:endParaRPr b="1" i="0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descr="Image result for ocean pollution" id="99" name="Google Shape;9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1525" y="433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cean pollution" id="100" name="Google Shape;10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2313" y="14510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cean pollution" id="101" name="Google Shape;10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325" y="3475925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/>
        </p:nvSpPr>
        <p:spPr>
          <a:xfrm>
            <a:off x="141875" y="127225"/>
            <a:ext cx="3000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Define the Problem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8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08" name="Google Shape;10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09" name="Google Shape;109;p8"/>
            <p:cNvPicPr preferRelativeResize="0"/>
            <p:nvPr/>
          </p:nvPicPr>
          <p:blipFill rotWithShape="1">
            <a:blip r:embed="rId4">
              <a:alphaModFix/>
            </a:blip>
            <a:srcRect b="10011" l="9243" r="2117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8"/>
            <p:cNvSpPr txBox="1"/>
            <p:nvPr/>
          </p:nvSpPr>
          <p:spPr>
            <a:xfrm>
              <a:off x="6944800" y="1085591"/>
              <a:ext cx="1929000" cy="14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Why is this a problem?</a:t>
              </a:r>
              <a:endParaRPr b="1" i="0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descr="Image result for air pollution" id="111" name="Google Shape;11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100" y="86625"/>
            <a:ext cx="3352550" cy="225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mog in china" id="112" name="Google Shape;11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750" y="2656963"/>
            <a:ext cx="3604350" cy="23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urn and talk" id="113" name="Google Shape;11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0900" y="146182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191400" y="176750"/>
            <a:ext cx="3000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Define the Problem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136100" y="54625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000000"/>
                </a:solidFill>
              </a:rPr>
              <a:t>Step 2: Gather Evidence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64725" y="1870500"/>
            <a:ext cx="2685600" cy="14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When we walk to school every morning, we notice trash on the sidewalks and in the streets.  Sometimes we even see people throw trash on the floor.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450" y="749025"/>
            <a:ext cx="4459150" cy="35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8ec102b1_0_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/>
              <a:t>Step 2: Gather Evidence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g518ec102b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88" y="1093850"/>
            <a:ext cx="225742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518ec102b1_0_4"/>
          <p:cNvSpPr txBox="1"/>
          <p:nvPr/>
        </p:nvSpPr>
        <p:spPr>
          <a:xfrm>
            <a:off x="465313" y="1228675"/>
            <a:ext cx="18486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What the residents/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people of Astoria are saying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9" name="Google Shape;129;g518ec102b1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8575"/>
            <a:ext cx="4444500" cy="231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518ec102b1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50" y="3258775"/>
            <a:ext cx="5136525" cy="10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518ec102b1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950" y="3867550"/>
            <a:ext cx="5510552" cy="10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518ec102b1_0_4"/>
          <p:cNvSpPr txBox="1"/>
          <p:nvPr/>
        </p:nvSpPr>
        <p:spPr>
          <a:xfrm>
            <a:off x="5434275" y="2897925"/>
            <a:ext cx="3505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Article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on littering in Astoria, Queens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aa606a73_0_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/>
              <a:t>Step 2: Gather Evidence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g51aa606a7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225" y="1495205"/>
            <a:ext cx="3469350" cy="24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51aa606a7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0225" y="1392650"/>
            <a:ext cx="2780275" cy="35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