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Lobster"/>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4" name="Kate E. O'Har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bster-regular.fnt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5-17T19:36:58.224">
    <p:pos x="6000" y="0"/>
    <p:text>I really like the use of video to communicate the problem.</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5-17T19:38:26.902">
    <p:pos x="6000" y="0"/>
    <p:text>Keeping in mind your students diverse needs as viewers, you may want increase the size of the font, or include a graphic on this slide.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05-17T19:42:14.994">
    <p:pos x="6000" y="0"/>
    <p:text>You might consider designing the next few slides with larger font and/or pictures. You can also include graphs/data</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9-05-17T19:45:33.459">
    <p:pos x="6000" y="0"/>
    <p:text>Is there any content/information you can link to in support of these solutions? this may help to determine the specific policy to carry out the proposed action.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57818acc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7818acc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7818acc38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7818acc38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7b451429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7b451429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7b451429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7b451429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7818acc3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7818acc3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7818acc3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7818acc38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18c99af2c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18c99af2c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7818acc38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7818acc38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18c99af2c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18c99af2c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7818acc38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7818acc38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7818acc38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7818acc38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a4f6e80e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a4f6e80e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7818acc38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7818acc38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7818acc38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7818acc38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7818acc38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7818acc38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7818acc38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7818acc38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83f5756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83f5756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7818acc3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7818acc3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a1bdb62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a1bdb62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a4f6e80e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a4f6e80e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a1bdb626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a1bdb626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7818acc3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7818acc3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7818acc3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7818acc3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7b45142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7b45142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6D9EE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comments" Target="../comments/comment3.xml"/><Relationship Id="rId4" Type="http://schemas.openxmlformats.org/officeDocument/2006/relationships/image" Target="../media/image6.jpg"/><Relationship Id="rId5" Type="http://schemas.openxmlformats.org/officeDocument/2006/relationships/image" Target="../media/image30.jpg"/><Relationship Id="rId6"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conserve-energy-future.com/causes-effects-solutions-of-landfills.php" TargetMode="External"/><Relationship Id="rId4" Type="http://schemas.openxmlformats.org/officeDocument/2006/relationships/image" Target="../media/image14.pn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www.earthday.org/2018/03/29/fact-sheet-single-use-plastics/" TargetMode="External"/><Relationship Id="rId4" Type="http://schemas.openxmlformats.org/officeDocument/2006/relationships/image" Target="../media/image3.jpg"/><Relationship Id="rId5" Type="http://schemas.openxmlformats.org/officeDocument/2006/relationships/image" Target="../media/image9.jpg"/><Relationship Id="rId6"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hyperlink" Target="https://www1.nyc.gov/assets/dsny/downloads/pdf/about/laws/DSNY_RulesRegs_2014.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hyperlink" Target="https://www.epa.gov/recycle/reducing-and-reusing-basics" TargetMode="External"/><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hyperlink" Target="https://www.unilever.com/sustainable-living/reducing-environmental-impact/waste-and-packaging/rethinking-plastic-packag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comments" Target="../comments/comment4.xml"/><Relationship Id="rId4" Type="http://schemas.openxmlformats.org/officeDocument/2006/relationships/image" Target="../media/image27.png"/><Relationship Id="rId5" Type="http://schemas.openxmlformats.org/officeDocument/2006/relationships/hyperlink" Target="https://www.amny.com/news/plastic-ban-nyc-1.29672773" TargetMode="External"/><Relationship Id="rId6"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_6xlNyWPpB8"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hyperlink" Target="https://www.ducksters.com/science/environment/land_pollution.ph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04350" y="385600"/>
            <a:ext cx="8222100" cy="122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a:t>
            </a:r>
            <a:r>
              <a:rPr lang="en" sz="4800">
                <a:latin typeface="Georgia"/>
                <a:ea typeface="Georgia"/>
                <a:cs typeface="Georgia"/>
                <a:sym typeface="Georgia"/>
              </a:rPr>
              <a:t> Lifetimes of Decomposition</a:t>
            </a:r>
            <a:endParaRPr sz="4800">
              <a:latin typeface="Georgia"/>
              <a:ea typeface="Georgia"/>
              <a:cs typeface="Georgia"/>
              <a:sym typeface="Georgia"/>
            </a:endParaRPr>
          </a:p>
        </p:txBody>
      </p:sp>
      <p:sp>
        <p:nvSpPr>
          <p:cNvPr id="55" name="Google Shape;55;p13"/>
          <p:cNvSpPr txBox="1"/>
          <p:nvPr>
            <p:ph idx="1" type="subTitle"/>
          </p:nvPr>
        </p:nvSpPr>
        <p:spPr>
          <a:xfrm>
            <a:off x="226850" y="4293150"/>
            <a:ext cx="7209600" cy="57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latin typeface="Georgia"/>
                <a:ea typeface="Georgia"/>
                <a:cs typeface="Georgia"/>
                <a:sym typeface="Georgia"/>
              </a:rPr>
              <a:t>Lifetimes--- Taking many generations to happen.</a:t>
            </a:r>
            <a:endParaRPr i="1" sz="2400">
              <a:latin typeface="Georgia"/>
              <a:ea typeface="Georgia"/>
              <a:cs typeface="Georgia"/>
              <a:sym typeface="Georgia"/>
            </a:endParaRPr>
          </a:p>
        </p:txBody>
      </p:sp>
      <p:sp>
        <p:nvSpPr>
          <p:cNvPr id="56" name="Google Shape;56;p13"/>
          <p:cNvSpPr txBox="1"/>
          <p:nvPr/>
        </p:nvSpPr>
        <p:spPr>
          <a:xfrm>
            <a:off x="3002125" y="2142475"/>
            <a:ext cx="3690600" cy="12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Carolyn Menges</a:t>
            </a:r>
            <a:endParaRPr sz="3000">
              <a:latin typeface="Georgia"/>
              <a:ea typeface="Georgia"/>
              <a:cs typeface="Georgia"/>
              <a:sym typeface="Georgia"/>
            </a:endParaRPr>
          </a:p>
          <a:p>
            <a:pPr indent="0" lvl="0" marL="0" rtl="0" algn="l">
              <a:spcBef>
                <a:spcPts val="0"/>
              </a:spcBef>
              <a:spcAft>
                <a:spcPts val="0"/>
              </a:spcAft>
              <a:buNone/>
            </a:pPr>
            <a:r>
              <a:rPr lang="en" sz="3000">
                <a:latin typeface="Georgia"/>
                <a:ea typeface="Georgia"/>
                <a:cs typeface="Georgia"/>
                <a:sym typeface="Georgia"/>
              </a:rPr>
              <a:t>  P.S. 11 Queens</a:t>
            </a:r>
            <a:endParaRPr sz="3000">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nvSpPr>
        <p:spPr>
          <a:xfrm>
            <a:off x="195075" y="3618325"/>
            <a:ext cx="3288900" cy="87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3000">
                <a:solidFill>
                  <a:schemeClr val="dk1"/>
                </a:solidFill>
                <a:latin typeface="Georgia"/>
                <a:ea typeface="Georgia"/>
                <a:cs typeface="Georgia"/>
                <a:sym typeface="Georgia"/>
              </a:rPr>
              <a:t> </a:t>
            </a:r>
            <a:r>
              <a:rPr lang="en" sz="2800">
                <a:solidFill>
                  <a:schemeClr val="dk1"/>
                </a:solidFill>
                <a:latin typeface="Comic Sans MS"/>
                <a:ea typeface="Comic Sans MS"/>
                <a:cs typeface="Comic Sans MS"/>
                <a:sym typeface="Comic Sans MS"/>
              </a:rPr>
              <a:t>or on the ground. </a:t>
            </a:r>
            <a:r>
              <a:rPr lang="en" sz="3000">
                <a:solidFill>
                  <a:schemeClr val="dk1"/>
                </a:solidFill>
                <a:latin typeface="Georgia"/>
                <a:ea typeface="Georgia"/>
                <a:cs typeface="Georgia"/>
                <a:sym typeface="Georgia"/>
              </a:rPr>
              <a:t> </a:t>
            </a:r>
            <a:r>
              <a:rPr lang="en" sz="3000">
                <a:solidFill>
                  <a:schemeClr val="dk1"/>
                </a:solidFill>
                <a:latin typeface="Georgia"/>
                <a:ea typeface="Georgia"/>
                <a:cs typeface="Georgia"/>
                <a:sym typeface="Georgia"/>
              </a:rPr>
              <a:t>  </a:t>
            </a:r>
            <a:endParaRPr sz="3000">
              <a:latin typeface="Georgia"/>
              <a:ea typeface="Georgia"/>
              <a:cs typeface="Georgia"/>
              <a:sym typeface="Georgia"/>
            </a:endParaRPr>
          </a:p>
        </p:txBody>
      </p:sp>
      <p:pic>
        <p:nvPicPr>
          <p:cNvPr descr="Image result for recycle" id="118" name="Google Shape;118;p22"/>
          <p:cNvPicPr preferRelativeResize="0"/>
          <p:nvPr/>
        </p:nvPicPr>
        <p:blipFill>
          <a:blip r:embed="rId4">
            <a:alphaModFix/>
          </a:blip>
          <a:stretch>
            <a:fillRect/>
          </a:stretch>
        </p:blipFill>
        <p:spPr>
          <a:xfrm>
            <a:off x="6823700" y="155200"/>
            <a:ext cx="1403350" cy="1387150"/>
          </a:xfrm>
          <a:prstGeom prst="rect">
            <a:avLst/>
          </a:prstGeom>
          <a:noFill/>
          <a:ln>
            <a:noFill/>
          </a:ln>
        </p:spPr>
      </p:pic>
      <p:pic>
        <p:nvPicPr>
          <p:cNvPr id="119" name="Google Shape;119;p22"/>
          <p:cNvPicPr preferRelativeResize="0"/>
          <p:nvPr/>
        </p:nvPicPr>
        <p:blipFill>
          <a:blip r:embed="rId5">
            <a:alphaModFix/>
          </a:blip>
          <a:stretch>
            <a:fillRect/>
          </a:stretch>
        </p:blipFill>
        <p:spPr>
          <a:xfrm>
            <a:off x="6224525" y="1805000"/>
            <a:ext cx="2689973" cy="3012297"/>
          </a:xfrm>
          <a:prstGeom prst="rect">
            <a:avLst/>
          </a:prstGeom>
          <a:noFill/>
          <a:ln>
            <a:noFill/>
          </a:ln>
        </p:spPr>
      </p:pic>
      <p:pic>
        <p:nvPicPr>
          <p:cNvPr id="120" name="Google Shape;120;p22"/>
          <p:cNvPicPr preferRelativeResize="0"/>
          <p:nvPr/>
        </p:nvPicPr>
        <p:blipFill>
          <a:blip r:embed="rId6">
            <a:alphaModFix/>
          </a:blip>
          <a:stretch>
            <a:fillRect/>
          </a:stretch>
        </p:blipFill>
        <p:spPr>
          <a:xfrm>
            <a:off x="3410898" y="3181950"/>
            <a:ext cx="2322199" cy="1743661"/>
          </a:xfrm>
          <a:prstGeom prst="rect">
            <a:avLst/>
          </a:prstGeom>
          <a:noFill/>
          <a:ln>
            <a:noFill/>
          </a:ln>
        </p:spPr>
      </p:pic>
      <p:sp>
        <p:nvSpPr>
          <p:cNvPr id="121" name="Google Shape;121;p22"/>
          <p:cNvSpPr txBox="1"/>
          <p:nvPr/>
        </p:nvSpPr>
        <p:spPr>
          <a:xfrm>
            <a:off x="195075" y="304800"/>
            <a:ext cx="61257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mic Sans MS"/>
                <a:ea typeface="Comic Sans MS"/>
                <a:cs typeface="Comic Sans MS"/>
                <a:sym typeface="Comic Sans MS"/>
              </a:rPr>
              <a:t>Some of this trash gets recycled,</a:t>
            </a:r>
            <a:endParaRPr sz="2800">
              <a:latin typeface="Comic Sans MS"/>
              <a:ea typeface="Comic Sans MS"/>
              <a:cs typeface="Comic Sans MS"/>
              <a:sym typeface="Comic Sans MS"/>
            </a:endParaRPr>
          </a:p>
        </p:txBody>
      </p:sp>
      <p:sp>
        <p:nvSpPr>
          <p:cNvPr id="122" name="Google Shape;122;p22"/>
          <p:cNvSpPr txBox="1"/>
          <p:nvPr/>
        </p:nvSpPr>
        <p:spPr>
          <a:xfrm>
            <a:off x="195075" y="1974700"/>
            <a:ext cx="62361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mic Sans MS"/>
                <a:ea typeface="Comic Sans MS"/>
                <a:cs typeface="Comic Sans MS"/>
                <a:sym typeface="Comic Sans MS"/>
              </a:rPr>
              <a:t>b</a:t>
            </a:r>
            <a:r>
              <a:rPr lang="en" sz="2800">
                <a:latin typeface="Comic Sans MS"/>
                <a:ea typeface="Comic Sans MS"/>
                <a:cs typeface="Comic Sans MS"/>
                <a:sym typeface="Comic Sans MS"/>
              </a:rPr>
              <a:t>ut much of it ends up in a landfill </a:t>
            </a:r>
            <a:endParaRPr sz="28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nvSpPr>
        <p:spPr>
          <a:xfrm>
            <a:off x="125450" y="267950"/>
            <a:ext cx="44187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mic Sans MS"/>
                <a:ea typeface="Comic Sans MS"/>
                <a:cs typeface="Comic Sans MS"/>
                <a:sym typeface="Comic Sans MS"/>
              </a:rPr>
              <a:t>Increases in population  </a:t>
            </a:r>
            <a:endParaRPr sz="2800">
              <a:latin typeface="Comic Sans MS"/>
              <a:ea typeface="Comic Sans MS"/>
              <a:cs typeface="Comic Sans MS"/>
              <a:sym typeface="Comic Sans MS"/>
            </a:endParaRPr>
          </a:p>
        </p:txBody>
      </p:sp>
      <p:sp>
        <p:nvSpPr>
          <p:cNvPr id="128" name="Google Shape;128;p23"/>
          <p:cNvSpPr txBox="1"/>
          <p:nvPr/>
        </p:nvSpPr>
        <p:spPr>
          <a:xfrm>
            <a:off x="125450" y="2767975"/>
            <a:ext cx="8558400" cy="10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mic Sans MS"/>
                <a:ea typeface="Comic Sans MS"/>
                <a:cs typeface="Comic Sans MS"/>
                <a:sym typeface="Comic Sans MS"/>
              </a:rPr>
              <a:t>led to in</a:t>
            </a:r>
            <a:r>
              <a:rPr lang="en" sz="2800">
                <a:latin typeface="Comic Sans MS"/>
                <a:ea typeface="Comic Sans MS"/>
                <a:cs typeface="Comic Sans MS"/>
                <a:sym typeface="Comic Sans MS"/>
              </a:rPr>
              <a:t>creases in the demand for manufactured materials and goods.</a:t>
            </a:r>
            <a:endParaRPr sz="2800">
              <a:latin typeface="Comic Sans MS"/>
              <a:ea typeface="Comic Sans MS"/>
              <a:cs typeface="Comic Sans MS"/>
              <a:sym typeface="Comic Sans MS"/>
            </a:endParaRPr>
          </a:p>
        </p:txBody>
      </p:sp>
      <p:pic>
        <p:nvPicPr>
          <p:cNvPr descr="Image result for population graph for kids" id="129" name="Google Shape;129;p23"/>
          <p:cNvPicPr preferRelativeResize="0"/>
          <p:nvPr/>
        </p:nvPicPr>
        <p:blipFill>
          <a:blip r:embed="rId3">
            <a:alphaModFix/>
          </a:blip>
          <a:stretch>
            <a:fillRect/>
          </a:stretch>
        </p:blipFill>
        <p:spPr>
          <a:xfrm>
            <a:off x="4474536" y="0"/>
            <a:ext cx="3958564" cy="2244200"/>
          </a:xfrm>
          <a:prstGeom prst="rect">
            <a:avLst/>
          </a:prstGeom>
          <a:noFill/>
          <a:ln>
            <a:noFill/>
          </a:ln>
        </p:spPr>
      </p:pic>
      <p:pic>
        <p:nvPicPr>
          <p:cNvPr descr="Image result for population cartoon" id="130" name="Google Shape;130;p23"/>
          <p:cNvPicPr preferRelativeResize="0"/>
          <p:nvPr/>
        </p:nvPicPr>
        <p:blipFill>
          <a:blip r:embed="rId4">
            <a:alphaModFix/>
          </a:blip>
          <a:stretch>
            <a:fillRect/>
          </a:stretch>
        </p:blipFill>
        <p:spPr>
          <a:xfrm>
            <a:off x="906075" y="973082"/>
            <a:ext cx="2343150" cy="1460343"/>
          </a:xfrm>
          <a:prstGeom prst="rect">
            <a:avLst/>
          </a:prstGeom>
          <a:noFill/>
          <a:ln>
            <a:noFill/>
          </a:ln>
        </p:spPr>
      </p:pic>
      <p:pic>
        <p:nvPicPr>
          <p:cNvPr descr="Image result for factory cartoon" id="131" name="Google Shape;131;p23"/>
          <p:cNvPicPr preferRelativeResize="0"/>
          <p:nvPr/>
        </p:nvPicPr>
        <p:blipFill>
          <a:blip r:embed="rId5">
            <a:alphaModFix/>
          </a:blip>
          <a:stretch>
            <a:fillRect/>
          </a:stretch>
        </p:blipFill>
        <p:spPr>
          <a:xfrm>
            <a:off x="4251400" y="3429000"/>
            <a:ext cx="303465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nvSpPr>
        <p:spPr>
          <a:xfrm>
            <a:off x="1059375" y="579550"/>
            <a:ext cx="733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txBox="1"/>
          <p:nvPr/>
        </p:nvSpPr>
        <p:spPr>
          <a:xfrm>
            <a:off x="256275" y="236950"/>
            <a:ext cx="81405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mic Sans MS"/>
                <a:ea typeface="Comic Sans MS"/>
                <a:cs typeface="Comic Sans MS"/>
                <a:sym typeface="Comic Sans MS"/>
              </a:rPr>
              <a:t>Increase in manufactured goods  </a:t>
            </a:r>
            <a:endParaRPr sz="3000">
              <a:latin typeface="Comic Sans MS"/>
              <a:ea typeface="Comic Sans MS"/>
              <a:cs typeface="Comic Sans MS"/>
              <a:sym typeface="Comic Sans MS"/>
            </a:endParaRPr>
          </a:p>
          <a:p>
            <a:pPr indent="0" lvl="0" marL="0" rtl="0" algn="l">
              <a:spcBef>
                <a:spcPts val="0"/>
              </a:spcBef>
              <a:spcAft>
                <a:spcPts val="0"/>
              </a:spcAft>
              <a:buNone/>
            </a:pPr>
            <a:r>
              <a:t/>
            </a:r>
            <a:endParaRPr sz="3000">
              <a:latin typeface="Comic Sans MS"/>
              <a:ea typeface="Comic Sans MS"/>
              <a:cs typeface="Comic Sans MS"/>
              <a:sym typeface="Comic Sans MS"/>
            </a:endParaRPr>
          </a:p>
          <a:p>
            <a:pPr indent="0" lvl="0" marL="3657600" rtl="0" algn="l">
              <a:spcBef>
                <a:spcPts val="0"/>
              </a:spcBef>
              <a:spcAft>
                <a:spcPts val="0"/>
              </a:spcAft>
              <a:buNone/>
            </a:pPr>
            <a:r>
              <a:t/>
            </a:r>
            <a:endParaRPr sz="3000">
              <a:latin typeface="Comic Sans MS"/>
              <a:ea typeface="Comic Sans MS"/>
              <a:cs typeface="Comic Sans MS"/>
              <a:sym typeface="Comic Sans MS"/>
            </a:endParaRPr>
          </a:p>
        </p:txBody>
      </p:sp>
      <p:sp>
        <p:nvSpPr>
          <p:cNvPr id="138" name="Google Shape;138;p24"/>
          <p:cNvSpPr txBox="1"/>
          <p:nvPr/>
        </p:nvSpPr>
        <p:spPr>
          <a:xfrm>
            <a:off x="6340475" y="3856775"/>
            <a:ext cx="22122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latin typeface="Lobster"/>
                <a:ea typeface="Lobster"/>
                <a:cs typeface="Lobster"/>
                <a:sym typeface="Lobster"/>
                <a:hlinkClick r:id="rId3"/>
              </a:rPr>
              <a:t>Online Reference</a:t>
            </a:r>
            <a:endParaRPr sz="2400">
              <a:latin typeface="Lobster"/>
              <a:ea typeface="Lobster"/>
              <a:cs typeface="Lobster"/>
              <a:sym typeface="Lobster"/>
            </a:endParaRPr>
          </a:p>
        </p:txBody>
      </p:sp>
      <p:pic>
        <p:nvPicPr>
          <p:cNvPr descr="Image result for factory" id="139" name="Google Shape;139;p24"/>
          <p:cNvPicPr preferRelativeResize="0"/>
          <p:nvPr/>
        </p:nvPicPr>
        <p:blipFill>
          <a:blip r:embed="rId4">
            <a:alphaModFix/>
          </a:blip>
          <a:stretch>
            <a:fillRect/>
          </a:stretch>
        </p:blipFill>
        <p:spPr>
          <a:xfrm>
            <a:off x="2952326" y="899650"/>
            <a:ext cx="2968143" cy="1888150"/>
          </a:xfrm>
          <a:prstGeom prst="rect">
            <a:avLst/>
          </a:prstGeom>
          <a:noFill/>
          <a:ln>
            <a:noFill/>
          </a:ln>
        </p:spPr>
      </p:pic>
      <p:sp>
        <p:nvSpPr>
          <p:cNvPr id="140" name="Google Shape;140;p24"/>
          <p:cNvSpPr txBox="1"/>
          <p:nvPr/>
        </p:nvSpPr>
        <p:spPr>
          <a:xfrm>
            <a:off x="256275" y="2894325"/>
            <a:ext cx="733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mic Sans MS"/>
                <a:ea typeface="Comic Sans MS"/>
                <a:cs typeface="Comic Sans MS"/>
                <a:sym typeface="Comic Sans MS"/>
              </a:rPr>
              <a:t>Causes an increase in solid waste.</a:t>
            </a:r>
            <a:endParaRPr sz="2800">
              <a:latin typeface="Comic Sans MS"/>
              <a:ea typeface="Comic Sans MS"/>
              <a:cs typeface="Comic Sans MS"/>
              <a:sym typeface="Comic Sans MS"/>
            </a:endParaRPr>
          </a:p>
        </p:txBody>
      </p:sp>
      <p:pic>
        <p:nvPicPr>
          <p:cNvPr descr="Image result for overflowing garbage bins" id="141" name="Google Shape;141;p24"/>
          <p:cNvPicPr preferRelativeResize="0"/>
          <p:nvPr/>
        </p:nvPicPr>
        <p:blipFill>
          <a:blip r:embed="rId5">
            <a:alphaModFix/>
          </a:blip>
          <a:stretch>
            <a:fillRect/>
          </a:stretch>
        </p:blipFill>
        <p:spPr>
          <a:xfrm>
            <a:off x="2397525" y="3465575"/>
            <a:ext cx="2466975" cy="1638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nvSpPr>
        <p:spPr>
          <a:xfrm>
            <a:off x="209075" y="418175"/>
            <a:ext cx="84192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Georgia"/>
                <a:ea typeface="Georgia"/>
                <a:cs typeface="Georgia"/>
                <a:sym typeface="Georgia"/>
              </a:rPr>
              <a:t>The main </a:t>
            </a:r>
            <a:r>
              <a:rPr lang="en" sz="2800">
                <a:latin typeface="Georgia"/>
                <a:ea typeface="Georgia"/>
                <a:cs typeface="Georgia"/>
                <a:sym typeface="Georgia"/>
              </a:rPr>
              <a:t>cause of plastics piling up in landfills are</a:t>
            </a:r>
            <a:endParaRPr sz="2800">
              <a:latin typeface="Georgia"/>
              <a:ea typeface="Georgia"/>
              <a:cs typeface="Georgia"/>
              <a:sym typeface="Georgia"/>
            </a:endParaRPr>
          </a:p>
        </p:txBody>
      </p:sp>
      <p:sp>
        <p:nvSpPr>
          <p:cNvPr id="147" name="Google Shape;147;p25"/>
          <p:cNvSpPr txBox="1"/>
          <p:nvPr/>
        </p:nvSpPr>
        <p:spPr>
          <a:xfrm>
            <a:off x="209075" y="1274075"/>
            <a:ext cx="8359200" cy="10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Georgia"/>
                <a:ea typeface="Georgia"/>
                <a:cs typeface="Georgia"/>
                <a:sym typeface="Georgia"/>
              </a:rPr>
              <a:t>the plastic packaging used to protect and sell products in stores.  </a:t>
            </a:r>
            <a:endParaRPr sz="2800">
              <a:latin typeface="Georgia"/>
              <a:ea typeface="Georgia"/>
              <a:cs typeface="Georgia"/>
              <a:sym typeface="Georgia"/>
            </a:endParaRPr>
          </a:p>
        </p:txBody>
      </p:sp>
      <p:sp>
        <p:nvSpPr>
          <p:cNvPr id="148" name="Google Shape;148;p25">
            <a:hlinkClick r:id="rId3"/>
          </p:cNvPr>
          <p:cNvSpPr txBox="1"/>
          <p:nvPr/>
        </p:nvSpPr>
        <p:spPr>
          <a:xfrm>
            <a:off x="6700050" y="4025625"/>
            <a:ext cx="23472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obster"/>
                <a:ea typeface="Lobster"/>
                <a:cs typeface="Lobster"/>
                <a:sym typeface="Lobster"/>
              </a:rPr>
              <a:t>Online Reference</a:t>
            </a:r>
            <a:endParaRPr sz="2400">
              <a:latin typeface="Lobster"/>
              <a:ea typeface="Lobster"/>
              <a:cs typeface="Lobster"/>
              <a:sym typeface="Lobster"/>
            </a:endParaRPr>
          </a:p>
        </p:txBody>
      </p:sp>
      <p:pic>
        <p:nvPicPr>
          <p:cNvPr descr="Image result for plastic packaging toys" id="149" name="Google Shape;149;p25"/>
          <p:cNvPicPr preferRelativeResize="0"/>
          <p:nvPr/>
        </p:nvPicPr>
        <p:blipFill>
          <a:blip r:embed="rId4">
            <a:alphaModFix/>
          </a:blip>
          <a:stretch>
            <a:fillRect/>
          </a:stretch>
        </p:blipFill>
        <p:spPr>
          <a:xfrm>
            <a:off x="315550" y="2730425"/>
            <a:ext cx="2151100" cy="2151100"/>
          </a:xfrm>
          <a:prstGeom prst="rect">
            <a:avLst/>
          </a:prstGeom>
          <a:noFill/>
          <a:ln>
            <a:noFill/>
          </a:ln>
        </p:spPr>
      </p:pic>
      <p:pic>
        <p:nvPicPr>
          <p:cNvPr descr="Image result for plastic packaging" id="150" name="Google Shape;150;p25"/>
          <p:cNvPicPr preferRelativeResize="0"/>
          <p:nvPr/>
        </p:nvPicPr>
        <p:blipFill>
          <a:blip r:embed="rId5">
            <a:alphaModFix/>
          </a:blip>
          <a:stretch>
            <a:fillRect/>
          </a:stretch>
        </p:blipFill>
        <p:spPr>
          <a:xfrm>
            <a:off x="2779301" y="2335775"/>
            <a:ext cx="3400598" cy="2267075"/>
          </a:xfrm>
          <a:prstGeom prst="rect">
            <a:avLst/>
          </a:prstGeom>
          <a:noFill/>
          <a:ln>
            <a:noFill/>
          </a:ln>
        </p:spPr>
      </p:pic>
      <p:pic>
        <p:nvPicPr>
          <p:cNvPr descr="Image result for scissors plastic packaging" id="151" name="Google Shape;151;p25"/>
          <p:cNvPicPr preferRelativeResize="0"/>
          <p:nvPr/>
        </p:nvPicPr>
        <p:blipFill>
          <a:blip r:embed="rId6">
            <a:alphaModFix/>
          </a:blip>
          <a:stretch>
            <a:fillRect/>
          </a:stretch>
        </p:blipFill>
        <p:spPr>
          <a:xfrm>
            <a:off x="6958850" y="1986350"/>
            <a:ext cx="1323050" cy="175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p:tgtEl>
                                          <p:spTgt spid="1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6"/>
          <p:cNvSpPr txBox="1"/>
          <p:nvPr/>
        </p:nvSpPr>
        <p:spPr>
          <a:xfrm>
            <a:off x="322025" y="334600"/>
            <a:ext cx="5072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mic Sans MS"/>
                <a:ea typeface="Comic Sans MS"/>
                <a:cs typeface="Comic Sans MS"/>
                <a:sym typeface="Comic Sans MS"/>
              </a:rPr>
              <a:t>T</a:t>
            </a:r>
            <a:r>
              <a:rPr lang="en" sz="3000" u="sng">
                <a:latin typeface="Comic Sans MS"/>
                <a:ea typeface="Comic Sans MS"/>
                <a:cs typeface="Comic Sans MS"/>
                <a:sym typeface="Comic Sans MS"/>
              </a:rPr>
              <a:t>he Good News</a:t>
            </a:r>
            <a:r>
              <a:rPr lang="en" sz="3000">
                <a:latin typeface="Comic Sans MS"/>
                <a:ea typeface="Comic Sans MS"/>
                <a:cs typeface="Comic Sans MS"/>
                <a:sym typeface="Comic Sans MS"/>
              </a:rPr>
              <a:t>:</a:t>
            </a:r>
            <a:endParaRPr sz="3000">
              <a:latin typeface="Comic Sans MS"/>
              <a:ea typeface="Comic Sans MS"/>
              <a:cs typeface="Comic Sans MS"/>
              <a:sym typeface="Comic Sans MS"/>
            </a:endParaRPr>
          </a:p>
        </p:txBody>
      </p:sp>
      <p:sp>
        <p:nvSpPr>
          <p:cNvPr id="157" name="Google Shape;157;p26"/>
          <p:cNvSpPr txBox="1"/>
          <p:nvPr/>
        </p:nvSpPr>
        <p:spPr>
          <a:xfrm>
            <a:off x="515750" y="1190500"/>
            <a:ext cx="8349600" cy="12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mic Sans MS"/>
                <a:ea typeface="Comic Sans MS"/>
                <a:cs typeface="Comic Sans MS"/>
                <a:sym typeface="Comic Sans MS"/>
              </a:rPr>
              <a:t>Improvements are being made to reduce the use of items that take a long time to decompose.</a:t>
            </a:r>
            <a:endParaRPr sz="2800">
              <a:latin typeface="Comic Sans MS"/>
              <a:ea typeface="Comic Sans MS"/>
              <a:cs typeface="Comic Sans MS"/>
              <a:sym typeface="Comic Sans MS"/>
            </a:endParaRPr>
          </a:p>
        </p:txBody>
      </p:sp>
      <p:sp>
        <p:nvSpPr>
          <p:cNvPr id="158" name="Google Shape;158;p26"/>
          <p:cNvSpPr txBox="1"/>
          <p:nvPr/>
        </p:nvSpPr>
        <p:spPr>
          <a:xfrm>
            <a:off x="478250" y="4070200"/>
            <a:ext cx="84246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Comic Sans MS"/>
                <a:ea typeface="Comic Sans MS"/>
                <a:cs typeface="Comic Sans MS"/>
                <a:sym typeface="Comic Sans MS"/>
              </a:rPr>
              <a:t>Let’s explore some existing policies that hope to reduce land pollution…..</a:t>
            </a:r>
            <a:endParaRPr sz="2600">
              <a:latin typeface="Comic Sans MS"/>
              <a:ea typeface="Comic Sans MS"/>
              <a:cs typeface="Comic Sans MS"/>
              <a:sym typeface="Comic Sans MS"/>
            </a:endParaRPr>
          </a:p>
        </p:txBody>
      </p:sp>
      <p:pic>
        <p:nvPicPr>
          <p:cNvPr descr="Image result for happy emoji" id="159" name="Google Shape;159;p26"/>
          <p:cNvPicPr preferRelativeResize="0"/>
          <p:nvPr/>
        </p:nvPicPr>
        <p:blipFill>
          <a:blip r:embed="rId3">
            <a:alphaModFix/>
          </a:blip>
          <a:stretch>
            <a:fillRect/>
          </a:stretch>
        </p:blipFill>
        <p:spPr>
          <a:xfrm>
            <a:off x="4670873" y="2391691"/>
            <a:ext cx="2103525" cy="14701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nvSpPr>
        <p:spPr>
          <a:xfrm>
            <a:off x="162925" y="139650"/>
            <a:ext cx="4759500" cy="7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u="sng">
                <a:latin typeface="Georgia"/>
                <a:ea typeface="Georgia"/>
                <a:cs typeface="Georgia"/>
                <a:sym typeface="Georgia"/>
              </a:rPr>
              <a:t>Evaluate Existing Policies</a:t>
            </a:r>
            <a:r>
              <a:rPr lang="en" sz="2800">
                <a:latin typeface="Georgia"/>
                <a:ea typeface="Georgia"/>
                <a:cs typeface="Georgia"/>
                <a:sym typeface="Georgia"/>
              </a:rPr>
              <a:t>:</a:t>
            </a:r>
            <a:endParaRPr sz="2800">
              <a:latin typeface="Georgia"/>
              <a:ea typeface="Georgia"/>
              <a:cs typeface="Georgia"/>
              <a:sym typeface="Georgia"/>
            </a:endParaRPr>
          </a:p>
        </p:txBody>
      </p:sp>
      <p:pic>
        <p:nvPicPr>
          <p:cNvPr id="165" name="Google Shape;165;p27"/>
          <p:cNvPicPr preferRelativeResize="0"/>
          <p:nvPr/>
        </p:nvPicPr>
        <p:blipFill>
          <a:blip r:embed="rId3">
            <a:alphaModFix/>
          </a:blip>
          <a:stretch>
            <a:fillRect/>
          </a:stretch>
        </p:blipFill>
        <p:spPr>
          <a:xfrm>
            <a:off x="947848" y="836775"/>
            <a:ext cx="2519826" cy="3875549"/>
          </a:xfrm>
          <a:prstGeom prst="rect">
            <a:avLst/>
          </a:prstGeom>
          <a:noFill/>
          <a:ln>
            <a:noFill/>
          </a:ln>
        </p:spPr>
      </p:pic>
      <p:pic>
        <p:nvPicPr>
          <p:cNvPr id="166" name="Google Shape;166;p27"/>
          <p:cNvPicPr preferRelativeResize="0"/>
          <p:nvPr/>
        </p:nvPicPr>
        <p:blipFill>
          <a:blip r:embed="rId4">
            <a:alphaModFix/>
          </a:blip>
          <a:stretch>
            <a:fillRect/>
          </a:stretch>
        </p:blipFill>
        <p:spPr>
          <a:xfrm>
            <a:off x="3620074" y="1074150"/>
            <a:ext cx="5371526" cy="1935842"/>
          </a:xfrm>
          <a:prstGeom prst="rect">
            <a:avLst/>
          </a:prstGeom>
          <a:noFill/>
          <a:ln>
            <a:noFill/>
          </a:ln>
        </p:spPr>
      </p:pic>
      <p:sp>
        <p:nvSpPr>
          <p:cNvPr id="167" name="Google Shape;167;p27">
            <a:hlinkClick r:id="rId5"/>
          </p:cNvPr>
          <p:cNvSpPr txBox="1"/>
          <p:nvPr/>
        </p:nvSpPr>
        <p:spPr>
          <a:xfrm>
            <a:off x="5812575" y="3856425"/>
            <a:ext cx="27321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obster"/>
                <a:ea typeface="Lobster"/>
                <a:cs typeface="Lobster"/>
                <a:sym typeface="Lobster"/>
              </a:rPr>
              <a:t>Online Reference</a:t>
            </a:r>
            <a:endParaRPr sz="2400">
              <a:latin typeface="Lobster"/>
              <a:ea typeface="Lobster"/>
              <a:cs typeface="Lobster"/>
              <a:sym typeface="Lobs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28"/>
          <p:cNvPicPr preferRelativeResize="0"/>
          <p:nvPr/>
        </p:nvPicPr>
        <p:blipFill>
          <a:blip r:embed="rId3">
            <a:alphaModFix/>
          </a:blip>
          <a:stretch>
            <a:fillRect/>
          </a:stretch>
        </p:blipFill>
        <p:spPr>
          <a:xfrm>
            <a:off x="205025" y="257625"/>
            <a:ext cx="4572000" cy="1143000"/>
          </a:xfrm>
          <a:prstGeom prst="rect">
            <a:avLst/>
          </a:prstGeom>
          <a:noFill/>
          <a:ln>
            <a:noFill/>
          </a:ln>
        </p:spPr>
      </p:pic>
      <p:sp>
        <p:nvSpPr>
          <p:cNvPr id="173" name="Google Shape;173;p28"/>
          <p:cNvSpPr txBox="1"/>
          <p:nvPr/>
        </p:nvSpPr>
        <p:spPr>
          <a:xfrm>
            <a:off x="6182625" y="544725"/>
            <a:ext cx="24279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uFill>
                  <a:noFill/>
                </a:uFill>
                <a:latin typeface="Lobster"/>
                <a:ea typeface="Lobster"/>
                <a:cs typeface="Lobster"/>
                <a:sym typeface="Lobster"/>
                <a:hlinkClick r:id="rId4"/>
              </a:rPr>
              <a:t>Online Reference</a:t>
            </a:r>
            <a:endParaRPr sz="2400">
              <a:latin typeface="Lobster"/>
              <a:ea typeface="Lobster"/>
              <a:cs typeface="Lobster"/>
              <a:sym typeface="Lobster"/>
            </a:endParaRPr>
          </a:p>
        </p:txBody>
      </p:sp>
      <p:pic>
        <p:nvPicPr>
          <p:cNvPr id="174" name="Google Shape;174;p28"/>
          <p:cNvPicPr preferRelativeResize="0"/>
          <p:nvPr/>
        </p:nvPicPr>
        <p:blipFill>
          <a:blip r:embed="rId5">
            <a:alphaModFix/>
          </a:blip>
          <a:stretch>
            <a:fillRect/>
          </a:stretch>
        </p:blipFill>
        <p:spPr>
          <a:xfrm>
            <a:off x="854763" y="1566150"/>
            <a:ext cx="7434470" cy="3438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descr="Image result for un sustainable development goals" id="179" name="Google Shape;179;p29"/>
          <p:cNvPicPr preferRelativeResize="0"/>
          <p:nvPr/>
        </p:nvPicPr>
        <p:blipFill>
          <a:blip r:embed="rId3">
            <a:alphaModFix/>
          </a:blip>
          <a:stretch>
            <a:fillRect/>
          </a:stretch>
        </p:blipFill>
        <p:spPr>
          <a:xfrm>
            <a:off x="97575" y="181200"/>
            <a:ext cx="3841575" cy="3693825"/>
          </a:xfrm>
          <a:prstGeom prst="rect">
            <a:avLst/>
          </a:prstGeom>
          <a:noFill/>
          <a:ln>
            <a:noFill/>
          </a:ln>
        </p:spPr>
      </p:pic>
      <p:pic>
        <p:nvPicPr>
          <p:cNvPr id="180" name="Google Shape;180;p29"/>
          <p:cNvPicPr preferRelativeResize="0"/>
          <p:nvPr/>
        </p:nvPicPr>
        <p:blipFill>
          <a:blip r:embed="rId4">
            <a:alphaModFix/>
          </a:blip>
          <a:stretch>
            <a:fillRect/>
          </a:stretch>
        </p:blipFill>
        <p:spPr>
          <a:xfrm>
            <a:off x="4697450" y="250375"/>
            <a:ext cx="3948875" cy="3917649"/>
          </a:xfrm>
          <a:prstGeom prst="rect">
            <a:avLst/>
          </a:prstGeom>
          <a:noFill/>
          <a:ln>
            <a:noFill/>
          </a:ln>
        </p:spPr>
      </p:pic>
      <p:sp>
        <p:nvSpPr>
          <p:cNvPr id="181" name="Google Shape;181;p29"/>
          <p:cNvSpPr txBox="1"/>
          <p:nvPr/>
        </p:nvSpPr>
        <p:spPr>
          <a:xfrm>
            <a:off x="6485700" y="4168025"/>
            <a:ext cx="23697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latin typeface="Lobster"/>
                <a:ea typeface="Lobster"/>
                <a:cs typeface="Lobster"/>
                <a:sym typeface="Lobster"/>
                <a:hlinkClick r:id="rId5"/>
              </a:rPr>
              <a:t>Online Reference</a:t>
            </a:r>
            <a:endParaRPr sz="2400">
              <a:latin typeface="Lobster"/>
              <a:ea typeface="Lobster"/>
              <a:cs typeface="Lobster"/>
              <a:sym typeface="Lobs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0"/>
          <p:cNvSpPr txBox="1"/>
          <p:nvPr/>
        </p:nvSpPr>
        <p:spPr>
          <a:xfrm>
            <a:off x="473850" y="852350"/>
            <a:ext cx="81963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mic Sans MS"/>
                <a:ea typeface="Comic Sans MS"/>
                <a:cs typeface="Comic Sans MS"/>
                <a:sym typeface="Comic Sans MS"/>
              </a:rPr>
              <a:t>Scientists say we still need to do a lot more to reduce the build-up of waste.</a:t>
            </a:r>
            <a:endParaRPr sz="2800">
              <a:latin typeface="Comic Sans MS"/>
              <a:ea typeface="Comic Sans MS"/>
              <a:cs typeface="Comic Sans MS"/>
              <a:sym typeface="Comic Sans MS"/>
            </a:endParaRPr>
          </a:p>
        </p:txBody>
      </p:sp>
      <p:pic>
        <p:nvPicPr>
          <p:cNvPr descr="Image result for what can we do" id="187" name="Google Shape;187;p30"/>
          <p:cNvPicPr preferRelativeResize="0"/>
          <p:nvPr/>
        </p:nvPicPr>
        <p:blipFill>
          <a:blip r:embed="rId3">
            <a:alphaModFix/>
          </a:blip>
          <a:stretch>
            <a:fillRect/>
          </a:stretch>
        </p:blipFill>
        <p:spPr>
          <a:xfrm>
            <a:off x="5439625" y="1965400"/>
            <a:ext cx="3105000" cy="3105000"/>
          </a:xfrm>
          <a:prstGeom prst="rect">
            <a:avLst/>
          </a:prstGeom>
          <a:noFill/>
          <a:ln>
            <a:noFill/>
          </a:ln>
        </p:spPr>
      </p:pic>
      <p:sp>
        <p:nvSpPr>
          <p:cNvPr id="188" name="Google Shape;188;p30"/>
          <p:cNvSpPr txBox="1"/>
          <p:nvPr/>
        </p:nvSpPr>
        <p:spPr>
          <a:xfrm>
            <a:off x="404250" y="181200"/>
            <a:ext cx="21885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u="sng">
                <a:latin typeface="Comic Sans MS"/>
                <a:ea typeface="Comic Sans MS"/>
                <a:cs typeface="Comic Sans MS"/>
                <a:sym typeface="Comic Sans MS"/>
              </a:rPr>
              <a:t>Bad News</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1000"/>
                                        <p:tgtEl>
                                          <p:spTgt spid="1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1000"/>
                                        <p:tgtEl>
                                          <p:spTgt spid="18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1"/>
          <p:cNvSpPr txBox="1"/>
          <p:nvPr/>
        </p:nvSpPr>
        <p:spPr>
          <a:xfrm>
            <a:off x="1683800" y="4275300"/>
            <a:ext cx="73350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Comic Sans MS"/>
              <a:ea typeface="Comic Sans MS"/>
              <a:cs typeface="Comic Sans MS"/>
              <a:sym typeface="Comic Sans MS"/>
            </a:endParaRPr>
          </a:p>
        </p:txBody>
      </p:sp>
      <p:sp>
        <p:nvSpPr>
          <p:cNvPr id="194" name="Google Shape;194;p31"/>
          <p:cNvSpPr txBox="1"/>
          <p:nvPr/>
        </p:nvSpPr>
        <p:spPr>
          <a:xfrm>
            <a:off x="2439275" y="2571750"/>
            <a:ext cx="2569800" cy="9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mic Sans MS"/>
                <a:ea typeface="Comic Sans MS"/>
                <a:cs typeface="Comic Sans MS"/>
                <a:sym typeface="Comic Sans MS"/>
              </a:rPr>
              <a:t>Brainstorm</a:t>
            </a:r>
            <a:endParaRPr sz="3000">
              <a:latin typeface="Comic Sans MS"/>
              <a:ea typeface="Comic Sans MS"/>
              <a:cs typeface="Comic Sans MS"/>
              <a:sym typeface="Comic Sans MS"/>
            </a:endParaRPr>
          </a:p>
        </p:txBody>
      </p:sp>
      <p:sp>
        <p:nvSpPr>
          <p:cNvPr id="195" name="Google Shape;195;p31"/>
          <p:cNvSpPr txBox="1"/>
          <p:nvPr/>
        </p:nvSpPr>
        <p:spPr>
          <a:xfrm>
            <a:off x="5009075" y="3419400"/>
            <a:ext cx="19452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mic Sans MS"/>
                <a:ea typeface="Comic Sans MS"/>
                <a:cs typeface="Comic Sans MS"/>
                <a:sym typeface="Comic Sans MS"/>
              </a:rPr>
              <a:t>Solutions</a:t>
            </a:r>
            <a:endParaRPr sz="3000">
              <a:latin typeface="Comic Sans MS"/>
              <a:ea typeface="Comic Sans MS"/>
              <a:cs typeface="Comic Sans MS"/>
              <a:sym typeface="Comic Sans MS"/>
            </a:endParaRPr>
          </a:p>
        </p:txBody>
      </p:sp>
      <p:sp>
        <p:nvSpPr>
          <p:cNvPr id="196" name="Google Shape;196;p31"/>
          <p:cNvSpPr txBox="1"/>
          <p:nvPr/>
        </p:nvSpPr>
        <p:spPr>
          <a:xfrm>
            <a:off x="1265725" y="390300"/>
            <a:ext cx="733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ic Sans MS"/>
                <a:ea typeface="Comic Sans MS"/>
                <a:cs typeface="Comic Sans MS"/>
                <a:sym typeface="Comic Sans MS"/>
              </a:rPr>
              <a:t>WHAT CAN WE DO????????</a:t>
            </a:r>
            <a:endParaRPr sz="3600">
              <a:latin typeface="Comic Sans MS"/>
              <a:ea typeface="Comic Sans MS"/>
              <a:cs typeface="Comic Sans MS"/>
              <a:sym typeface="Comic Sans MS"/>
            </a:endParaRPr>
          </a:p>
        </p:txBody>
      </p:sp>
      <p:sp>
        <p:nvSpPr>
          <p:cNvPr id="197" name="Google Shape;197;p31"/>
          <p:cNvSpPr txBox="1"/>
          <p:nvPr/>
        </p:nvSpPr>
        <p:spPr>
          <a:xfrm>
            <a:off x="780575" y="1798125"/>
            <a:ext cx="16587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mic Sans MS"/>
                <a:ea typeface="Comic Sans MS"/>
                <a:cs typeface="Comic Sans MS"/>
                <a:sym typeface="Comic Sans MS"/>
              </a:rPr>
              <a:t>Let’s</a:t>
            </a:r>
            <a:endParaRPr sz="30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1000"/>
                                        <p:tgtEl>
                                          <p:spTgt spid="1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1000"/>
                                        <p:tgtEl>
                                          <p:spTgt spid="1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1000"/>
                                        <p:tgtEl>
                                          <p:spTgt spid="1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nvSpPr>
        <p:spPr>
          <a:xfrm>
            <a:off x="1386125" y="1363175"/>
            <a:ext cx="5338200" cy="3356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Georgia"/>
              <a:buAutoNum type="arabicPeriod"/>
            </a:pPr>
            <a:r>
              <a:rPr lang="en" sz="3000">
                <a:latin typeface="Georgia"/>
                <a:ea typeface="Georgia"/>
                <a:cs typeface="Georgia"/>
                <a:sym typeface="Georgia"/>
              </a:rPr>
              <a:t>Define the Problem</a:t>
            </a:r>
            <a:endParaRPr sz="3000">
              <a:latin typeface="Georgia"/>
              <a:ea typeface="Georgia"/>
              <a:cs typeface="Georgia"/>
              <a:sym typeface="Georgia"/>
            </a:endParaRPr>
          </a:p>
          <a:p>
            <a:pPr indent="-419100" lvl="0" marL="457200" rtl="0" algn="l">
              <a:spcBef>
                <a:spcPts val="0"/>
              </a:spcBef>
              <a:spcAft>
                <a:spcPts val="0"/>
              </a:spcAft>
              <a:buSzPts val="3000"/>
              <a:buFont typeface="Georgia"/>
              <a:buAutoNum type="arabicPeriod"/>
            </a:pPr>
            <a:r>
              <a:rPr lang="en" sz="3000">
                <a:latin typeface="Georgia"/>
                <a:ea typeface="Georgia"/>
                <a:cs typeface="Georgia"/>
                <a:sym typeface="Georgia"/>
              </a:rPr>
              <a:t>Gather Evidence</a:t>
            </a:r>
            <a:endParaRPr sz="3000">
              <a:latin typeface="Georgia"/>
              <a:ea typeface="Georgia"/>
              <a:cs typeface="Georgia"/>
              <a:sym typeface="Georgia"/>
            </a:endParaRPr>
          </a:p>
          <a:p>
            <a:pPr indent="-419100" lvl="0" marL="457200" rtl="0" algn="l">
              <a:spcBef>
                <a:spcPts val="0"/>
              </a:spcBef>
              <a:spcAft>
                <a:spcPts val="0"/>
              </a:spcAft>
              <a:buSzPts val="3000"/>
              <a:buFont typeface="Georgia"/>
              <a:buAutoNum type="arabicPeriod"/>
            </a:pPr>
            <a:r>
              <a:rPr lang="en" sz="3000">
                <a:latin typeface="Georgia"/>
                <a:ea typeface="Georgia"/>
                <a:cs typeface="Georgia"/>
                <a:sym typeface="Georgia"/>
              </a:rPr>
              <a:t>Identify Causes</a:t>
            </a:r>
            <a:endParaRPr sz="3000">
              <a:latin typeface="Georgia"/>
              <a:ea typeface="Georgia"/>
              <a:cs typeface="Georgia"/>
              <a:sym typeface="Georgia"/>
            </a:endParaRPr>
          </a:p>
          <a:p>
            <a:pPr indent="-419100" lvl="0" marL="457200" rtl="0" algn="l">
              <a:spcBef>
                <a:spcPts val="0"/>
              </a:spcBef>
              <a:spcAft>
                <a:spcPts val="0"/>
              </a:spcAft>
              <a:buSzPts val="3000"/>
              <a:buFont typeface="Georgia"/>
              <a:buAutoNum type="arabicPeriod"/>
            </a:pPr>
            <a:r>
              <a:rPr lang="en" sz="3000">
                <a:latin typeface="Georgia"/>
                <a:ea typeface="Georgia"/>
                <a:cs typeface="Georgia"/>
                <a:sym typeface="Georgia"/>
              </a:rPr>
              <a:t>Evaluate An Existing Policy</a:t>
            </a:r>
            <a:endParaRPr sz="3000">
              <a:latin typeface="Georgia"/>
              <a:ea typeface="Georgia"/>
              <a:cs typeface="Georgia"/>
              <a:sym typeface="Georgia"/>
            </a:endParaRPr>
          </a:p>
          <a:p>
            <a:pPr indent="-419100" lvl="0" marL="457200" rtl="0" algn="l">
              <a:spcBef>
                <a:spcPts val="0"/>
              </a:spcBef>
              <a:spcAft>
                <a:spcPts val="0"/>
              </a:spcAft>
              <a:buSzPts val="3000"/>
              <a:buFont typeface="Georgia"/>
              <a:buAutoNum type="arabicPeriod"/>
            </a:pPr>
            <a:r>
              <a:rPr lang="en" sz="3000">
                <a:latin typeface="Georgia"/>
                <a:ea typeface="Georgia"/>
                <a:cs typeface="Georgia"/>
                <a:sym typeface="Georgia"/>
              </a:rPr>
              <a:t>Develop Solutions</a:t>
            </a:r>
            <a:endParaRPr sz="3000">
              <a:latin typeface="Georgia"/>
              <a:ea typeface="Georgia"/>
              <a:cs typeface="Georgia"/>
              <a:sym typeface="Georgia"/>
            </a:endParaRPr>
          </a:p>
          <a:p>
            <a:pPr indent="-419100" lvl="0" marL="457200" rtl="0" algn="l">
              <a:spcBef>
                <a:spcPts val="0"/>
              </a:spcBef>
              <a:spcAft>
                <a:spcPts val="0"/>
              </a:spcAft>
              <a:buSzPts val="3000"/>
              <a:buFont typeface="Georgia"/>
              <a:buAutoNum type="arabicPeriod"/>
            </a:pPr>
            <a:r>
              <a:rPr lang="en" sz="3000">
                <a:latin typeface="Georgia"/>
                <a:ea typeface="Georgia"/>
                <a:cs typeface="Georgia"/>
                <a:sym typeface="Georgia"/>
              </a:rPr>
              <a:t>Select the Best Solution</a:t>
            </a:r>
            <a:endParaRPr sz="3000">
              <a:latin typeface="Georgia"/>
              <a:ea typeface="Georgia"/>
              <a:cs typeface="Georgia"/>
              <a:sym typeface="Georgia"/>
            </a:endParaRPr>
          </a:p>
        </p:txBody>
      </p:sp>
      <p:sp>
        <p:nvSpPr>
          <p:cNvPr id="62" name="Google Shape;62;p14"/>
          <p:cNvSpPr txBox="1"/>
          <p:nvPr/>
        </p:nvSpPr>
        <p:spPr>
          <a:xfrm>
            <a:off x="389500" y="389500"/>
            <a:ext cx="6071400" cy="7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u="sng">
                <a:latin typeface="Georgia"/>
                <a:ea typeface="Georgia"/>
                <a:cs typeface="Georgia"/>
                <a:sym typeface="Georgia"/>
              </a:rPr>
              <a:t>Public Policy Analyst  (PPA)</a:t>
            </a:r>
            <a:r>
              <a:rPr lang="en" sz="3600">
                <a:latin typeface="Georgia"/>
                <a:ea typeface="Georgia"/>
                <a:cs typeface="Georgia"/>
                <a:sym typeface="Georgia"/>
              </a:rPr>
              <a:t>:</a:t>
            </a:r>
            <a:endParaRPr sz="3600">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2"/>
          <p:cNvSpPr txBox="1"/>
          <p:nvPr/>
        </p:nvSpPr>
        <p:spPr>
          <a:xfrm>
            <a:off x="688550" y="1013000"/>
            <a:ext cx="7821900" cy="14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Georgia"/>
                <a:ea typeface="Georgia"/>
                <a:cs typeface="Georgia"/>
                <a:sym typeface="Georgia"/>
              </a:rPr>
              <a:t>Option #1-- Ban all one-time use plastic items in homes, businesses and community groups.</a:t>
            </a:r>
            <a:endParaRPr sz="2800">
              <a:latin typeface="Georgia"/>
              <a:ea typeface="Georgia"/>
              <a:cs typeface="Georgia"/>
              <a:sym typeface="Georgia"/>
            </a:endParaRPr>
          </a:p>
        </p:txBody>
      </p:sp>
      <p:sp>
        <p:nvSpPr>
          <p:cNvPr id="203" name="Google Shape;203;p32"/>
          <p:cNvSpPr txBox="1"/>
          <p:nvPr/>
        </p:nvSpPr>
        <p:spPr>
          <a:xfrm>
            <a:off x="550850" y="371825"/>
            <a:ext cx="35115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u="sng">
                <a:latin typeface="Georgia"/>
                <a:ea typeface="Georgia"/>
                <a:cs typeface="Georgia"/>
                <a:sym typeface="Georgia"/>
              </a:rPr>
              <a:t>Develop Solutions</a:t>
            </a:r>
            <a:r>
              <a:rPr lang="en"/>
              <a:t>:</a:t>
            </a:r>
            <a:endParaRPr/>
          </a:p>
        </p:txBody>
      </p:sp>
      <p:pic>
        <p:nvPicPr>
          <p:cNvPr id="204" name="Google Shape;204;p32"/>
          <p:cNvPicPr preferRelativeResize="0"/>
          <p:nvPr/>
        </p:nvPicPr>
        <p:blipFill>
          <a:blip r:embed="rId4">
            <a:alphaModFix/>
          </a:blip>
          <a:stretch>
            <a:fillRect/>
          </a:stretch>
        </p:blipFill>
        <p:spPr>
          <a:xfrm>
            <a:off x="840025" y="2071650"/>
            <a:ext cx="3222451" cy="2816601"/>
          </a:xfrm>
          <a:prstGeom prst="rect">
            <a:avLst/>
          </a:prstGeom>
          <a:noFill/>
          <a:ln>
            <a:noFill/>
          </a:ln>
        </p:spPr>
      </p:pic>
      <p:sp>
        <p:nvSpPr>
          <p:cNvPr id="205" name="Google Shape;205;p32"/>
          <p:cNvSpPr txBox="1"/>
          <p:nvPr/>
        </p:nvSpPr>
        <p:spPr>
          <a:xfrm>
            <a:off x="6458650" y="4032350"/>
            <a:ext cx="22860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latin typeface="Lobster"/>
                <a:ea typeface="Lobster"/>
                <a:cs typeface="Lobster"/>
                <a:sym typeface="Lobster"/>
                <a:hlinkClick r:id="rId5"/>
              </a:rPr>
              <a:t>Online Reference</a:t>
            </a:r>
            <a:endParaRPr sz="2400">
              <a:latin typeface="Lobster"/>
              <a:ea typeface="Lobster"/>
              <a:cs typeface="Lobster"/>
              <a:sym typeface="Lobster"/>
            </a:endParaRPr>
          </a:p>
        </p:txBody>
      </p:sp>
      <p:pic>
        <p:nvPicPr>
          <p:cNvPr descr="Image result for plastic straws, cups, plates forks" id="206" name="Google Shape;206;p32"/>
          <p:cNvPicPr preferRelativeResize="0"/>
          <p:nvPr/>
        </p:nvPicPr>
        <p:blipFill>
          <a:blip r:embed="rId6">
            <a:alphaModFix/>
          </a:blip>
          <a:stretch>
            <a:fillRect/>
          </a:stretch>
        </p:blipFill>
        <p:spPr>
          <a:xfrm>
            <a:off x="5281830" y="2071650"/>
            <a:ext cx="2388670" cy="196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000"/>
                                        <p:tgtEl>
                                          <p:spTgt spid="2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1000"/>
                                        <p:tgtEl>
                                          <p:spTgt spid="2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p:tgtEl>
                                          <p:spTgt spid="2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nvSpPr>
        <p:spPr>
          <a:xfrm>
            <a:off x="1236550" y="578800"/>
            <a:ext cx="73350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3"/>
          <p:cNvSpPr txBox="1"/>
          <p:nvPr/>
        </p:nvSpPr>
        <p:spPr>
          <a:xfrm>
            <a:off x="282775" y="209575"/>
            <a:ext cx="8401200" cy="22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Georgia"/>
                <a:ea typeface="Georgia"/>
                <a:cs typeface="Georgia"/>
                <a:sym typeface="Georgia"/>
              </a:rPr>
              <a:t>Option #2-- Supermarkets could be more like farmer’s markets where food is often stored in large quantities. Packaged food can be in containers that are made from natural materials.</a:t>
            </a:r>
            <a:endParaRPr sz="2800">
              <a:latin typeface="Georgia"/>
              <a:ea typeface="Georgia"/>
              <a:cs typeface="Georgia"/>
              <a:sym typeface="Georgia"/>
            </a:endParaRPr>
          </a:p>
        </p:txBody>
      </p:sp>
      <p:pic>
        <p:nvPicPr>
          <p:cNvPr descr="Image result for rice in barrel with scooper market" id="213" name="Google Shape;213;p33"/>
          <p:cNvPicPr preferRelativeResize="0"/>
          <p:nvPr/>
        </p:nvPicPr>
        <p:blipFill>
          <a:blip r:embed="rId3">
            <a:alphaModFix/>
          </a:blip>
          <a:stretch>
            <a:fillRect/>
          </a:stretch>
        </p:blipFill>
        <p:spPr>
          <a:xfrm>
            <a:off x="6553925" y="2073775"/>
            <a:ext cx="2253700" cy="2644351"/>
          </a:xfrm>
          <a:prstGeom prst="rect">
            <a:avLst/>
          </a:prstGeom>
          <a:noFill/>
          <a:ln>
            <a:noFill/>
          </a:ln>
        </p:spPr>
      </p:pic>
      <p:pic>
        <p:nvPicPr>
          <p:cNvPr id="214" name="Google Shape;214;p33"/>
          <p:cNvPicPr preferRelativeResize="0"/>
          <p:nvPr/>
        </p:nvPicPr>
        <p:blipFill>
          <a:blip r:embed="rId4">
            <a:alphaModFix/>
          </a:blip>
          <a:stretch>
            <a:fillRect/>
          </a:stretch>
        </p:blipFill>
        <p:spPr>
          <a:xfrm>
            <a:off x="282775" y="2696650"/>
            <a:ext cx="2631749" cy="2171174"/>
          </a:xfrm>
          <a:prstGeom prst="rect">
            <a:avLst/>
          </a:prstGeom>
          <a:noFill/>
          <a:ln>
            <a:noFill/>
          </a:ln>
        </p:spPr>
      </p:pic>
      <p:pic>
        <p:nvPicPr>
          <p:cNvPr id="215" name="Google Shape;215;p33"/>
          <p:cNvPicPr preferRelativeResize="0"/>
          <p:nvPr/>
        </p:nvPicPr>
        <p:blipFill>
          <a:blip r:embed="rId5">
            <a:alphaModFix/>
          </a:blip>
          <a:stretch>
            <a:fillRect/>
          </a:stretch>
        </p:blipFill>
        <p:spPr>
          <a:xfrm>
            <a:off x="3066924" y="2674325"/>
            <a:ext cx="3334597" cy="2215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1000"/>
                                        <p:tgtEl>
                                          <p:spTgt spid="2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1000"/>
                                        <p:tgtEl>
                                          <p:spTgt spid="2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1000"/>
                                        <p:tgtEl>
                                          <p:spTgt spid="2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4"/>
          <p:cNvSpPr txBox="1"/>
          <p:nvPr/>
        </p:nvSpPr>
        <p:spPr>
          <a:xfrm>
            <a:off x="360875" y="389225"/>
            <a:ext cx="274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Option # 3--</a:t>
            </a:r>
            <a:endParaRPr sz="3000">
              <a:latin typeface="Georgia"/>
              <a:ea typeface="Georgia"/>
              <a:cs typeface="Georgia"/>
              <a:sym typeface="Georgia"/>
            </a:endParaRPr>
          </a:p>
        </p:txBody>
      </p:sp>
      <p:sp>
        <p:nvSpPr>
          <p:cNvPr id="221" name="Google Shape;221;p34"/>
          <p:cNvSpPr txBox="1"/>
          <p:nvPr/>
        </p:nvSpPr>
        <p:spPr>
          <a:xfrm>
            <a:off x="1003625" y="1087275"/>
            <a:ext cx="7337400" cy="20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Georgia"/>
                <a:ea typeface="Georgia"/>
                <a:cs typeface="Georgia"/>
                <a:sym typeface="Georgia"/>
              </a:rPr>
              <a:t>Students will discuss in groups another option for dealing with the problem of using plastics that take hundreds of years to decompose.</a:t>
            </a:r>
            <a:endParaRPr sz="2800">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1000"/>
                                        <p:tgtEl>
                                          <p:spTgt spid="2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5"/>
          <p:cNvSpPr txBox="1"/>
          <p:nvPr/>
        </p:nvSpPr>
        <p:spPr>
          <a:xfrm>
            <a:off x="164425" y="2296850"/>
            <a:ext cx="8357700" cy="25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Georgia"/>
                <a:ea typeface="Georgia"/>
                <a:cs typeface="Georgia"/>
                <a:sym typeface="Georgia"/>
              </a:rPr>
              <a:t>Feasibility</a:t>
            </a:r>
            <a:r>
              <a:rPr lang="en" sz="3000">
                <a:latin typeface="Georgia"/>
                <a:ea typeface="Georgia"/>
                <a:cs typeface="Georgia"/>
                <a:sym typeface="Georgia"/>
              </a:rPr>
              <a:t>----how easily can it be implemented?</a:t>
            </a:r>
            <a:endParaRPr sz="3000">
              <a:latin typeface="Georgia"/>
              <a:ea typeface="Georgia"/>
              <a:cs typeface="Georgia"/>
              <a:sym typeface="Georgia"/>
            </a:endParaRPr>
          </a:p>
          <a:p>
            <a:pPr indent="0" lvl="0" marL="0" rtl="0" algn="l">
              <a:spcBef>
                <a:spcPts val="0"/>
              </a:spcBef>
              <a:spcAft>
                <a:spcPts val="0"/>
              </a:spcAft>
              <a:buNone/>
            </a:pPr>
            <a:r>
              <a:t/>
            </a:r>
            <a:endParaRPr sz="30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3000">
                <a:solidFill>
                  <a:schemeClr val="dk1"/>
                </a:solidFill>
                <a:latin typeface="Georgia"/>
                <a:ea typeface="Georgia"/>
                <a:cs typeface="Georgia"/>
                <a:sym typeface="Georgia"/>
              </a:rPr>
              <a:t>Effectiveness--- how much good will it do improve the problem?</a:t>
            </a:r>
            <a:endParaRPr sz="3000">
              <a:latin typeface="Georgia"/>
              <a:ea typeface="Georgia"/>
              <a:cs typeface="Georgia"/>
              <a:sym typeface="Georgia"/>
            </a:endParaRPr>
          </a:p>
        </p:txBody>
      </p:sp>
      <p:sp>
        <p:nvSpPr>
          <p:cNvPr id="227" name="Google Shape;227;p35"/>
          <p:cNvSpPr txBox="1"/>
          <p:nvPr/>
        </p:nvSpPr>
        <p:spPr>
          <a:xfrm>
            <a:off x="164425" y="252250"/>
            <a:ext cx="50907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u="sng">
                <a:latin typeface="Georgia"/>
                <a:ea typeface="Georgia"/>
                <a:cs typeface="Georgia"/>
                <a:sym typeface="Georgia"/>
              </a:rPr>
              <a:t>Selecting the Best Solution</a:t>
            </a:r>
            <a:r>
              <a:rPr lang="en" sz="3000">
                <a:latin typeface="Georgia"/>
                <a:ea typeface="Georgia"/>
                <a:cs typeface="Georgia"/>
                <a:sym typeface="Georgia"/>
              </a:rPr>
              <a:t>:</a:t>
            </a:r>
            <a:endParaRPr sz="3000">
              <a:latin typeface="Georgia"/>
              <a:ea typeface="Georgia"/>
              <a:cs typeface="Georgia"/>
              <a:sym typeface="Georgia"/>
            </a:endParaRPr>
          </a:p>
        </p:txBody>
      </p:sp>
      <p:sp>
        <p:nvSpPr>
          <p:cNvPr id="228" name="Google Shape;228;p35"/>
          <p:cNvSpPr txBox="1"/>
          <p:nvPr/>
        </p:nvSpPr>
        <p:spPr>
          <a:xfrm>
            <a:off x="459975" y="989650"/>
            <a:ext cx="8004900" cy="11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CC0000"/>
                </a:solidFill>
                <a:latin typeface="Comic Sans MS"/>
                <a:ea typeface="Comic Sans MS"/>
                <a:cs typeface="Comic Sans MS"/>
                <a:sym typeface="Comic Sans MS"/>
              </a:rPr>
              <a:t>Before we can choose the “best” way to solve the problem with plastic waste, we need to consider two important words:</a:t>
            </a:r>
            <a:endParaRPr sz="2200">
              <a:solidFill>
                <a:srgbClr val="CC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1000"/>
                                        <p:tgtEl>
                                          <p:spTgt spid="2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36"/>
          <p:cNvPicPr preferRelativeResize="0"/>
          <p:nvPr/>
        </p:nvPicPr>
        <p:blipFill>
          <a:blip r:embed="rId3">
            <a:alphaModFix/>
          </a:blip>
          <a:stretch>
            <a:fillRect/>
          </a:stretch>
        </p:blipFill>
        <p:spPr>
          <a:xfrm>
            <a:off x="981425" y="86625"/>
            <a:ext cx="7181153"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74350" y="250850"/>
            <a:ext cx="8222100" cy="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Problem</a:t>
            </a:r>
            <a:r>
              <a:rPr lang="en"/>
              <a:t>:</a:t>
            </a:r>
            <a:endParaRPr/>
          </a:p>
        </p:txBody>
      </p:sp>
      <p:sp>
        <p:nvSpPr>
          <p:cNvPr id="68" name="Google Shape;68;p15"/>
          <p:cNvSpPr txBox="1"/>
          <p:nvPr/>
        </p:nvSpPr>
        <p:spPr>
          <a:xfrm>
            <a:off x="627250" y="907050"/>
            <a:ext cx="8143200" cy="12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Georgia"/>
                <a:ea typeface="Georgia"/>
                <a:cs typeface="Georgia"/>
                <a:sym typeface="Georgia"/>
              </a:rPr>
              <a:t>Plastic waste can take up to 1,000 years to decompose in landfills.</a:t>
            </a:r>
            <a:endParaRPr sz="3600">
              <a:latin typeface="Georgia"/>
              <a:ea typeface="Georgia"/>
              <a:cs typeface="Georgia"/>
              <a:sym typeface="Georgia"/>
            </a:endParaRPr>
          </a:p>
        </p:txBody>
      </p:sp>
      <p:pic>
        <p:nvPicPr>
          <p:cNvPr id="69" name="Google Shape;69;p15"/>
          <p:cNvPicPr preferRelativeResize="0"/>
          <p:nvPr/>
        </p:nvPicPr>
        <p:blipFill>
          <a:blip r:embed="rId3">
            <a:alphaModFix/>
          </a:blip>
          <a:stretch>
            <a:fillRect/>
          </a:stretch>
        </p:blipFill>
        <p:spPr>
          <a:xfrm>
            <a:off x="441150" y="2506700"/>
            <a:ext cx="3642975" cy="2428650"/>
          </a:xfrm>
          <a:prstGeom prst="rect">
            <a:avLst/>
          </a:prstGeom>
          <a:noFill/>
          <a:ln>
            <a:noFill/>
          </a:ln>
        </p:spPr>
      </p:pic>
      <p:sp>
        <p:nvSpPr>
          <p:cNvPr id="70" name="Google Shape;70;p15"/>
          <p:cNvSpPr txBox="1"/>
          <p:nvPr/>
        </p:nvSpPr>
        <p:spPr>
          <a:xfrm>
            <a:off x="5401150" y="2913250"/>
            <a:ext cx="3369300" cy="17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CC0000"/>
                </a:solidFill>
                <a:latin typeface="Comic Sans MS"/>
                <a:ea typeface="Comic Sans MS"/>
                <a:cs typeface="Comic Sans MS"/>
                <a:sym typeface="Comic Sans MS"/>
              </a:rPr>
              <a:t>1,000 years from now will be the year 3019!!!!!</a:t>
            </a:r>
            <a:endParaRPr sz="3000">
              <a:solidFill>
                <a:srgbClr val="CC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u="sng">
                <a:latin typeface="Georgia"/>
                <a:ea typeface="Georgia"/>
                <a:cs typeface="Georgia"/>
                <a:sym typeface="Georgia"/>
              </a:rPr>
              <a:t>Gathering Evidence</a:t>
            </a:r>
            <a:r>
              <a:rPr lang="en" sz="3600">
                <a:latin typeface="Georgia"/>
                <a:ea typeface="Georgia"/>
                <a:cs typeface="Georgia"/>
                <a:sym typeface="Georgia"/>
              </a:rPr>
              <a:t>:</a:t>
            </a:r>
            <a:endParaRPr sz="3600">
              <a:latin typeface="Georgia"/>
              <a:ea typeface="Georgia"/>
              <a:cs typeface="Georgia"/>
              <a:sym typeface="Georgia"/>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3600">
              <a:solidFill>
                <a:schemeClr val="dk1"/>
              </a:solidFill>
              <a:latin typeface="Georgia"/>
              <a:ea typeface="Georgia"/>
              <a:cs typeface="Georgia"/>
              <a:sym typeface="Georgia"/>
            </a:endParaRPr>
          </a:p>
          <a:p>
            <a:pPr indent="0" lvl="0" marL="0" rtl="0" algn="l">
              <a:lnSpc>
                <a:spcPct val="100000"/>
              </a:lnSpc>
              <a:spcBef>
                <a:spcPts val="0"/>
              </a:spcBef>
              <a:spcAft>
                <a:spcPts val="0"/>
              </a:spcAft>
              <a:buNone/>
            </a:pPr>
            <a:r>
              <a:rPr lang="en" sz="3600">
                <a:solidFill>
                  <a:schemeClr val="dk1"/>
                </a:solidFill>
                <a:latin typeface="Georgia"/>
                <a:ea typeface="Georgia"/>
                <a:cs typeface="Georgia"/>
                <a:sym typeface="Georgia"/>
              </a:rPr>
              <a:t>Let’s watch this video to better </a:t>
            </a:r>
            <a:endParaRPr sz="3600">
              <a:solidFill>
                <a:schemeClr val="dk1"/>
              </a:solidFill>
              <a:latin typeface="Georgia"/>
              <a:ea typeface="Georgia"/>
              <a:cs typeface="Georgia"/>
              <a:sym typeface="Georgia"/>
            </a:endParaRPr>
          </a:p>
          <a:p>
            <a:pPr indent="0" lvl="0" marL="0" rtl="0" algn="l">
              <a:lnSpc>
                <a:spcPct val="100000"/>
              </a:lnSpc>
              <a:spcBef>
                <a:spcPts val="0"/>
              </a:spcBef>
              <a:spcAft>
                <a:spcPts val="0"/>
              </a:spcAft>
              <a:buNone/>
            </a:pPr>
            <a:r>
              <a:t/>
            </a:r>
            <a:endParaRPr sz="3600">
              <a:solidFill>
                <a:schemeClr val="dk1"/>
              </a:solidFill>
              <a:latin typeface="Georgia"/>
              <a:ea typeface="Georgia"/>
              <a:cs typeface="Georgia"/>
              <a:sym typeface="Georgia"/>
            </a:endParaRPr>
          </a:p>
          <a:p>
            <a:pPr indent="0" lvl="0" marL="0" rtl="0" algn="l">
              <a:lnSpc>
                <a:spcPct val="100000"/>
              </a:lnSpc>
              <a:spcBef>
                <a:spcPts val="0"/>
              </a:spcBef>
              <a:spcAft>
                <a:spcPts val="0"/>
              </a:spcAft>
              <a:buClr>
                <a:schemeClr val="dk1"/>
              </a:buClr>
              <a:buSzPts val="1100"/>
              <a:buFont typeface="Arial"/>
              <a:buNone/>
            </a:pPr>
            <a:r>
              <a:rPr lang="en" sz="3600">
                <a:solidFill>
                  <a:schemeClr val="dk1"/>
                </a:solidFill>
                <a:latin typeface="Georgia"/>
                <a:ea typeface="Georgia"/>
                <a:cs typeface="Georgia"/>
                <a:sym typeface="Georgia"/>
              </a:rPr>
              <a:t>        understand why this is a problem: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descr="View full lesson: http://ed.ted.com/lessons/what-really-happens-to-the-plastic-you-throw-away-emma-bryce&#10;&#10;We’ve all been told that we should recycle plastic bottles and containers. But what actually happens to the plastic if we just throw it away? Emma Bryce traces the life cycles of three different plastic bottles, shedding light on the dangers these disposables present to our world. &#10;&#10;Lesson by Emma Bryce, animation by Sharon Colman." id="81" name="Google Shape;81;p17" title="What really happens to the plastic you throw away - Emma Bryce">
            <a:hlinkClick r:id="rId3"/>
          </p:cNvPr>
          <p:cNvPicPr preferRelativeResize="0"/>
          <p:nvPr/>
        </p:nvPicPr>
        <p:blipFill>
          <a:blip r:embed="rId4">
            <a:alphaModFix/>
          </a:blip>
          <a:stretch>
            <a:fillRect/>
          </a:stretch>
        </p:blipFill>
        <p:spPr>
          <a:xfrm>
            <a:off x="1272288" y="96950"/>
            <a:ext cx="6599425" cy="494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nvSpPr>
        <p:spPr>
          <a:xfrm>
            <a:off x="193075" y="242050"/>
            <a:ext cx="5893800" cy="16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Comic Sans MS"/>
                <a:ea typeface="Comic Sans MS"/>
                <a:cs typeface="Comic Sans MS"/>
                <a:sym typeface="Comic Sans MS"/>
              </a:rPr>
              <a:t>Don’t let the video </a:t>
            </a:r>
            <a:endParaRPr sz="3600">
              <a:latin typeface="Comic Sans MS"/>
              <a:ea typeface="Comic Sans MS"/>
              <a:cs typeface="Comic Sans MS"/>
              <a:sym typeface="Comic Sans MS"/>
            </a:endParaRPr>
          </a:p>
          <a:p>
            <a:pPr indent="0" lvl="0" marL="0" rtl="0" algn="l">
              <a:spcBef>
                <a:spcPts val="0"/>
              </a:spcBef>
              <a:spcAft>
                <a:spcPts val="0"/>
              </a:spcAft>
              <a:buNone/>
            </a:pPr>
            <a:r>
              <a:rPr lang="en" sz="3600">
                <a:latin typeface="Comic Sans MS"/>
                <a:ea typeface="Comic Sans MS"/>
                <a:cs typeface="Comic Sans MS"/>
                <a:sym typeface="Comic Sans MS"/>
              </a:rPr>
              <a:t>                 bum you out!!!!</a:t>
            </a:r>
            <a:endParaRPr sz="3600">
              <a:latin typeface="Comic Sans MS"/>
              <a:ea typeface="Comic Sans MS"/>
              <a:cs typeface="Comic Sans MS"/>
              <a:sym typeface="Comic Sans MS"/>
            </a:endParaRPr>
          </a:p>
        </p:txBody>
      </p:sp>
      <p:sp>
        <p:nvSpPr>
          <p:cNvPr id="87" name="Google Shape;87;p18"/>
          <p:cNvSpPr txBox="1"/>
          <p:nvPr/>
        </p:nvSpPr>
        <p:spPr>
          <a:xfrm>
            <a:off x="323950" y="3293875"/>
            <a:ext cx="7842300" cy="16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mic Sans MS"/>
                <a:ea typeface="Comic Sans MS"/>
                <a:cs typeface="Comic Sans MS"/>
                <a:sym typeface="Comic Sans MS"/>
              </a:rPr>
              <a:t>   </a:t>
            </a:r>
            <a:r>
              <a:rPr lang="en" sz="3000">
                <a:latin typeface="Comic Sans MS"/>
                <a:ea typeface="Comic Sans MS"/>
                <a:cs typeface="Comic Sans MS"/>
                <a:sym typeface="Comic Sans MS"/>
              </a:rPr>
              <a:t>Soon we’ll be thinking about solutions to this problem but first let’s gather some more evidence……...</a:t>
            </a:r>
            <a:endParaRPr sz="3000">
              <a:latin typeface="Comic Sans MS"/>
              <a:ea typeface="Comic Sans MS"/>
              <a:cs typeface="Comic Sans MS"/>
              <a:sym typeface="Comic Sans MS"/>
            </a:endParaRPr>
          </a:p>
        </p:txBody>
      </p:sp>
      <p:sp>
        <p:nvSpPr>
          <p:cNvPr id="88" name="Google Shape;88;p18"/>
          <p:cNvSpPr txBox="1"/>
          <p:nvPr/>
        </p:nvSpPr>
        <p:spPr>
          <a:xfrm>
            <a:off x="1656400" y="2779900"/>
            <a:ext cx="62631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8"/>
          <p:cNvPicPr preferRelativeResize="0"/>
          <p:nvPr/>
        </p:nvPicPr>
        <p:blipFill>
          <a:blip r:embed="rId4">
            <a:alphaModFix/>
          </a:blip>
          <a:stretch>
            <a:fillRect/>
          </a:stretch>
        </p:blipFill>
        <p:spPr>
          <a:xfrm>
            <a:off x="6155675" y="432175"/>
            <a:ext cx="2255250" cy="2861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descr="Image result for graph for kids showing how long decompose" id="94" name="Google Shape;94;p19"/>
          <p:cNvPicPr preferRelativeResize="0"/>
          <p:nvPr/>
        </p:nvPicPr>
        <p:blipFill>
          <a:blip r:embed="rId3">
            <a:alphaModFix/>
          </a:blip>
          <a:stretch>
            <a:fillRect/>
          </a:stretch>
        </p:blipFill>
        <p:spPr>
          <a:xfrm>
            <a:off x="3565000" y="181125"/>
            <a:ext cx="5509426" cy="4842999"/>
          </a:xfrm>
          <a:prstGeom prst="rect">
            <a:avLst/>
          </a:prstGeom>
          <a:noFill/>
          <a:ln>
            <a:noFill/>
          </a:ln>
        </p:spPr>
      </p:pic>
      <p:sp>
        <p:nvSpPr>
          <p:cNvPr id="95" name="Google Shape;95;p19"/>
          <p:cNvSpPr txBox="1"/>
          <p:nvPr/>
        </p:nvSpPr>
        <p:spPr>
          <a:xfrm>
            <a:off x="148925" y="181125"/>
            <a:ext cx="3030600" cy="14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chemeClr val="dk1"/>
                </a:solidFill>
                <a:latin typeface="Comic Sans MS"/>
                <a:ea typeface="Comic Sans MS"/>
                <a:cs typeface="Comic Sans MS"/>
                <a:sym typeface="Comic Sans MS"/>
              </a:rPr>
              <a:t>Find</a:t>
            </a:r>
            <a:r>
              <a:rPr b="1" lang="en" sz="2400">
                <a:solidFill>
                  <a:schemeClr val="dk1"/>
                </a:solidFill>
                <a:latin typeface="Comic Sans MS"/>
                <a:ea typeface="Comic Sans MS"/>
                <a:cs typeface="Comic Sans MS"/>
                <a:sym typeface="Comic Sans MS"/>
              </a:rPr>
              <a:t> 2 items you or your family use regularly.  </a:t>
            </a:r>
            <a:endParaRPr b="1" sz="2400">
              <a:solidFill>
                <a:schemeClr val="dk1"/>
              </a:solidFill>
              <a:latin typeface="Comic Sans MS"/>
              <a:ea typeface="Comic Sans MS"/>
              <a:cs typeface="Comic Sans MS"/>
              <a:sym typeface="Comic Sans MS"/>
            </a:endParaRPr>
          </a:p>
          <a:p>
            <a:pPr indent="0" lvl="0" marL="0" rtl="0" algn="l">
              <a:lnSpc>
                <a:spcPct val="115000"/>
              </a:lnSpc>
              <a:spcBef>
                <a:spcPts val="1600"/>
              </a:spcBef>
              <a:spcAft>
                <a:spcPts val="0"/>
              </a:spcAft>
              <a:buNone/>
            </a:pPr>
            <a:r>
              <a:t/>
            </a:r>
            <a:endParaRPr sz="1800">
              <a:solidFill>
                <a:schemeClr val="dk1"/>
              </a:solidFill>
              <a:latin typeface="Comic Sans MS"/>
              <a:ea typeface="Comic Sans MS"/>
              <a:cs typeface="Comic Sans MS"/>
              <a:sym typeface="Comic Sans MS"/>
            </a:endParaRPr>
          </a:p>
          <a:p>
            <a:pPr indent="0" lvl="0" marL="0" rtl="0" algn="l">
              <a:lnSpc>
                <a:spcPct val="115000"/>
              </a:lnSpc>
              <a:spcBef>
                <a:spcPts val="1600"/>
              </a:spcBef>
              <a:spcAft>
                <a:spcPts val="1600"/>
              </a:spcAft>
              <a:buClr>
                <a:schemeClr val="dk1"/>
              </a:buClr>
              <a:buSzPts val="1100"/>
              <a:buFont typeface="Arial"/>
              <a:buNone/>
            </a:pPr>
            <a:r>
              <a:t/>
            </a:r>
            <a:endParaRPr/>
          </a:p>
        </p:txBody>
      </p:sp>
      <p:sp>
        <p:nvSpPr>
          <p:cNvPr id="96" name="Google Shape;96;p19"/>
          <p:cNvSpPr txBox="1"/>
          <p:nvPr/>
        </p:nvSpPr>
        <p:spPr>
          <a:xfrm>
            <a:off x="85300" y="1947475"/>
            <a:ext cx="3479700" cy="29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chemeClr val="dk1"/>
                </a:solidFill>
                <a:latin typeface="Comic Sans MS"/>
                <a:ea typeface="Comic Sans MS"/>
                <a:cs typeface="Comic Sans MS"/>
                <a:sym typeface="Comic Sans MS"/>
              </a:rPr>
              <a:t>Turn and Talk about how long the things you use will take to decompose.</a:t>
            </a:r>
            <a:endParaRPr b="1" sz="2400">
              <a:solidFill>
                <a:schemeClr val="dk1"/>
              </a:solidFill>
              <a:latin typeface="Comic Sans MS"/>
              <a:ea typeface="Comic Sans MS"/>
              <a:cs typeface="Comic Sans MS"/>
              <a:sym typeface="Comic Sans MS"/>
            </a:endParaRPr>
          </a:p>
          <a:p>
            <a:pPr indent="0" lvl="0" marL="0" rtl="0" algn="l">
              <a:lnSpc>
                <a:spcPct val="115000"/>
              </a:lnSpc>
              <a:spcBef>
                <a:spcPts val="1600"/>
              </a:spcBef>
              <a:spcAft>
                <a:spcPts val="1600"/>
              </a:spcAft>
              <a:buClr>
                <a:schemeClr val="dk1"/>
              </a:buClr>
              <a:buSzPts val="1100"/>
              <a:buFont typeface="Arial"/>
              <a:buNone/>
            </a:pPr>
            <a:r>
              <a:rPr b="1" lang="en" sz="2400">
                <a:solidFill>
                  <a:schemeClr val="dk1"/>
                </a:solidFill>
                <a:latin typeface="Comic Sans MS"/>
                <a:ea typeface="Comic Sans MS"/>
                <a:cs typeface="Comic Sans MS"/>
                <a:sym typeface="Comic Sans MS"/>
              </a:rPr>
              <a:t>Share your opinions about these facts.</a:t>
            </a:r>
            <a:endParaRPr b="1" sz="2400">
              <a:solidFill>
                <a:schemeClr val="dk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nvSpPr>
        <p:spPr>
          <a:xfrm>
            <a:off x="320750" y="855050"/>
            <a:ext cx="8454000" cy="14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Comic Sans MS"/>
                <a:ea typeface="Comic Sans MS"/>
                <a:cs typeface="Comic Sans MS"/>
                <a:sym typeface="Comic Sans MS"/>
              </a:rPr>
              <a:t>Why do we continue to use items that will </a:t>
            </a:r>
            <a:endParaRPr b="1" sz="2800">
              <a:latin typeface="Comic Sans MS"/>
              <a:ea typeface="Comic Sans MS"/>
              <a:cs typeface="Comic Sans MS"/>
              <a:sym typeface="Comic Sans MS"/>
            </a:endParaRPr>
          </a:p>
          <a:p>
            <a:pPr indent="0" lvl="0" marL="0" rtl="0" algn="l">
              <a:spcBef>
                <a:spcPts val="0"/>
              </a:spcBef>
              <a:spcAft>
                <a:spcPts val="0"/>
              </a:spcAft>
              <a:buNone/>
            </a:pPr>
            <a:r>
              <a:rPr b="1" lang="en" sz="2800">
                <a:latin typeface="Comic Sans MS"/>
                <a:ea typeface="Comic Sans MS"/>
                <a:cs typeface="Comic Sans MS"/>
                <a:sym typeface="Comic Sans MS"/>
              </a:rPr>
              <a:t> </a:t>
            </a:r>
            <a:endParaRPr b="1" sz="2800">
              <a:latin typeface="Comic Sans MS"/>
              <a:ea typeface="Comic Sans MS"/>
              <a:cs typeface="Comic Sans MS"/>
              <a:sym typeface="Comic Sans MS"/>
            </a:endParaRPr>
          </a:p>
          <a:p>
            <a:pPr indent="0" lvl="0" marL="0" rtl="0" algn="l">
              <a:spcBef>
                <a:spcPts val="0"/>
              </a:spcBef>
              <a:spcAft>
                <a:spcPts val="0"/>
              </a:spcAft>
              <a:buNone/>
            </a:pPr>
            <a:r>
              <a:rPr b="1" lang="en" sz="2800">
                <a:latin typeface="Comic Sans MS"/>
                <a:ea typeface="Comic Sans MS"/>
                <a:cs typeface="Comic Sans MS"/>
                <a:sym typeface="Comic Sans MS"/>
              </a:rPr>
              <a:t>       remain on Earth long after we are gone?</a:t>
            </a:r>
            <a:endParaRPr b="1" sz="2800">
              <a:latin typeface="Comic Sans MS"/>
              <a:ea typeface="Comic Sans MS"/>
              <a:cs typeface="Comic Sans MS"/>
              <a:sym typeface="Comic Sans MS"/>
            </a:endParaRPr>
          </a:p>
        </p:txBody>
      </p:sp>
      <p:pic>
        <p:nvPicPr>
          <p:cNvPr id="102" name="Google Shape;102;p20"/>
          <p:cNvPicPr preferRelativeResize="0"/>
          <p:nvPr/>
        </p:nvPicPr>
        <p:blipFill>
          <a:blip r:embed="rId3">
            <a:alphaModFix/>
          </a:blip>
          <a:stretch>
            <a:fillRect/>
          </a:stretch>
        </p:blipFill>
        <p:spPr>
          <a:xfrm>
            <a:off x="3704274" y="2800850"/>
            <a:ext cx="2662627" cy="1977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nvSpPr>
        <p:spPr>
          <a:xfrm>
            <a:off x="197325" y="289425"/>
            <a:ext cx="50121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u="sng">
                <a:latin typeface="Georgia"/>
                <a:ea typeface="Georgia"/>
                <a:cs typeface="Georgia"/>
                <a:sym typeface="Georgia"/>
              </a:rPr>
              <a:t>What Causes This Problem?</a:t>
            </a:r>
            <a:endParaRPr sz="3000" u="sng">
              <a:latin typeface="Georgia"/>
              <a:ea typeface="Georgia"/>
              <a:cs typeface="Georgia"/>
              <a:sym typeface="Georgia"/>
            </a:endParaRPr>
          </a:p>
        </p:txBody>
      </p:sp>
      <p:sp>
        <p:nvSpPr>
          <p:cNvPr id="108" name="Google Shape;108;p21"/>
          <p:cNvSpPr txBox="1"/>
          <p:nvPr/>
        </p:nvSpPr>
        <p:spPr>
          <a:xfrm>
            <a:off x="697200" y="941625"/>
            <a:ext cx="7335000" cy="120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2400" u="sng">
                <a:solidFill>
                  <a:schemeClr val="dk1"/>
                </a:solidFill>
                <a:latin typeface="Georgia"/>
                <a:ea typeface="Georgia"/>
                <a:cs typeface="Georgia"/>
                <a:sym typeface="Georgia"/>
              </a:rPr>
              <a:t>Garbage</a:t>
            </a:r>
            <a:r>
              <a:rPr lang="en" sz="2400">
                <a:solidFill>
                  <a:schemeClr val="dk1"/>
                </a:solidFill>
                <a:latin typeface="Georgia"/>
                <a:ea typeface="Georgia"/>
                <a:cs typeface="Georgia"/>
                <a:sym typeface="Georgia"/>
              </a:rPr>
              <a:t> - The average person in the United States produces around 4 1/2 pounds of trash every day! </a:t>
            </a:r>
            <a:endParaRPr sz="2400">
              <a:latin typeface="Georgia"/>
              <a:ea typeface="Georgia"/>
              <a:cs typeface="Georgia"/>
              <a:sym typeface="Georgia"/>
            </a:endParaRPr>
          </a:p>
        </p:txBody>
      </p:sp>
      <p:pic>
        <p:nvPicPr>
          <p:cNvPr descr="image" id="109" name="Google Shape;109;p21" title="rice-bag-large-weight"/>
          <p:cNvPicPr preferRelativeResize="0"/>
          <p:nvPr/>
        </p:nvPicPr>
        <p:blipFill>
          <a:blip r:embed="rId3">
            <a:alphaModFix/>
          </a:blip>
          <a:stretch>
            <a:fillRect/>
          </a:stretch>
        </p:blipFill>
        <p:spPr>
          <a:xfrm>
            <a:off x="144700" y="2568350"/>
            <a:ext cx="2644100" cy="2407900"/>
          </a:xfrm>
          <a:prstGeom prst="rect">
            <a:avLst/>
          </a:prstGeom>
          <a:noFill/>
          <a:ln>
            <a:noFill/>
          </a:ln>
        </p:spPr>
      </p:pic>
      <p:sp>
        <p:nvSpPr>
          <p:cNvPr id="110" name="Google Shape;110;p21"/>
          <p:cNvSpPr txBox="1"/>
          <p:nvPr/>
        </p:nvSpPr>
        <p:spPr>
          <a:xfrm>
            <a:off x="2926975" y="2254950"/>
            <a:ext cx="5656500" cy="6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Georgia"/>
                <a:ea typeface="Georgia"/>
                <a:cs typeface="Georgia"/>
                <a:sym typeface="Georgia"/>
              </a:rPr>
              <a:t>Approximately the weight of this bag of rice.</a:t>
            </a:r>
            <a:endParaRPr sz="2200">
              <a:latin typeface="Georgia"/>
              <a:ea typeface="Georgia"/>
              <a:cs typeface="Georgia"/>
              <a:sym typeface="Georgi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1" name="Google Shape;111;p21"/>
          <p:cNvSpPr txBox="1"/>
          <p:nvPr/>
        </p:nvSpPr>
        <p:spPr>
          <a:xfrm>
            <a:off x="2908500" y="3375250"/>
            <a:ext cx="62355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Comic Sans MS"/>
                <a:ea typeface="Comic Sans MS"/>
                <a:cs typeface="Comic Sans MS"/>
                <a:sym typeface="Comic Sans MS"/>
              </a:rPr>
              <a:t>Remember that’s per person NOT per family.</a:t>
            </a:r>
            <a:endParaRPr sz="2200">
              <a:latin typeface="Comic Sans MS"/>
              <a:ea typeface="Comic Sans MS"/>
              <a:cs typeface="Comic Sans MS"/>
              <a:sym typeface="Comic Sans MS"/>
            </a:endParaRPr>
          </a:p>
        </p:txBody>
      </p:sp>
      <p:sp>
        <p:nvSpPr>
          <p:cNvPr id="112" name="Google Shape;112;p21"/>
          <p:cNvSpPr txBox="1"/>
          <p:nvPr/>
        </p:nvSpPr>
        <p:spPr>
          <a:xfrm>
            <a:off x="6880175" y="4366550"/>
            <a:ext cx="1999200" cy="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u="sng">
                <a:latin typeface="Lobster"/>
                <a:ea typeface="Lobster"/>
                <a:cs typeface="Lobster"/>
                <a:sym typeface="Lobster"/>
                <a:hlinkClick r:id="rId4"/>
              </a:rPr>
              <a:t>Online Reference</a:t>
            </a:r>
            <a:endParaRPr sz="2000">
              <a:latin typeface="Lobster"/>
              <a:ea typeface="Lobster"/>
              <a:cs typeface="Lobster"/>
              <a:sym typeface="Lobs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