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25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21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E539B-F27A-8D4D-82CE-4EEE7F8C1A08}" type="doc">
      <dgm:prSet loTypeId="urn:microsoft.com/office/officeart/2005/8/layout/vList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627A4E-6AB1-D44A-A6CE-CC32669E44ED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D60D23C8-FF41-E643-9740-093E9AC631E5}" type="parTrans" cxnId="{BC65C9B8-4D4B-8C4E-BC01-41483C23CC20}">
      <dgm:prSet/>
      <dgm:spPr/>
      <dgm:t>
        <a:bodyPr/>
        <a:lstStyle/>
        <a:p>
          <a:endParaRPr lang="en-US"/>
        </a:p>
      </dgm:t>
    </dgm:pt>
    <dgm:pt modelId="{8E704D1E-A53A-CF49-9795-1EA3DFE472FC}" type="sibTrans" cxnId="{BC65C9B8-4D4B-8C4E-BC01-41483C23CC20}">
      <dgm:prSet/>
      <dgm:spPr/>
      <dgm:t>
        <a:bodyPr/>
        <a:lstStyle/>
        <a:p>
          <a:endParaRPr lang="en-US"/>
        </a:p>
      </dgm:t>
    </dgm:pt>
    <dgm:pt modelId="{CBD46520-7CA2-C44F-A60E-300FAE0436BE}">
      <dgm:prSet phldrT="[Text]"/>
      <dgm:spPr/>
      <dgm:t>
        <a:bodyPr/>
        <a:lstStyle/>
        <a:p>
          <a:endParaRPr lang="en-US" dirty="0"/>
        </a:p>
      </dgm:t>
    </dgm:pt>
    <dgm:pt modelId="{4ABE1D82-50E7-4B47-91E1-2E2B7C6FE8D2}" type="parTrans" cxnId="{B1424D32-DCD9-604F-9211-8873FFEE24CA}">
      <dgm:prSet/>
      <dgm:spPr/>
      <dgm:t>
        <a:bodyPr/>
        <a:lstStyle/>
        <a:p>
          <a:endParaRPr lang="en-US"/>
        </a:p>
      </dgm:t>
    </dgm:pt>
    <dgm:pt modelId="{DBF77C05-F492-E446-AC38-F88B998EFA52}" type="sibTrans" cxnId="{B1424D32-DCD9-604F-9211-8873FFEE24CA}">
      <dgm:prSet/>
      <dgm:spPr/>
      <dgm:t>
        <a:bodyPr/>
        <a:lstStyle/>
        <a:p>
          <a:endParaRPr lang="en-US"/>
        </a:p>
      </dgm:t>
    </dgm:pt>
    <dgm:pt modelId="{519BAE1F-DD55-454C-BDFA-8400AE2B01E1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430157A3-DF4E-C541-84EC-7591495B4E8B}" type="parTrans" cxnId="{BFAF74A6-2F9C-9542-9F4D-515577D69E2F}">
      <dgm:prSet/>
      <dgm:spPr/>
      <dgm:t>
        <a:bodyPr/>
        <a:lstStyle/>
        <a:p>
          <a:endParaRPr lang="en-US"/>
        </a:p>
      </dgm:t>
    </dgm:pt>
    <dgm:pt modelId="{FA001AC4-494D-CA45-B5C9-5AA8BC9DBAC0}" type="sibTrans" cxnId="{BFAF74A6-2F9C-9542-9F4D-515577D69E2F}">
      <dgm:prSet/>
      <dgm:spPr/>
      <dgm:t>
        <a:bodyPr/>
        <a:lstStyle/>
        <a:p>
          <a:endParaRPr lang="en-US"/>
        </a:p>
      </dgm:t>
    </dgm:pt>
    <dgm:pt modelId="{A86B0830-C287-3548-AEE2-210314598A39}">
      <dgm:prSet phldrT="[Text]"/>
      <dgm:spPr/>
      <dgm:t>
        <a:bodyPr/>
        <a:lstStyle/>
        <a:p>
          <a:endParaRPr lang="en-US" dirty="0"/>
        </a:p>
      </dgm:t>
    </dgm:pt>
    <dgm:pt modelId="{7ECB5C16-DC65-6F48-9660-DF15088D85BA}" type="parTrans" cxnId="{EAE0A6E4-5BC5-AC4D-A5BB-F78301DCF3AD}">
      <dgm:prSet/>
      <dgm:spPr/>
      <dgm:t>
        <a:bodyPr/>
        <a:lstStyle/>
        <a:p>
          <a:endParaRPr lang="en-US"/>
        </a:p>
      </dgm:t>
    </dgm:pt>
    <dgm:pt modelId="{88083D08-FE80-CA4C-B346-B237F90E9D0E}" type="sibTrans" cxnId="{EAE0A6E4-5BC5-AC4D-A5BB-F78301DCF3AD}">
      <dgm:prSet/>
      <dgm:spPr/>
      <dgm:t>
        <a:bodyPr/>
        <a:lstStyle/>
        <a:p>
          <a:pPr rtl="0"/>
          <a:endParaRPr lang="en-US"/>
        </a:p>
      </dgm:t>
    </dgm:pt>
    <dgm:pt modelId="{C8F9381D-55B5-C542-9908-6AA8484DC80C}" type="pres">
      <dgm:prSet presAssocID="{307E539B-F27A-8D4D-82CE-4EEE7F8C1A08}" presName="linear" presStyleCnt="0">
        <dgm:presLayoutVars>
          <dgm:animLvl val="lvl"/>
          <dgm:resizeHandles val="exact"/>
        </dgm:presLayoutVars>
      </dgm:prSet>
      <dgm:spPr/>
    </dgm:pt>
    <dgm:pt modelId="{B21FCB0A-6A15-E941-B01B-1FEAF03B447D}" type="pres">
      <dgm:prSet presAssocID="{EF627A4E-6AB1-D44A-A6CE-CC32669E44ED}" presName="parentText" presStyleLbl="node1" presStyleIdx="0" presStyleCnt="2" custLinFactY="10914" custLinFactNeighborY="100000">
        <dgm:presLayoutVars>
          <dgm:chMax val="0"/>
          <dgm:bulletEnabled val="1"/>
        </dgm:presLayoutVars>
      </dgm:prSet>
      <dgm:spPr/>
    </dgm:pt>
    <dgm:pt modelId="{18A228C5-CA5E-6940-B7DE-D69CB2A76EF1}" type="pres">
      <dgm:prSet presAssocID="{EF627A4E-6AB1-D44A-A6CE-CC32669E44ED}" presName="childText" presStyleLbl="revTx" presStyleIdx="0" presStyleCnt="2">
        <dgm:presLayoutVars>
          <dgm:bulletEnabled val="1"/>
        </dgm:presLayoutVars>
      </dgm:prSet>
      <dgm:spPr/>
    </dgm:pt>
    <dgm:pt modelId="{6FA6ACCC-5EA5-2648-A1B6-F225AF348E53}" type="pres">
      <dgm:prSet presAssocID="{519BAE1F-DD55-454C-BDFA-8400AE2B01E1}" presName="parentText" presStyleLbl="node1" presStyleIdx="1" presStyleCnt="2" custLinFactY="32997" custLinFactNeighborX="-121" custLinFactNeighborY="100000">
        <dgm:presLayoutVars>
          <dgm:chMax val="0"/>
          <dgm:bulletEnabled val="1"/>
        </dgm:presLayoutVars>
      </dgm:prSet>
      <dgm:spPr/>
    </dgm:pt>
    <dgm:pt modelId="{8BA64D2F-984A-1E4C-B155-CF10E1FB0183}" type="pres">
      <dgm:prSet presAssocID="{519BAE1F-DD55-454C-BDFA-8400AE2B01E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1424D32-DCD9-604F-9211-8873FFEE24CA}" srcId="{EF627A4E-6AB1-D44A-A6CE-CC32669E44ED}" destId="{CBD46520-7CA2-C44F-A60E-300FAE0436BE}" srcOrd="0" destOrd="0" parTransId="{4ABE1D82-50E7-4B47-91E1-2E2B7C6FE8D2}" sibTransId="{DBF77C05-F492-E446-AC38-F88B998EFA52}"/>
    <dgm:cxn modelId="{87E2973A-00FD-B04C-8E27-9263CE4CB9C3}" type="presOf" srcId="{CBD46520-7CA2-C44F-A60E-300FAE0436BE}" destId="{18A228C5-CA5E-6940-B7DE-D69CB2A76EF1}" srcOrd="0" destOrd="0" presId="urn:microsoft.com/office/officeart/2005/8/layout/vList2"/>
    <dgm:cxn modelId="{B061AE80-A0C9-8F46-950C-93BF9C2E8236}" type="presOf" srcId="{EF627A4E-6AB1-D44A-A6CE-CC32669E44ED}" destId="{B21FCB0A-6A15-E941-B01B-1FEAF03B447D}" srcOrd="0" destOrd="0" presId="urn:microsoft.com/office/officeart/2005/8/layout/vList2"/>
    <dgm:cxn modelId="{BFAF74A6-2F9C-9542-9F4D-515577D69E2F}" srcId="{307E539B-F27A-8D4D-82CE-4EEE7F8C1A08}" destId="{519BAE1F-DD55-454C-BDFA-8400AE2B01E1}" srcOrd="1" destOrd="0" parTransId="{430157A3-DF4E-C541-84EC-7591495B4E8B}" sibTransId="{FA001AC4-494D-CA45-B5C9-5AA8BC9DBAC0}"/>
    <dgm:cxn modelId="{504046AA-D6AB-664E-99B3-875EC6D9109D}" type="presOf" srcId="{519BAE1F-DD55-454C-BDFA-8400AE2B01E1}" destId="{6FA6ACCC-5EA5-2648-A1B6-F225AF348E53}" srcOrd="0" destOrd="0" presId="urn:microsoft.com/office/officeart/2005/8/layout/vList2"/>
    <dgm:cxn modelId="{E77212B4-C0A1-CE4C-AC3C-B5C30F0B2960}" type="presOf" srcId="{307E539B-F27A-8D4D-82CE-4EEE7F8C1A08}" destId="{C8F9381D-55B5-C542-9908-6AA8484DC80C}" srcOrd="0" destOrd="0" presId="urn:microsoft.com/office/officeart/2005/8/layout/vList2"/>
    <dgm:cxn modelId="{BC65C9B8-4D4B-8C4E-BC01-41483C23CC20}" srcId="{307E539B-F27A-8D4D-82CE-4EEE7F8C1A08}" destId="{EF627A4E-6AB1-D44A-A6CE-CC32669E44ED}" srcOrd="0" destOrd="0" parTransId="{D60D23C8-FF41-E643-9740-093E9AC631E5}" sibTransId="{8E704D1E-A53A-CF49-9795-1EA3DFE472FC}"/>
    <dgm:cxn modelId="{C8E47CCC-1025-B14C-8577-D0485BD620DF}" type="presOf" srcId="{A86B0830-C287-3548-AEE2-210314598A39}" destId="{8BA64D2F-984A-1E4C-B155-CF10E1FB0183}" srcOrd="0" destOrd="0" presId="urn:microsoft.com/office/officeart/2005/8/layout/vList2"/>
    <dgm:cxn modelId="{EAE0A6E4-5BC5-AC4D-A5BB-F78301DCF3AD}" srcId="{519BAE1F-DD55-454C-BDFA-8400AE2B01E1}" destId="{A86B0830-C287-3548-AEE2-210314598A39}" srcOrd="0" destOrd="0" parTransId="{7ECB5C16-DC65-6F48-9660-DF15088D85BA}" sibTransId="{88083D08-FE80-CA4C-B346-B237F90E9D0E}"/>
    <dgm:cxn modelId="{F41A5587-BE7E-1542-A111-EEEC8D4FB2BE}" type="presParOf" srcId="{C8F9381D-55B5-C542-9908-6AA8484DC80C}" destId="{B21FCB0A-6A15-E941-B01B-1FEAF03B447D}" srcOrd="0" destOrd="0" presId="urn:microsoft.com/office/officeart/2005/8/layout/vList2"/>
    <dgm:cxn modelId="{873D3039-4012-6046-AA03-72FDD9DF4ADB}" type="presParOf" srcId="{C8F9381D-55B5-C542-9908-6AA8484DC80C}" destId="{18A228C5-CA5E-6940-B7DE-D69CB2A76EF1}" srcOrd="1" destOrd="0" presId="urn:microsoft.com/office/officeart/2005/8/layout/vList2"/>
    <dgm:cxn modelId="{F3B99076-26BA-4340-9D9C-B567E2D557C8}" type="presParOf" srcId="{C8F9381D-55B5-C542-9908-6AA8484DC80C}" destId="{6FA6ACCC-5EA5-2648-A1B6-F225AF348E53}" srcOrd="2" destOrd="0" presId="urn:microsoft.com/office/officeart/2005/8/layout/vList2"/>
    <dgm:cxn modelId="{B9B8FFFD-2813-5A4D-ACEA-8C39BC730715}" type="presParOf" srcId="{C8F9381D-55B5-C542-9908-6AA8484DC80C}" destId="{8BA64D2F-984A-1E4C-B155-CF10E1FB018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FCB0A-6A15-E941-B01B-1FEAF03B447D}">
      <dsp:nvSpPr>
        <dsp:cNvPr id="0" name=""/>
        <dsp:cNvSpPr/>
      </dsp:nvSpPr>
      <dsp:spPr>
        <a:xfrm>
          <a:off x="0" y="1320460"/>
          <a:ext cx="8128000" cy="15590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76105" y="1396565"/>
        <a:ext cx="7975790" cy="1406815"/>
      </dsp:txXfrm>
    </dsp:sp>
    <dsp:sp modelId="{18A228C5-CA5E-6940-B7DE-D69CB2A76EF1}">
      <dsp:nvSpPr>
        <dsp:cNvPr id="0" name=""/>
        <dsp:cNvSpPr/>
      </dsp:nvSpPr>
      <dsp:spPr>
        <a:xfrm>
          <a:off x="0" y="16329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1632933"/>
        <a:ext cx="8128000" cy="1076400"/>
      </dsp:txXfrm>
    </dsp:sp>
    <dsp:sp modelId="{6FA6ACCC-5EA5-2648-A1B6-F225AF348E53}">
      <dsp:nvSpPr>
        <dsp:cNvPr id="0" name=""/>
        <dsp:cNvSpPr/>
      </dsp:nvSpPr>
      <dsp:spPr>
        <a:xfrm>
          <a:off x="0" y="3859642"/>
          <a:ext cx="8128000" cy="15590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76105" y="3935747"/>
        <a:ext cx="7975790" cy="1406815"/>
      </dsp:txXfrm>
    </dsp:sp>
    <dsp:sp modelId="{8BA64D2F-984A-1E4C-B155-CF10E1FB0183}">
      <dsp:nvSpPr>
        <dsp:cNvPr id="0" name=""/>
        <dsp:cNvSpPr/>
      </dsp:nvSpPr>
      <dsp:spPr>
        <a:xfrm>
          <a:off x="0" y="4268358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4268358"/>
        <a:ext cx="81280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6936-0CD8-F94A-B7FA-B6AA826B8FCA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4488-149E-0C4E-B834-A2EDDA980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6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8QSPfnQCIY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812" y="295512"/>
            <a:ext cx="9144000" cy="87180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A Closed, Fixed Mindset</a:t>
            </a:r>
          </a:p>
        </p:txBody>
      </p:sp>
      <p:pic>
        <p:nvPicPr>
          <p:cNvPr id="1028" name="Picture 4" descr="mage result for children closed mind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803" y="1425235"/>
            <a:ext cx="5762018" cy="432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6561" y="5085029"/>
            <a:ext cx="24963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5"/>
                </a:solidFill>
              </a:rPr>
              <a:t>By Ms. </a:t>
            </a:r>
            <a:r>
              <a:rPr lang="en-US" sz="4000" dirty="0" err="1">
                <a:solidFill>
                  <a:schemeClr val="accent5"/>
                </a:solidFill>
              </a:rPr>
              <a:t>Liso</a:t>
            </a:r>
            <a:endParaRPr lang="en-US" sz="4000" dirty="0">
              <a:solidFill>
                <a:schemeClr val="accent5"/>
              </a:solidFill>
            </a:endParaRPr>
          </a:p>
          <a:p>
            <a:r>
              <a:rPr lang="en-US" sz="4000" dirty="0">
                <a:solidFill>
                  <a:schemeClr val="accent5"/>
                </a:solidFill>
              </a:rPr>
              <a:t>P.S. 398Q</a:t>
            </a:r>
          </a:p>
        </p:txBody>
      </p:sp>
    </p:spTree>
    <p:extLst>
      <p:ext uri="{BB962C8B-B14F-4D97-AF65-F5344CB8AC3E}">
        <p14:creationId xmlns:p14="http://schemas.microsoft.com/office/powerpoint/2010/main" val="784284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73" y="-11678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Step 6: Select the Best 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247" y="836679"/>
            <a:ext cx="3991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is the </a:t>
            </a:r>
            <a:r>
              <a:rPr lang="en-US" sz="2800"/>
              <a:t>best solution?</a:t>
            </a:r>
            <a:endParaRPr lang="en-US" sz="2800" dirty="0"/>
          </a:p>
        </p:txBody>
      </p:sp>
      <p:pic>
        <p:nvPicPr>
          <p:cNvPr id="4098" name="Picture 2" descr="mage result for children growth mindset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336" y="1920922"/>
            <a:ext cx="6153664" cy="478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age result for your fantastic elastic 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4252"/>
            <a:ext cx="57150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37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solidFill>
                  <a:schemeClr val="accent5"/>
                </a:solidFill>
              </a:rPr>
              <a:t>Public Policy Analyst (PPA)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" dirty="0"/>
              <a:t>The purpose of the PPA is to help you better understand social problems in your school and community. Here are the steps: </a:t>
            </a:r>
          </a:p>
          <a:p>
            <a:pPr marL="457200" lvl="0" indent="-381000">
              <a:spcBef>
                <a:spcPts val="1600"/>
              </a:spcBef>
              <a:buSzPts val="2400"/>
              <a:buAutoNum type="arabicPeriod"/>
            </a:pPr>
            <a:r>
              <a:rPr lang="en" dirty="0"/>
              <a:t>Define the Problem </a:t>
            </a:r>
          </a:p>
          <a:p>
            <a:pPr marL="457200" lvl="0" indent="-381000">
              <a:spcBef>
                <a:spcPts val="0"/>
              </a:spcBef>
              <a:buSzPts val="2400"/>
              <a:buAutoNum type="arabicPeriod"/>
            </a:pPr>
            <a:r>
              <a:rPr lang="en" dirty="0"/>
              <a:t>Gather Evidence </a:t>
            </a:r>
          </a:p>
          <a:p>
            <a:pPr marL="457200" lvl="0" indent="-381000">
              <a:spcBef>
                <a:spcPts val="0"/>
              </a:spcBef>
              <a:buSzPts val="2400"/>
              <a:buAutoNum type="arabicPeriod"/>
            </a:pPr>
            <a:r>
              <a:rPr lang="en" dirty="0"/>
              <a:t>Identify Causes </a:t>
            </a:r>
          </a:p>
          <a:p>
            <a:pPr marL="457200" lvl="0" indent="-381000">
              <a:spcBef>
                <a:spcPts val="0"/>
              </a:spcBef>
              <a:buSzPts val="2400"/>
              <a:buAutoNum type="arabicPeriod"/>
            </a:pPr>
            <a:r>
              <a:rPr lang="en" dirty="0"/>
              <a:t>Evaluate Existing Public Policies </a:t>
            </a:r>
          </a:p>
          <a:p>
            <a:pPr marL="457200" lvl="0" indent="-381000">
              <a:spcBef>
                <a:spcPts val="0"/>
              </a:spcBef>
              <a:buSzPts val="2400"/>
              <a:buAutoNum type="arabicPeriod"/>
            </a:pPr>
            <a:r>
              <a:rPr lang="en" dirty="0"/>
              <a:t>Develop Public Policy Solutions </a:t>
            </a:r>
          </a:p>
          <a:p>
            <a:pPr marL="457200" lvl="0" indent="-381000">
              <a:spcBef>
                <a:spcPts val="0"/>
              </a:spcBef>
              <a:buSzPts val="2400"/>
              <a:buAutoNum type="arabicPeriod"/>
            </a:pPr>
            <a:r>
              <a:rPr lang="en" dirty="0"/>
              <a:t>Selecting the Best Policy Solution</a:t>
            </a:r>
          </a:p>
        </p:txBody>
      </p:sp>
    </p:spTree>
    <p:extLst>
      <p:ext uri="{BB962C8B-B14F-4D97-AF65-F5344CB8AC3E}">
        <p14:creationId xmlns:p14="http://schemas.microsoft.com/office/powerpoint/2010/main" val="172964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427" y="94589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Turn and Talk:</a:t>
            </a:r>
            <a:br>
              <a:rPr lang="en-US" dirty="0">
                <a:solidFill>
                  <a:schemeClr val="accent5"/>
                </a:solidFill>
              </a:rPr>
            </a:br>
            <a:r>
              <a:rPr lang="en-US" dirty="0"/>
              <a:t>What is the problem she had in the story?</a:t>
            </a:r>
            <a:br>
              <a:rPr lang="en-US" dirty="0"/>
            </a:br>
            <a:r>
              <a:rPr lang="en-US" dirty="0"/>
              <a:t>When do you have that problem?</a:t>
            </a:r>
            <a:br>
              <a:rPr lang="en-US" dirty="0"/>
            </a:br>
            <a:br>
              <a:rPr lang="en-US" dirty="0"/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276" y="4312508"/>
            <a:ext cx="5797378" cy="4681795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https://www.youtube.com/watch?v=8QSPfnQCIY0</a:t>
            </a:r>
            <a:endParaRPr lang="en-US" dirty="0"/>
          </a:p>
        </p:txBody>
      </p:sp>
      <p:pic>
        <p:nvPicPr>
          <p:cNvPr id="4" name="Picture 2" descr="mage result for children growth mind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1124" y="2069521"/>
            <a:ext cx="4436075" cy="443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39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56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Step 1: Define the problem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3514" y="1543856"/>
            <a:ext cx="3336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is the problem?</a:t>
            </a:r>
          </a:p>
        </p:txBody>
      </p:sp>
      <p:pic>
        <p:nvPicPr>
          <p:cNvPr id="2050" name="Picture 2" descr="mage result for children growth mindset ch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" t="19277" r="157" b="9979"/>
          <a:stretch/>
        </p:blipFill>
        <p:spPr bwMode="auto">
          <a:xfrm>
            <a:off x="530575" y="2644344"/>
            <a:ext cx="6536724" cy="355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190411" y="1632857"/>
            <a:ext cx="220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List: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Student responses</a:t>
            </a:r>
          </a:p>
        </p:txBody>
      </p:sp>
    </p:spTree>
    <p:extLst>
      <p:ext uri="{BB962C8B-B14F-4D97-AF65-F5344CB8AC3E}">
        <p14:creationId xmlns:p14="http://schemas.microsoft.com/office/powerpoint/2010/main" val="164441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56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Step 2: Gather Evidence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7784" y="1086656"/>
            <a:ext cx="667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5"/>
                </a:solidFill>
              </a:rPr>
              <a:t>Is it a real problem? - </a:t>
            </a:r>
            <a:r>
              <a:rPr lang="en-US" sz="3600" dirty="0"/>
              <a:t>Survey Time!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8220594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mage result for children growth mindset chart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" t="19277" r="59713" b="9979"/>
          <a:stretch/>
        </p:blipFill>
        <p:spPr bwMode="auto">
          <a:xfrm>
            <a:off x="2241810" y="2214534"/>
            <a:ext cx="975575" cy="131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6159" y="2452653"/>
            <a:ext cx="5551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| | | | | | = 6</a:t>
            </a:r>
          </a:p>
        </p:txBody>
      </p:sp>
      <p:pic>
        <p:nvPicPr>
          <p:cNvPr id="9" name="Picture 2" descr="mage result for children growth mindset chart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74" t="19277" r="157" b="9979"/>
          <a:stretch/>
        </p:blipFill>
        <p:spPr bwMode="auto">
          <a:xfrm>
            <a:off x="2241811" y="4688887"/>
            <a:ext cx="1076156" cy="133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87724" y="5001425"/>
            <a:ext cx="5551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| | = 2</a:t>
            </a:r>
          </a:p>
        </p:txBody>
      </p:sp>
    </p:spTree>
    <p:extLst>
      <p:ext uri="{BB962C8B-B14F-4D97-AF65-F5344CB8AC3E}">
        <p14:creationId xmlns:p14="http://schemas.microsoft.com/office/powerpoint/2010/main" val="79301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56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Step 3: What are the causes?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6292" y="1116893"/>
            <a:ext cx="4706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List: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Student responses</a:t>
            </a:r>
          </a:p>
        </p:txBody>
      </p:sp>
      <p:pic>
        <p:nvPicPr>
          <p:cNvPr id="1026" name="Picture 2" descr="mage result for closed mindset chi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8" t="5849" r="53707" b="4863"/>
          <a:stretch/>
        </p:blipFill>
        <p:spPr bwMode="auto">
          <a:xfrm>
            <a:off x="7406639" y="320059"/>
            <a:ext cx="3631475" cy="51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63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ge result for closed mindset chi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8" t="5849" r="53707" b="4863"/>
          <a:stretch/>
        </p:blipFill>
        <p:spPr bwMode="auto">
          <a:xfrm>
            <a:off x="7406639" y="320059"/>
            <a:ext cx="3631475" cy="51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56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Step 4: Examine the policy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4731" y="1325563"/>
            <a:ext cx="787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do you do now when you have this problem?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4732" y="2464991"/>
            <a:ext cx="4706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List: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Student responses</a:t>
            </a:r>
          </a:p>
        </p:txBody>
      </p:sp>
    </p:spTree>
    <p:extLst>
      <p:ext uri="{BB962C8B-B14F-4D97-AF65-F5344CB8AC3E}">
        <p14:creationId xmlns:p14="http://schemas.microsoft.com/office/powerpoint/2010/main" val="17037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73" y="-11678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Step 5: Develop Solutions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247" y="836679"/>
            <a:ext cx="8215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How can you fix the problem?</a:t>
            </a:r>
          </a:p>
          <a:p>
            <a:r>
              <a:rPr lang="en-US" sz="2800" dirty="0"/>
              <a:t>How can we have a growth mindset or an elastic brain?</a:t>
            </a:r>
          </a:p>
        </p:txBody>
      </p:sp>
      <p:pic>
        <p:nvPicPr>
          <p:cNvPr id="4098" name="Picture 2" descr="mage result for children growth mindset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124" y="1894797"/>
            <a:ext cx="6153664" cy="478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0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73" y="-11678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Step 5: Develop Solutions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9247" y="836679"/>
            <a:ext cx="8215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How can you fix the problem?</a:t>
            </a:r>
          </a:p>
          <a:p>
            <a:r>
              <a:rPr lang="en-US" sz="2800" dirty="0"/>
              <a:t>How can we have a growth mindset or an elastic brain?</a:t>
            </a:r>
          </a:p>
        </p:txBody>
      </p:sp>
      <p:pic>
        <p:nvPicPr>
          <p:cNvPr id="6" name="Picture 2" descr="mage result for your fantastic elastic b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" y="2012732"/>
            <a:ext cx="6996785" cy="348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mage result for closed mindset chil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2" t="10518" r="16703"/>
          <a:stretch/>
        </p:blipFill>
        <p:spPr bwMode="auto">
          <a:xfrm>
            <a:off x="7889966" y="1790786"/>
            <a:ext cx="3853543" cy="299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73098" y="5234317"/>
            <a:ext cx="4706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List: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Student responses</a:t>
            </a:r>
          </a:p>
        </p:txBody>
      </p:sp>
    </p:spTree>
    <p:extLst>
      <p:ext uri="{BB962C8B-B14F-4D97-AF65-F5344CB8AC3E}">
        <p14:creationId xmlns:p14="http://schemas.microsoft.com/office/powerpoint/2010/main" val="188644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211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 Closed, Fixed Mindset</vt:lpstr>
      <vt:lpstr>Public Policy Analyst (PPA) </vt:lpstr>
      <vt:lpstr>Turn and Talk: What is the problem she had in the story? When do you have that problem?  </vt:lpstr>
      <vt:lpstr>Step 1: Define the problem</vt:lpstr>
      <vt:lpstr>Step 2: Gather Evidence</vt:lpstr>
      <vt:lpstr>Step 3: What are the causes?</vt:lpstr>
      <vt:lpstr>Step 4: Examine the policy</vt:lpstr>
      <vt:lpstr>Step 5: Develop Solutions</vt:lpstr>
      <vt:lpstr>Step 5: Develop Solutions</vt:lpstr>
      <vt:lpstr>Step 6: Select the Best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Liso Maria</dc:creator>
  <cp:lastModifiedBy>Liso Maria</cp:lastModifiedBy>
  <cp:revision>15</cp:revision>
  <dcterms:created xsi:type="dcterms:W3CDTF">2020-02-26T18:06:24Z</dcterms:created>
  <dcterms:modified xsi:type="dcterms:W3CDTF">2020-03-08T22:01:29Z</dcterms:modified>
</cp:coreProperties>
</file>