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embeddedFontLst>
    <p:embeddedFont>
      <p:font typeface="Raleway"/>
      <p:regular r:id="rId18"/>
      <p:bold r:id="rId19"/>
      <p:italic r:id="rId20"/>
      <p:boldItalic r:id="rId21"/>
    </p:embeddedFont>
    <p:embeddedFont>
      <p:font typeface="Source Sans Pr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8C6318FF-F1C0-4896-9279-85D5F0C191B8}">
  <a:tblStyle styleId="{8C6318FF-F1C0-4896-9279-85D5F0C191B8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italic.fntdata"/><Relationship Id="rId22" Type="http://schemas.openxmlformats.org/officeDocument/2006/relationships/font" Target="fonts/SourceSansPro-regular.fntdata"/><Relationship Id="rId21" Type="http://schemas.openxmlformats.org/officeDocument/2006/relationships/font" Target="fonts/Raleway-boldItalic.fntdata"/><Relationship Id="rId24" Type="http://schemas.openxmlformats.org/officeDocument/2006/relationships/font" Target="fonts/SourceSansPro-italic.fntdata"/><Relationship Id="rId23" Type="http://schemas.openxmlformats.org/officeDocument/2006/relationships/font" Target="fonts/SourceSansPr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5" Type="http://schemas.openxmlformats.org/officeDocument/2006/relationships/font" Target="fonts/SourceSansPro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Raleway-bold.fntdata"/><Relationship Id="rId1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c6f9544c1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c6f9544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dd1f37b10_1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dd1f37b10_1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7dd1f37b10_1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7dd1f37b10_1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c6f9544c1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c6f9544c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c6f9544c1_0_1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c6f9544c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dd1f37b10_1_2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dd1f37b10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dd1f37b10_1_2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dd1f37b10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dd1f37b10_1_3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7dd1f37b10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dd1f37b10_1_3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dd1f37b10_1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dd1f37b10_1_4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dd1f37b10_1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dd1f37b10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dd1f37b10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Diversity at Q300 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Alison Lisberger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Ali@q300.org</a:t>
            </a:r>
            <a:endParaRPr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4950" y="2817150"/>
            <a:ext cx="2728500" cy="204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2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oogle Shape;117;p22"/>
          <p:cNvGraphicFramePr/>
          <p:nvPr/>
        </p:nvGraphicFramePr>
        <p:xfrm>
          <a:off x="889575" y="178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{8C6318FF-F1C0-4896-9279-85D5F0C191B8}</a:tableStyleId>
              </a:tblPr>
              <a:tblGrid>
                <a:gridCol w="3725750"/>
                <a:gridCol w="3639075"/>
              </a:tblGrid>
              <a:tr h="1595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Solution 1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Reasons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95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Solution 2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Reasons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95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Solution 3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Reasons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 Policy </a:t>
            </a:r>
            <a:r>
              <a:rPr lang="en"/>
              <a:t>Analyst</a:t>
            </a:r>
            <a:r>
              <a:rPr lang="en"/>
              <a:t> (PPA) 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229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The purpose of the PPA is to help you better understand social problems in your school and community. Here are the steps: </a:t>
            </a:r>
            <a:endParaRPr sz="2400"/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Define the Problem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Gather Evidence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Identify Causes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Evaluate Existing Public Policies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Develop Public Policy Solutions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Selecting the Best Policy Solution 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265500" y="846950"/>
            <a:ext cx="4045200" cy="178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Problem?</a:t>
            </a:r>
            <a:endParaRPr/>
          </a:p>
        </p:txBody>
      </p:sp>
      <p:sp>
        <p:nvSpPr>
          <p:cNvPr id="72" name="Google Shape;72;p1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One problem we have at Q300 is that students and staff know little about one another on a personal level (such as their culture, religion and languages spoken). </a:t>
            </a:r>
            <a:endParaRPr sz="3000"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7613" y="2775400"/>
            <a:ext cx="2260965" cy="137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265500" y="879750"/>
            <a:ext cx="4045200" cy="178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is the  Evidence?</a:t>
            </a:r>
            <a:endParaRPr/>
          </a:p>
        </p:txBody>
      </p:sp>
      <p:sp>
        <p:nvSpPr>
          <p:cNvPr id="79" name="Google Shape;79;p1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Surveys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Inability to answer questions about each other 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Interviews </a:t>
            </a:r>
            <a:endParaRPr sz="3000"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6725" y="2830125"/>
            <a:ext cx="2453303" cy="137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243600" y="1109600"/>
            <a:ext cx="4045200" cy="178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the Causes?</a:t>
            </a:r>
            <a:endParaRPr/>
          </a:p>
        </p:txBody>
      </p:sp>
      <p:sp>
        <p:nvSpPr>
          <p:cNvPr id="86" name="Google Shape;86;p1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Limited Time in the School Day 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More Pressing Academic Priorities 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8300" y="2895800"/>
            <a:ext cx="2543175" cy="180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254550" y="1000125"/>
            <a:ext cx="4045200" cy="178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Existing Policy?  </a:t>
            </a:r>
            <a:r>
              <a:rPr lang="en"/>
              <a:t> </a:t>
            </a:r>
            <a:endParaRPr/>
          </a:p>
        </p:txBody>
      </p:sp>
      <p:sp>
        <p:nvSpPr>
          <p:cNvPr id="93" name="Google Shape;93;p1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PTA’s International </a:t>
            </a:r>
            <a:r>
              <a:rPr lang="en" sz="3000"/>
              <a:t>Potluck</a:t>
            </a:r>
            <a:r>
              <a:rPr lang="en" sz="3000"/>
              <a:t> 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Third Grade Invites Parents to Teach about Culture 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243625" y="836000"/>
            <a:ext cx="4002900" cy="246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</a:t>
            </a:r>
            <a:r>
              <a:rPr lang="en"/>
              <a:t> Policies Can You Create to Correct the Problem?</a:t>
            </a:r>
            <a:endParaRPr/>
          </a:p>
        </p:txBody>
      </p:sp>
      <p:sp>
        <p:nvSpPr>
          <p:cNvPr id="99" name="Google Shape;99;p1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School-wide Assembly 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Purchase more culturally diverse texts 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276450" y="792225"/>
            <a:ext cx="4046700" cy="237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BEST</a:t>
            </a:r>
            <a:r>
              <a:rPr lang="en"/>
              <a:t> Policy to Correct the Problem?</a:t>
            </a:r>
            <a:endParaRPr/>
          </a:p>
        </p:txBody>
      </p:sp>
      <p:sp>
        <p:nvSpPr>
          <p:cNvPr id="105" name="Google Shape;105;p2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t/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t/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2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Google Shape;110;p21"/>
          <p:cNvGraphicFramePr/>
          <p:nvPr/>
        </p:nvGraphicFramePr>
        <p:xfrm>
          <a:off x="1328738" y="1006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{8C6318FF-F1C0-4896-9279-85D5F0C191B8}</a:tableStyleId>
              </a:tblPr>
              <a:tblGrid>
                <a:gridCol w="1638300"/>
                <a:gridCol w="1600200"/>
                <a:gridCol w="1647825"/>
                <a:gridCol w="1600200"/>
              </a:tblGrid>
              <a:tr h="66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High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Medium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Low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High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Medium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Low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1" name="Google Shape;111;p21"/>
          <p:cNvSpPr txBox="1"/>
          <p:nvPr/>
        </p:nvSpPr>
        <p:spPr>
          <a:xfrm>
            <a:off x="2205300" y="274550"/>
            <a:ext cx="4733400" cy="6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Feasibility </a:t>
            </a:r>
            <a:r>
              <a:rPr b="1" lang="en" sz="20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(is this possible?)</a:t>
            </a:r>
            <a:endParaRPr b="1" sz="200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2" name="Google Shape;112;p21"/>
          <p:cNvSpPr txBox="1"/>
          <p:nvPr/>
        </p:nvSpPr>
        <p:spPr>
          <a:xfrm rot="-5400000">
            <a:off x="-1532575" y="2046700"/>
            <a:ext cx="4694700" cy="84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Effectiveness </a:t>
            </a:r>
            <a:r>
              <a:rPr b="1" lang="en" sz="20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(will is help?)</a:t>
            </a:r>
            <a:endParaRPr b="1" sz="200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latin typeface="Raleway"/>
                <a:ea typeface="Raleway"/>
                <a:cs typeface="Raleway"/>
                <a:sym typeface="Raleway"/>
              </a:rPr>
              <a:t> </a:t>
            </a:r>
            <a:endParaRPr b="1" sz="300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