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PT Sans Narrow"/>
      <p:regular r:id="rId17"/>
      <p:bold r:id="rId18"/>
    </p:embeddedFont>
    <p:embeddedFont>
      <p:font typeface="Source Code Pro"/>
      <p:regular r:id="rId19"/>
      <p:bold r:id="rId20"/>
      <p:italic r:id="rId21"/>
      <p:boldItalic r:id="rId22"/>
    </p:embeddedFont>
    <p:embeddedFont>
      <p:font typeface="Comfortaa"/>
      <p:regular r:id="rId23"/>
      <p:bold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F939754-463F-4B8C-BFF9-C4476554CF5A}">
  <a:tblStyle styleId="{1F939754-463F-4B8C-BFF9-C4476554C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22" Type="http://schemas.openxmlformats.org/officeDocument/2006/relationships/font" Target="fonts/SourceCodePro-boldItalic.fntdata"/><Relationship Id="rId21" Type="http://schemas.openxmlformats.org/officeDocument/2006/relationships/font" Target="fonts/SourceCodePro-italic.fntdata"/><Relationship Id="rId24" Type="http://schemas.openxmlformats.org/officeDocument/2006/relationships/font" Target="fonts/Comfortaa-bold.fntdata"/><Relationship Id="rId23" Type="http://schemas.openxmlformats.org/officeDocument/2006/relationships/font" Target="fonts/Comforta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TSansNarrow-regular.fntdata"/><Relationship Id="rId16" Type="http://schemas.openxmlformats.org/officeDocument/2006/relationships/slide" Target="slides/slide10.xml"/><Relationship Id="rId19" Type="http://schemas.openxmlformats.org/officeDocument/2006/relationships/font" Target="fonts/SourceCodePro-regular.fntdata"/><Relationship Id="rId18" Type="http://schemas.openxmlformats.org/officeDocument/2006/relationships/font" Target="fonts/PTSans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ea0a9975c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ea0a9975c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ea0a9975c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ea0a9975c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ea0a9975c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ea0a9975c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ea0a9975c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ea0a9975c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ea0a9975c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ea0a9975c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a0a9975c_0_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ea0a9975c_0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ea0a9975c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ea0a9975c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ea0a9975c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ea0a9975c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f044efa4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f044efa4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pepsicorecycling.com/RecycleRally" TargetMode="External"/><Relationship Id="rId4" Type="http://schemas.openxmlformats.org/officeDocument/2006/relationships/image" Target="../media/image4.jpg"/><Relationship Id="rId5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5FF83"/>
            </a:gs>
            <a:gs pos="100000">
              <a:srgbClr val="E3F60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240958" y="-336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 Much Litter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58"/>
            <a:ext cx="4870500" cy="13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How can we effectively recycle at PS 11?  </a:t>
            </a:r>
            <a:endParaRPr b="1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 amt="11000"/>
          </a:blip>
          <a:stretch>
            <a:fillRect/>
          </a:stretch>
        </p:blipFill>
        <p:spPr>
          <a:xfrm>
            <a:off x="2702875" y="1922527"/>
            <a:ext cx="3738250" cy="2499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395788" y="686375"/>
            <a:ext cx="8520600" cy="402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						</a:t>
            </a:r>
            <a:endParaRPr sz="3000"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34" name="Google Shape;134;p22"/>
          <p:cNvGraphicFramePr/>
          <p:nvPr/>
        </p:nvGraphicFramePr>
        <p:xfrm>
          <a:off x="918838" y="12793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{1F939754-463F-4B8C-BFF9-C4476554CF5A}</a:tableStyleId>
              </a:tblPr>
              <a:tblGrid>
                <a:gridCol w="876250"/>
                <a:gridCol w="2396825"/>
                <a:gridCol w="2503275"/>
                <a:gridCol w="1698150"/>
              </a:tblGrid>
              <a:tr h="735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 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Medium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983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</a:tr>
              <a:tr h="106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Medium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.</a:t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</a:tr>
              <a:tr h="936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lin ang="5400012" scaled="0"/>
                    </a:gradFill>
                  </a:tcPr>
                </a:tc>
              </a:tr>
            </a:tbl>
          </a:graphicData>
        </a:graphic>
      </p:graphicFrame>
      <p:sp>
        <p:nvSpPr>
          <p:cNvPr id="135" name="Google Shape;135;p22"/>
          <p:cNvSpPr txBox="1"/>
          <p:nvPr/>
        </p:nvSpPr>
        <p:spPr>
          <a:xfrm>
            <a:off x="264188" y="1279375"/>
            <a:ext cx="595500" cy="37188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T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3145900" y="686375"/>
            <a:ext cx="2835000" cy="6102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Courier New"/>
                <a:ea typeface="Courier New"/>
                <a:cs typeface="Courier New"/>
                <a:sym typeface="Courier New"/>
              </a:rPr>
              <a:t>FEASIBILITY</a:t>
            </a:r>
            <a:endParaRPr b="1" sz="3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873200" y="95700"/>
            <a:ext cx="68898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00FF"/>
                </a:solidFill>
                <a:latin typeface="Open Sans"/>
                <a:ea typeface="Open Sans"/>
                <a:cs typeface="Open Sans"/>
                <a:sym typeface="Open Sans"/>
              </a:rPr>
              <a:t>Step 6: What’s the best solution? </a:t>
            </a:r>
            <a:endParaRPr b="1" sz="3000">
              <a:solidFill>
                <a:srgbClr val="FF00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107650"/>
            <a:ext cx="8520600" cy="6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6 steps of the Public Policy Analyst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11700" y="741550"/>
            <a:ext cx="8520600" cy="41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AutoNum type="arabicPeriod"/>
            </a:pPr>
            <a:r>
              <a:rPr b="1" i="1" lang="en" sz="2400">
                <a:latin typeface="Comfortaa"/>
                <a:ea typeface="Comfortaa"/>
                <a:cs typeface="Comfortaa"/>
                <a:sym typeface="Comfortaa"/>
              </a:rPr>
              <a:t>Define the Problem</a:t>
            </a:r>
            <a:endParaRPr b="1" i="1"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2400">
                <a:latin typeface="Comfortaa"/>
                <a:ea typeface="Comfortaa"/>
                <a:cs typeface="Comfortaa"/>
                <a:sym typeface="Comfortaa"/>
              </a:rPr>
              <a:t>2. Gather the Evidence</a:t>
            </a:r>
            <a:endParaRPr b="1" i="1"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2400">
                <a:latin typeface="Comfortaa"/>
                <a:ea typeface="Comfortaa"/>
                <a:cs typeface="Comfortaa"/>
                <a:sym typeface="Comfortaa"/>
              </a:rPr>
              <a:t>3. Identify the Causes</a:t>
            </a:r>
            <a:endParaRPr b="1" i="1"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2400">
                <a:latin typeface="Comfortaa"/>
                <a:ea typeface="Comfortaa"/>
                <a:cs typeface="Comfortaa"/>
                <a:sym typeface="Comfortaa"/>
              </a:rPr>
              <a:t>4. Evaluate the Existing Policy</a:t>
            </a:r>
            <a:endParaRPr b="1" i="1"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2400">
                <a:latin typeface="Comfortaa"/>
                <a:ea typeface="Comfortaa"/>
                <a:cs typeface="Comfortaa"/>
                <a:sym typeface="Comfortaa"/>
              </a:rPr>
              <a:t>5. Develop solutions</a:t>
            </a:r>
            <a:endParaRPr b="1" i="1"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i="1" lang="en" sz="2400">
                <a:latin typeface="Comfortaa"/>
                <a:ea typeface="Comfortaa"/>
                <a:cs typeface="Comfortaa"/>
                <a:sym typeface="Comfortaa"/>
              </a:rPr>
              <a:t>6. Select the Best Solution </a:t>
            </a:r>
            <a:endParaRPr b="1" i="1" sz="24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Image result for decisions"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2350" y="2420475"/>
            <a:ext cx="2599775" cy="225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1: Defining the Problem </a:t>
            </a:r>
            <a:endParaRPr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311700" y="1769825"/>
            <a:ext cx="78483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Open Sans"/>
                <a:ea typeface="Open Sans"/>
                <a:cs typeface="Open Sans"/>
                <a:sym typeface="Open Sans"/>
              </a:rPr>
              <a:t>Students and staff at PS 11 is generating too much waste in our building.</a:t>
            </a:r>
            <a:endParaRPr b="1" sz="24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descr="Image result for solving a problem clipart"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2475" y="3077875"/>
            <a:ext cx="2629650" cy="198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71775"/>
            <a:ext cx="8520600" cy="108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Gathering Evidence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180225" y="1338725"/>
            <a:ext cx="8520600" cy="3373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Designated recycling bins have other waste materials in it.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Not enough recycling bins accessible in different areas of school, except for the cafeteria.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Teachers’ room does not have a bin designated for paper waste.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Classrooms have recycling bin but recycling is not enforced.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  <p:sp>
        <p:nvSpPr>
          <p:cNvPr id="89" name="Google Shape;89;p16"/>
          <p:cNvSpPr txBox="1"/>
          <p:nvPr/>
        </p:nvSpPr>
        <p:spPr>
          <a:xfrm>
            <a:off x="2272700" y="1756700"/>
            <a:ext cx="10527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descr="Image result for evidence clipart"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8875" y="0"/>
            <a:ext cx="1360900" cy="94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90450"/>
            <a:ext cx="8520600" cy="6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Step 3: Identify the Causes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311700" y="1602275"/>
            <a:ext cx="4170600" cy="16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School not aware of the recycling policy for schools. </a:t>
            </a:r>
            <a:endParaRPr sz="2400"/>
          </a:p>
        </p:txBody>
      </p:sp>
      <p:sp>
        <p:nvSpPr>
          <p:cNvPr id="97" name="Google Shape;97;p17"/>
          <p:cNvSpPr txBox="1"/>
          <p:nvPr>
            <p:ph idx="2" type="body"/>
          </p:nvPr>
        </p:nvSpPr>
        <p:spPr>
          <a:xfrm>
            <a:off x="4972425" y="1601975"/>
            <a:ext cx="3860100" cy="16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School not aware of the value and importance of recycling.</a:t>
            </a:r>
            <a:r>
              <a:rPr lang="en"/>
              <a:t> </a:t>
            </a:r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639900" y="3660125"/>
            <a:ext cx="78642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descr="Image result for cause clipart" id="99" name="Google Shape;9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325" y="3210275"/>
            <a:ext cx="3325350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11700" y="217750"/>
            <a:ext cx="8520600" cy="707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4: Evaluating Existing Public Policies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311700" y="1423425"/>
            <a:ext cx="5274300" cy="852000"/>
          </a:xfrm>
          <a:prstGeom prst="rect">
            <a:avLst/>
          </a:prstGeom>
          <a:solidFill>
            <a:srgbClr val="00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rebuchet MS"/>
                <a:ea typeface="Trebuchet MS"/>
                <a:cs typeface="Trebuchet MS"/>
                <a:sym typeface="Trebuchet MS"/>
              </a:rPr>
              <a:t>Recycling is loosely enforced in the building. 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840000" y="3815750"/>
            <a:ext cx="7464000" cy="992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School staff and students place recycled materials in the proper place, but at the end of the day it gets put in the same bin.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1830125" y="2554025"/>
            <a:ext cx="6889800" cy="803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Custodial staff places all waste materials in the same bin at the end of the day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210075"/>
            <a:ext cx="8520600" cy="62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5: Developing Solutions</a:t>
            </a:r>
            <a:endParaRPr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513325" y="1274650"/>
            <a:ext cx="4260300" cy="897000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Assign recycling stations on each floor. </a:t>
            </a:r>
            <a:endParaRPr i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/>
          </a:p>
        </p:txBody>
      </p:sp>
      <p:sp>
        <p:nvSpPr>
          <p:cNvPr id="114" name="Google Shape;114;p19"/>
          <p:cNvSpPr txBox="1"/>
          <p:nvPr/>
        </p:nvSpPr>
        <p:spPr>
          <a:xfrm>
            <a:off x="3110050" y="2889475"/>
            <a:ext cx="5669700" cy="1057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Having a school recycle rally (PepsiCo Recycling Rally)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1818150" y="1963025"/>
            <a:ext cx="5203200" cy="11364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i="1"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Bring more awareness by having grade assemblies and giving incentives to the class that recycles the most.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/>
        </p:nvSpPr>
        <p:spPr>
          <a:xfrm>
            <a:off x="286875" y="573750"/>
            <a:ext cx="6885000" cy="8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491625" y="0"/>
            <a:ext cx="7767600" cy="11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https://www.pepsicorecycling.com/RecycleRally</a:t>
            </a:r>
            <a:endParaRPr sz="3600"/>
          </a:p>
        </p:txBody>
      </p:sp>
      <p:pic>
        <p:nvPicPr>
          <p:cNvPr descr="Image result for school recycling" id="122" name="Google Shape;12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5025" y="2655475"/>
            <a:ext cx="2602500" cy="2268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pepsico recycle rally" id="123" name="Google Shape;12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62975" y="677075"/>
            <a:ext cx="3257550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ough decision ahead clipart" id="128" name="Google Shape;1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4000" y="406175"/>
            <a:ext cx="6100450" cy="422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