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6"/>
      <p:bold r:id="rId17"/>
    </p:embeddedFont>
    <p:embeddedFont>
      <p:font typeface="News Cycle" panose="020B0604020202020204" charset="2"/>
      <p:regular r:id="rId18"/>
      <p:bold r:id="rId19"/>
    </p:embeddedFont>
    <p:embeddedFont>
      <p:font typeface="Source Code Pro" panose="020B0509030403020204" pitchFamily="49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E1AAE5-71F3-4DED-8CB9-63CA1C8DA09E}">
  <a:tblStyle styleId="{50E1AAE5-71F3-4DED-8CB9-63CA1C8DA0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177c2b4e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177c2b4e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177c2b4e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177c2b4e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177c2b4e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177c2b4e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177c2b4e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177c2b4e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177c2b4e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177c2b4e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177c2b4e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177c2b4e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177c2b4e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177c2b4e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177c2b4e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177c2b4e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177c2b4e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177c2b4e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will share out if they have ever been bullied.  If the student who is sharing feels comfortable enough,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177c2b4e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177c2b4e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will discuss and create a list as a whole group what they think the different kinds of bullying is.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84100c4e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84100c4e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177c2b4e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177c2b4e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power.org/library/article/prevent-bullying/?gclid=Cj0KCQjww47nBRDlARIsAEJ34blCTyLhvudS_DgOlWjtJ0v9p5spjj_xLiGn-j3_6edkJsFcisK_KDwaAr62EALw_wc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Bullying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ews Cycle"/>
                <a:ea typeface="News Cycle"/>
                <a:cs typeface="News Cycle"/>
                <a:sym typeface="News Cycle"/>
              </a:rPr>
              <a:t>How do we prevent bullying?</a:t>
            </a:r>
            <a:endParaRPr dirty="0"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ews Cycle"/>
                <a:ea typeface="News Cycle"/>
                <a:cs typeface="News Cycle"/>
                <a:sym typeface="News Cycle"/>
              </a:rPr>
              <a:t>Eleni Handras</a:t>
            </a:r>
            <a:endParaRPr dirty="0"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PS112Q 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Determine the Causes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2838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Is it the way some people are raised or taught?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4115050" y="2213350"/>
            <a:ext cx="32838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Is it because no one cares when bullying happens?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3403750"/>
            <a:ext cx="32838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Is it because when you tell an adult that something is happening, nothing changes?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05552">
            <a:off x="6847701" y="353275"/>
            <a:ext cx="1796774" cy="179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4665">
            <a:off x="3495900" y="2887588"/>
            <a:ext cx="1481825" cy="22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2700" y="1500950"/>
            <a:ext cx="1902799" cy="190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5463050" y="3483250"/>
            <a:ext cx="32838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Is it because the bully has been bullied before?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730825" y="1093850"/>
            <a:ext cx="32838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Is the bully having a hard time and projecting his problems on others?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Evaluate existing policies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195400"/>
            <a:ext cx="43491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PS112Q Student Behavioral Expectations state: 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News Cycle"/>
                <a:ea typeface="News Cycle"/>
                <a:cs typeface="News Cycle"/>
                <a:sym typeface="News Cycle"/>
              </a:rPr>
              <a:t>Treat others as we would like to be treated: This means that students</a:t>
            </a:r>
            <a:endParaRPr>
              <a:solidFill>
                <a:srgbClr val="000000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ews Cycle"/>
              <a:buChar char="●"/>
            </a:pPr>
            <a:r>
              <a:rPr lang="en">
                <a:solidFill>
                  <a:srgbClr val="000000"/>
                </a:solidFill>
                <a:latin typeface="News Cycle"/>
                <a:ea typeface="News Cycle"/>
                <a:cs typeface="News Cycle"/>
                <a:sym typeface="News Cycle"/>
              </a:rPr>
              <a:t>offer positive help and support to adults and peers</a:t>
            </a:r>
            <a:endParaRPr>
              <a:solidFill>
                <a:srgbClr val="000000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ews Cycle"/>
              <a:buChar char="●"/>
            </a:pPr>
            <a:r>
              <a:rPr lang="en">
                <a:solidFill>
                  <a:srgbClr val="000000"/>
                </a:solidFill>
                <a:latin typeface="News Cycle"/>
                <a:ea typeface="News Cycle"/>
                <a:cs typeface="News Cycle"/>
                <a:sym typeface="News Cycle"/>
              </a:rPr>
              <a:t>respect people’s personal space</a:t>
            </a:r>
            <a:endParaRPr>
              <a:solidFill>
                <a:srgbClr val="000000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ews Cycle"/>
              <a:buChar char="●"/>
            </a:pPr>
            <a:r>
              <a:rPr lang="en">
                <a:solidFill>
                  <a:srgbClr val="000000"/>
                </a:solidFill>
                <a:latin typeface="News Cycle"/>
                <a:ea typeface="News Cycle"/>
                <a:cs typeface="News Cycle"/>
                <a:sym typeface="News Cycle"/>
              </a:rPr>
              <a:t>Do not touch things that belong to others, unless given permission</a:t>
            </a:r>
            <a:endParaRPr>
              <a:solidFill>
                <a:srgbClr val="000000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ews Cycle"/>
              <a:buChar char="●"/>
            </a:pPr>
            <a:r>
              <a:rPr lang="en">
                <a:solidFill>
                  <a:srgbClr val="000000"/>
                </a:solidFill>
                <a:latin typeface="News Cycle"/>
                <a:ea typeface="News Cycle"/>
                <a:cs typeface="News Cycle"/>
                <a:sym typeface="News Cycle"/>
              </a:rPr>
              <a:t>use appropriate language and speak respectfully to adults and peers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4871625" y="1195400"/>
            <a:ext cx="3806400" cy="29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DOE Chancellor’s Code of Conduct: 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Referral to Counseling Services for Bullying, Intimidation, or Harassment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When a student or group of students engages in bullying, including cyberbullying, intimidation, or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bias-based harassment, of another student or group of students, both the target of the behavior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and the student who engages in this behavior should be referred to separate appropriate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counseling, support, and education services provided by school staff or a community-based agency. Neither mediation nor conflict resolution is, under any circumstances, appropriate interventions for bullying, intimidation, or harassment.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Developing Solutions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Thinking about what problem solving strategies or solutions can help in this situation?  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How would you help?  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Be very specific in what will help make the situation better. 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Take a look at </a:t>
            </a:r>
            <a:r>
              <a:rPr lang="en" u="sng">
                <a:solidFill>
                  <a:schemeClr val="hlink"/>
                </a:solidFill>
                <a:latin typeface="News Cycle"/>
                <a:ea typeface="News Cycle"/>
                <a:cs typeface="News Cycle"/>
                <a:sym typeface="News Cycle"/>
                <a:hlinkClick r:id="rId3"/>
              </a:rPr>
              <a:t>Face Bullying With Confidence: 8 Kidpower Skills We Can Use Right Away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TURN AND TALK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What are your thoughts about what they have to say? Do you have any ideas on how to STOP bullying?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74075" y="798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Selecting the BEST Policy Solution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5514600" y="638750"/>
            <a:ext cx="34902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Why is this solution the best option? 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graphicFrame>
        <p:nvGraphicFramePr>
          <p:cNvPr id="148" name="Google Shape;148;p25"/>
          <p:cNvGraphicFramePr/>
          <p:nvPr/>
        </p:nvGraphicFramePr>
        <p:xfrm>
          <a:off x="993475" y="152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{50E1AAE5-71F3-4DED-8CB9-63CA1C8DA09E}</a:tableStyleId>
              </a:tblPr>
              <a:tblGrid>
                <a:gridCol w="83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" name="Google Shape;149;p25"/>
          <p:cNvSpPr txBox="1"/>
          <p:nvPr/>
        </p:nvSpPr>
        <p:spPr>
          <a:xfrm>
            <a:off x="3015250" y="778250"/>
            <a:ext cx="2958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Amatic SC"/>
                <a:ea typeface="Amatic SC"/>
                <a:cs typeface="Amatic SC"/>
                <a:sym typeface="Amatic SC"/>
              </a:rPr>
              <a:t>FEASIBILITY</a:t>
            </a:r>
            <a:endParaRPr sz="4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 rot="-5400000">
            <a:off x="-1286125" y="2887225"/>
            <a:ext cx="2958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Amatic SC"/>
                <a:ea typeface="Amatic SC"/>
                <a:cs typeface="Amatic SC"/>
                <a:sym typeface="Amatic SC"/>
              </a:rPr>
              <a:t>EFFECTIVENESS</a:t>
            </a:r>
            <a:endParaRPr sz="48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Define the Problem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When you identify a problem make sure to be specific and include the problem and the location.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The problem is students are bullied in school. Is it happening more often or are we labeling bullying when it isn’t?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Bullying?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879600" cy="15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Turn and talk to the person next to you.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Discuss the definition of bullying.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400" y="1161225"/>
            <a:ext cx="4647901" cy="30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 rot="-591635">
            <a:off x="248716" y="2967038"/>
            <a:ext cx="2256332" cy="50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ws Cycle"/>
                <a:ea typeface="News Cycle"/>
                <a:cs typeface="News Cycle"/>
                <a:sym typeface="News Cycle"/>
              </a:rPr>
              <a:t>Bullying is...</a:t>
            </a:r>
            <a:endParaRPr sz="2400"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72" name="Google Shape;72;p15"/>
          <p:cNvSpPr txBox="1"/>
          <p:nvPr/>
        </p:nvSpPr>
        <p:spPr>
          <a:xfrm rot="1238819">
            <a:off x="1289356" y="4034368"/>
            <a:ext cx="2256322" cy="50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ws Cycle"/>
                <a:ea typeface="News Cycle"/>
                <a:cs typeface="News Cycle"/>
                <a:sym typeface="News Cycle"/>
              </a:rPr>
              <a:t>Bullying is not...</a:t>
            </a:r>
            <a:endParaRPr sz="2400"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Bullying defined by operation respect.org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ews Cycle"/>
                <a:ea typeface="News Cycle"/>
                <a:cs typeface="News Cycle"/>
                <a:sym typeface="News Cycle"/>
              </a:rPr>
              <a:t>P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 – reflect an imbalance of </a:t>
            </a:r>
            <a:r>
              <a:rPr lang="en" b="1">
                <a:latin typeface="News Cycle"/>
                <a:ea typeface="News Cycle"/>
                <a:cs typeface="News Cycle"/>
                <a:sym typeface="News Cycle"/>
              </a:rPr>
              <a:t>Power-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 the person engaging in bullying has a real or perceived power over the person being bullied (i.e. age, size, popularity, role, group, etc.)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lang="en">
                <a:latin typeface="News Cycle"/>
                <a:ea typeface="News Cycle"/>
                <a:cs typeface="News Cycle"/>
                <a:sym typeface="News Cycle"/>
              </a:rPr>
            </a:br>
            <a:r>
              <a:rPr lang="en" b="1">
                <a:latin typeface="News Cycle"/>
                <a:ea typeface="News Cycle"/>
                <a:cs typeface="News Cycle"/>
                <a:sym typeface="News Cycle"/>
              </a:rPr>
              <a:t>A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 – be </a:t>
            </a:r>
            <a:r>
              <a:rPr lang="en" b="1">
                <a:latin typeface="News Cycle"/>
                <a:ea typeface="News Cycle"/>
                <a:cs typeface="News Cycle"/>
                <a:sym typeface="News Cycle"/>
              </a:rPr>
              <a:t>Aggressive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 – (including various forms of aggression: physical, emotional, relational)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latin typeface="News Cycle"/>
                <a:ea typeface="News Cycle"/>
                <a:cs typeface="News Cycle"/>
                <a:sym typeface="News Cycle"/>
              </a:rPr>
              <a:t>I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 – be </a:t>
            </a:r>
            <a:r>
              <a:rPr lang="en" b="1">
                <a:latin typeface="News Cycle"/>
                <a:ea typeface="News Cycle"/>
                <a:cs typeface="News Cycle"/>
                <a:sym typeface="News Cycle"/>
              </a:rPr>
              <a:t>Intentional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 – in person or via social media (cyberbullying)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latin typeface="News Cycle"/>
                <a:ea typeface="News Cycle"/>
                <a:cs typeface="News Cycle"/>
                <a:sym typeface="News Cycle"/>
              </a:rPr>
              <a:t>N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 – occur </a:t>
            </a:r>
            <a:r>
              <a:rPr lang="en" b="1">
                <a:latin typeface="News Cycle"/>
                <a:ea typeface="News Cycle"/>
                <a:cs typeface="News Cycle"/>
                <a:sym typeface="News Cycle"/>
              </a:rPr>
              <a:t>Numerous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 times (Repetitive)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Bullying is not...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2356325" y="1296175"/>
            <a:ext cx="39048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Bullying is not a one-time offense. 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If someone says or does something unintentionally hurtful and they do it once, that’s </a:t>
            </a:r>
            <a:r>
              <a:rPr lang="en" b="1" u="sng">
                <a:latin typeface="News Cycle"/>
                <a:ea typeface="News Cycle"/>
                <a:cs typeface="News Cycle"/>
                <a:sym typeface="News Cycle"/>
              </a:rPr>
              <a:t>RUDE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.</a:t>
            </a:r>
            <a:br>
              <a:rPr lang="en">
                <a:latin typeface="News Cycle"/>
                <a:ea typeface="News Cycle"/>
                <a:cs typeface="News Cycle"/>
                <a:sym typeface="News Cycle"/>
              </a:rPr>
            </a:b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If someone says or does something intentionally hurtful and they do it once, they are being </a:t>
            </a:r>
            <a:r>
              <a:rPr lang="en" sz="2400" u="sng">
                <a:latin typeface="News Cycle"/>
                <a:ea typeface="News Cycle"/>
                <a:cs typeface="News Cycle"/>
                <a:sym typeface="News Cycle"/>
              </a:rPr>
              <a:t>MEAN</a:t>
            </a: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.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3850"/>
            <a:ext cx="1888028" cy="3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7725" y="292850"/>
            <a:ext cx="2571174" cy="171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felt bullied before?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250"/>
            <a:ext cx="3962400" cy="18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0275" y="2752475"/>
            <a:ext cx="2186000" cy="20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760650" y="1721572"/>
            <a:ext cx="39624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ws Cycle"/>
                <a:ea typeface="News Cycle"/>
                <a:cs typeface="News Cycle"/>
                <a:sym typeface="News Cycle"/>
              </a:rPr>
              <a:t>How did you feel?</a:t>
            </a:r>
            <a:endParaRPr sz="2400"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244150" y="3376663"/>
            <a:ext cx="29517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ws Cycle"/>
                <a:ea typeface="News Cycle"/>
                <a:cs typeface="News Cycle"/>
                <a:sym typeface="News Cycle"/>
              </a:rPr>
              <a:t>Jot it down on a post-it.</a:t>
            </a:r>
            <a:endParaRPr sz="2400"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2982150" y="4000850"/>
            <a:ext cx="3254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ws Cycle"/>
                <a:ea typeface="News Cycle"/>
                <a:cs typeface="News Cycle"/>
                <a:sym typeface="News Cycle"/>
              </a:rPr>
              <a:t>Who would like to share?</a:t>
            </a:r>
            <a:endParaRPr sz="2400"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are the different kinds of bullying?</a:t>
            </a:r>
            <a:endParaRPr sz="4800"/>
          </a:p>
        </p:txBody>
      </p:sp>
      <p:sp>
        <p:nvSpPr>
          <p:cNvPr id="102" name="Google Shape;102;p19"/>
          <p:cNvSpPr txBox="1"/>
          <p:nvPr/>
        </p:nvSpPr>
        <p:spPr>
          <a:xfrm>
            <a:off x="776800" y="1342750"/>
            <a:ext cx="70245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News Cycle"/>
                <a:ea typeface="News Cycle"/>
                <a:cs typeface="News Cycle"/>
                <a:sym typeface="News Cycle"/>
              </a:rPr>
              <a:t>Turn and Talk to the person next to you!</a:t>
            </a:r>
            <a:endParaRPr sz="3000"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2052950" y="2275200"/>
            <a:ext cx="63141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ews Cycle"/>
                <a:ea typeface="News Cycle"/>
                <a:cs typeface="News Cycle"/>
                <a:sym typeface="News Cycle"/>
              </a:rPr>
              <a:t>Let’s make a list:</a:t>
            </a:r>
            <a:endParaRPr sz="1800"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989" y="-37125"/>
            <a:ext cx="664402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Gather Evidence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34025" y="1093850"/>
            <a:ext cx="4260300" cy="3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When you face a problem, you need to collect data, proof of what you are questioning.  The best way to understand this problem is to have empathy- putting yourself in someone else’s shoes.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How would you feel if you were the victim of bullying?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News Cycle"/>
                <a:ea typeface="News Cycle"/>
                <a:cs typeface="News Cycle"/>
                <a:sym typeface="News Cycle"/>
              </a:rPr>
              <a:t>How would you want someone else to help you if you were caught in the middle?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200" y="28413"/>
            <a:ext cx="3817400" cy="50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On-screen Show (16:9)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News Cycle</vt:lpstr>
      <vt:lpstr>Source Code Pro</vt:lpstr>
      <vt:lpstr>Arial</vt:lpstr>
      <vt:lpstr>Amatic SC</vt:lpstr>
      <vt:lpstr>Beach Day</vt:lpstr>
      <vt:lpstr>Bullying</vt:lpstr>
      <vt:lpstr>Step 1: Define the Problem</vt:lpstr>
      <vt:lpstr>What is Bullying?</vt:lpstr>
      <vt:lpstr>Bullying defined by operation respect.org</vt:lpstr>
      <vt:lpstr>Bullying is not...</vt:lpstr>
      <vt:lpstr>Have you ever felt bullied before?</vt:lpstr>
      <vt:lpstr>What are the different kinds of bullying?</vt:lpstr>
      <vt:lpstr>PowerPoint Presentation</vt:lpstr>
      <vt:lpstr>Step 2: Gather Evidence</vt:lpstr>
      <vt:lpstr>Step 3: Determine the Causes</vt:lpstr>
      <vt:lpstr>Step 4: Evaluate existing policies</vt:lpstr>
      <vt:lpstr>Step 5: Developing Solutions</vt:lpstr>
      <vt:lpstr>Step 6: Selecting the BEST Policy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cp:lastModifiedBy>Joseph Montecalvo</cp:lastModifiedBy>
  <cp:revision>1</cp:revision>
  <dcterms:modified xsi:type="dcterms:W3CDTF">2022-03-29T16:19:55Z</dcterms:modified>
</cp:coreProperties>
</file>