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D674023-8F12-4F2E-BAAA-3A98DD4F1293}">
  <a:tblStyle styleId="{3D674023-8F12-4F2E-BAAA-3A98DD4F129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dd0826d74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dd0826d7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d0826d74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dd0826d7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d0826d74_0_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d0826d7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d0826d74_0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d0826d7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dd0826d74_0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dd0826d7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dd0826d7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dd0826d7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dd0826d74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dd0826d7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flippedtips.com/plegal/tips/select.html" TargetMode="External"/><Relationship Id="rId4" Type="http://schemas.openxmlformats.org/officeDocument/2006/relationships/hyperlink" Target="http://flippedtips.com/plegal/tips/gather.html" TargetMode="External"/><Relationship Id="rId5" Type="http://schemas.openxmlformats.org/officeDocument/2006/relationships/hyperlink" Target="http://flippedtips.com/plegal/tips/identify.html" TargetMode="External"/><Relationship Id="rId6" Type="http://schemas.openxmlformats.org/officeDocument/2006/relationships/hyperlink" Target="http://flippedtips.com/plegal/tips/existing.html" TargetMode="External"/><Relationship Id="rId7" Type="http://schemas.openxmlformats.org/officeDocument/2006/relationships/hyperlink" Target="http://flippedtips.com/plegal/tips/solutions.html" TargetMode="External"/><Relationship Id="rId8" Type="http://schemas.openxmlformats.org/officeDocument/2006/relationships/hyperlink" Target="http://flippedtips.com/plegal/tips/bestsol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www.google.com/search?rlz=1C1GCEU_enUS866US866&amp;sxsrf=ACYBGNQ47_wjJREWIbj2awKAJ1CG6sYbbg:1580928417345&amp;q=how+to+pronounce+lateness&amp;stick=H4sIAAAAAAAAAOMIfcRoxS3w8sc9YSnDSWtOXmPU5uINKMrPK81LzkwsyczPExLhYglJLcoV4pHi4uLISSxJzUstLrZiUWJKzeNZxCqZkV-uUJKvUADUkw_UlKoAUwIAnf8PUFsAAAA&amp;pron_lang=en&amp;pron_country=us&amp;sa=X&amp;ved=2ahUKEwiVoOylibvnAhUuq1kKHVvZDHQQ3eEDMAB6BAgGEA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om/search?rlz=1C1GCEU_enUS866US866&amp;sxsrf=ACYBGNQ47_wjJREWIbj2awKAJ1CG6sYbbg:1580928417345&amp;q=how+to+pronounce+lateness&amp;stick=H4sIAAAAAAAAAOMIfcRoxS3w8sc9YSnDSWtOXmPU5uINKMrPK81LzkwsyczPExLhYglJLcoV4pHi4uLISSxJzUstLrZiUWJKzeNZxCqZkV-uUJKvUADUkw_UlKoAUwIAnf8PUFsAAAA&amp;pron_lang=en&amp;pron_country=us&amp;sa=X&amp;ved=2ahUKEwiVoOylibvnAhUuq1kKHVvZDHQQ3eEDMAB6BAgGEA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lateness 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7625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By:Mallory Goldberg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6175"/>
            <a:ext cx="1786775" cy="13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248" y="1291348"/>
            <a:ext cx="1995747" cy="10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2009300" y="169800"/>
            <a:ext cx="49383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Step 3: Determine the Causes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39600" y="1662625"/>
            <a:ext cx="2143800" cy="16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Are you going to sleep too late?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120050" y="1096675"/>
            <a:ext cx="24975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Do you set an alarm?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5822700" y="1666200"/>
            <a:ext cx="30423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Is mom or dad helping you get to school on time?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2426725" y="2805225"/>
            <a:ext cx="30846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Do you know who is taking you to school every day? 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225975" y="4072075"/>
            <a:ext cx="28017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***how does this make you feel?***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250" y="4072075"/>
            <a:ext cx="1659000" cy="7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ctrTitle"/>
          </p:nvPr>
        </p:nvSpPr>
        <p:spPr>
          <a:xfrm>
            <a:off x="311700" y="392150"/>
            <a:ext cx="8362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Step 4: Evaluate existing policies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From the </a:t>
            </a:r>
            <a:r>
              <a:rPr lang="en" sz="4200"/>
              <a:t>chancellor</a:t>
            </a:r>
            <a:r>
              <a:rPr lang="en" sz="4200"/>
              <a:t> himself...</a:t>
            </a:r>
            <a:endParaRPr sz="4200"/>
          </a:p>
        </p:txBody>
      </p:sp>
      <p:sp>
        <p:nvSpPr>
          <p:cNvPr id="134" name="Google Shape;134;p23"/>
          <p:cNvSpPr txBox="1"/>
          <p:nvPr/>
        </p:nvSpPr>
        <p:spPr>
          <a:xfrm>
            <a:off x="176875" y="1931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Did you know that a student with 90% attendance has missed one month of school by the end of the year? Students with less than 90% attendance are more likely to have lower test scores and not graduate from high school.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700"/>
              </a:spcBef>
              <a:spcAft>
                <a:spcPts val="270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115200" y="1598925"/>
            <a:ext cx="2271000" cy="16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Ensuring Regular Student Attendance: Schools must establish and maintain a system for recognizing patterns of student absence. A student whose attendance rate is less than 90% is chronically absent. Schools must establish and implement specific interventions to reduce the number of students who are chronically absent.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42650" y="223300"/>
            <a:ext cx="3075600" cy="15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Lets chat...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304250" y="1227950"/>
            <a:ext cx="8454600" cy="3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1: Ms. Goldberg misses you when you are not here...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2: Ms. Goldberg is not mad at you because you are late...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3: I want the best for you </a:t>
            </a: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4: Can Ms. Goldberg talk to mom/dad about getting you here on time?! 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723650" y="91975"/>
            <a:ext cx="31626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089925" y="254450"/>
            <a:ext cx="39819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Step 5: Developing Solutions</a:t>
            </a:r>
            <a:endParaRPr sz="3600"/>
          </a:p>
        </p:txBody>
      </p:sp>
      <p:sp>
        <p:nvSpPr>
          <p:cNvPr id="148" name="Google Shape;148;p25"/>
          <p:cNvSpPr txBox="1"/>
          <p:nvPr/>
        </p:nvSpPr>
        <p:spPr>
          <a:xfrm>
            <a:off x="0" y="1280575"/>
            <a:ext cx="28794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-let’s create a journal?</a:t>
            </a:r>
            <a:endParaRPr b="1" sz="36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049200" y="1698000"/>
            <a:ext cx="21582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-let's get you a relaxing night time routine</a:t>
            </a:r>
            <a:endParaRPr b="1" sz="36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211825" y="1107675"/>
            <a:ext cx="23136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-let’s talk with mom and dad :)</a:t>
            </a:r>
            <a:endParaRPr b="1" sz="36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179600" y="3251400"/>
            <a:ext cx="31104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-can we earn rewards for being on time?</a:t>
            </a:r>
            <a:endParaRPr b="1" sz="36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5737800" y="3179250"/>
            <a:ext cx="31104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-Message me on class dojo when you are on your way!</a:t>
            </a:r>
            <a:endParaRPr b="1" sz="36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1955500" y="141250"/>
            <a:ext cx="63717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Step 6: Selecting the BEST Policy Solution</a:t>
            </a:r>
            <a:endParaRPr b="0"/>
          </a:p>
        </p:txBody>
      </p:sp>
      <p:sp>
        <p:nvSpPr>
          <p:cNvPr id="158" name="Google Shape;158;p26"/>
          <p:cNvSpPr txBox="1"/>
          <p:nvPr/>
        </p:nvSpPr>
        <p:spPr>
          <a:xfrm>
            <a:off x="-28300" y="254450"/>
            <a:ext cx="28653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Why is this solution the best option? 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159" name="Google Shape;159;p26"/>
          <p:cNvGraphicFramePr/>
          <p:nvPr/>
        </p:nvGraphicFramePr>
        <p:xfrm>
          <a:off x="1804425" y="215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{3D674023-8F12-4F2E-BAAA-3A98DD4F1293}</a:tableStyleId>
              </a:tblPr>
              <a:tblGrid>
                <a:gridCol w="640150"/>
                <a:gridCol w="2229525"/>
                <a:gridCol w="1442200"/>
                <a:gridCol w="1442200"/>
              </a:tblGrid>
              <a:tr h="53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1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1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1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0" name="Google Shape;160;p26"/>
          <p:cNvSpPr txBox="1"/>
          <p:nvPr/>
        </p:nvSpPr>
        <p:spPr>
          <a:xfrm>
            <a:off x="3388900" y="926825"/>
            <a:ext cx="41034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FEASIBILITY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 rot="-5400000">
            <a:off x="459875" y="1967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1584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steps of public policy </a:t>
            </a:r>
            <a:r>
              <a:rPr lang="en"/>
              <a:t>analyst</a:t>
            </a:r>
            <a:r>
              <a:rPr lang="en"/>
              <a:t> (ppa)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80150" y="1037250"/>
            <a:ext cx="73296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1.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3"/>
              </a:rPr>
              <a:t>Define the Problem</a:t>
            </a:r>
            <a:endParaRPr b="1" sz="2600" u="sng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2.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4"/>
              </a:rPr>
              <a:t>Gather the Evidence</a:t>
            </a:r>
            <a:endParaRPr b="1" sz="2600" u="sng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3.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5"/>
              </a:rPr>
              <a:t>Identify the Causes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2600" u="sng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4.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6"/>
              </a:rPr>
              <a:t>Evaluate an Existing Policy</a:t>
            </a:r>
            <a:endParaRPr b="1" sz="2600" u="sng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5.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7"/>
              </a:rPr>
              <a:t>Develop Solutions</a:t>
            </a:r>
            <a:endParaRPr b="1" sz="2600" u="sng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6.</a:t>
            </a:r>
            <a:r>
              <a:rPr b="1" lang="en" sz="7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en" sz="2600" u="sng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  <a:hlinkClick r:id="rId8"/>
              </a:rPr>
              <a:t>Select the Best Solution </a:t>
            </a:r>
            <a:r>
              <a:rPr b="1" lang="en" sz="2600">
                <a:solidFill>
                  <a:schemeClr val="dk1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(Feasibility vs. Effectiveness)</a:t>
            </a:r>
            <a:endParaRPr b="1" sz="2600">
              <a:solidFill>
                <a:schemeClr val="dk1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75" y="347175"/>
            <a:ext cx="74295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50" y="1754550"/>
            <a:ext cx="2370124" cy="25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332300" y="2129575"/>
            <a:ext cx="45351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Problem: Many students are late to class every day. 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5500" y="1616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time does school start?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65500" y="3510298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School starts at…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 have to be in our seats at…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Ms. Goldberg starts the day at..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" y="2039500"/>
            <a:ext cx="2447526" cy="10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087550" y="2072950"/>
            <a:ext cx="1330200" cy="53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8:10 A.M.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925" y="152400"/>
            <a:ext cx="34580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42650" y="223300"/>
            <a:ext cx="3075600" cy="15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Let’s take a </a:t>
            </a:r>
            <a:r>
              <a:rPr lang="en" sz="3000"/>
              <a:t>deeper</a:t>
            </a:r>
            <a:r>
              <a:rPr lang="en" sz="3000"/>
              <a:t> look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At what being late looks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Like…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550" y="335325"/>
            <a:ext cx="3008850" cy="16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457450" y="1341150"/>
            <a:ext cx="40752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AutoNum type="arabicPeriod"/>
            </a:pPr>
            <a:r>
              <a:rPr lang="en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You MISSED your reading instruction! (FUNDATIONS/SPIRE)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AutoNum type="arabicPeriod"/>
            </a:pPr>
            <a:r>
              <a:rPr lang="en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YOU WERE MARKED LATE (AGAIN)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AutoNum type="arabicPeriod"/>
            </a:pPr>
            <a:r>
              <a:rPr lang="en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AN ATTENDANCE OFFICER WILL VISIT YOUR HOUSE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AutoNum type="arabicPeriod"/>
            </a:pPr>
            <a:r>
              <a:rPr lang="en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YOU MISSED THE SPELLING QUIZ ON FRIDAY 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702425" y="2334750"/>
            <a:ext cx="31626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late·ness</a:t>
            </a:r>
            <a:endParaRPr sz="2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/ˈlātnəs/</a:t>
            </a:r>
            <a:endParaRPr sz="105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Learn to pronounce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noun</a:t>
            </a:r>
            <a:endParaRPr i="1" sz="10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Roboto"/>
              <a:buAutoNum type="arabicPeriod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</a:t>
            </a:r>
            <a:b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fact or quality of happening or arriving after the expected or usual time; unpunctuality.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216650" y="398500"/>
            <a:ext cx="6971400" cy="13560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Why were you late?! (that one, two , or three times?)</a:t>
            </a:r>
            <a:endParaRPr sz="60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375" y="2230525"/>
            <a:ext cx="4354900" cy="18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089925" y="254450"/>
            <a:ext cx="3981900" cy="4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When you face a problem, you need to collect data, or proof of what you are questioning. The best way to understand this problem is to understand why it is happening! </a:t>
            </a:r>
            <a:endParaRPr sz="36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0" y="427500"/>
            <a:ext cx="2192974" cy="14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574" y="1071300"/>
            <a:ext cx="2599889" cy="39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evidence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925" y="95800"/>
            <a:ext cx="405536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150" y="1888200"/>
            <a:ext cx="3611126" cy="240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42650" y="223300"/>
            <a:ext cx="3075600" cy="15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Lateness effects...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304250" y="1227950"/>
            <a:ext cx="4344000" cy="3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1: routine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2: social awareness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3: low </a:t>
            </a: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achievement</a:t>
            </a: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4: </a:t>
            </a: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responsibility</a:t>
            </a:r>
            <a:r>
              <a:rPr lang="en" sz="30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30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5723650" y="91975"/>
            <a:ext cx="31626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late·ness</a:t>
            </a:r>
            <a:endParaRPr sz="2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/ˈlātnəs/</a:t>
            </a:r>
            <a:endParaRPr sz="1050">
              <a:solidFill>
                <a:srgbClr val="7075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Learn to pronounce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noun</a:t>
            </a:r>
            <a:endParaRPr i="1" sz="10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Roboto"/>
              <a:buAutoNum type="arabicPeriod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</a:t>
            </a:r>
            <a:b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fact or quality of happening or arriving after the expected or usual time; unpunctuality.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525" y="1984975"/>
            <a:ext cx="1856025" cy="27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