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eb5a065f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eb5a065f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0ec3ddb1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0ec3ddb1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eb5a065f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eb5a065f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eb5a065f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eb5a065f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ede30469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ede30469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0d83785d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0d83785d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0d83785d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0d83785d0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0d83785d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0d83785d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0d83785d0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0d83785d0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22cf12f1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22cf12f1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ea131ef9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ea131ef9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22cf12f1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22cf12f1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22cf12f1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22cf12f1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22cf12f1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22cf12f1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ea131ef9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ea131ef9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ea131ef9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ea131ef9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ea131ef9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ea131ef9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ea131ef9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ea131ef9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ea131ef9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ea131ef9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eb5a065f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eb5a065f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eb5a065f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eb5a065f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 Food</a:t>
            </a:r>
            <a:endParaRPr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725" y="2173175"/>
            <a:ext cx="3870551" cy="234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r>
              <a:rPr lang="en" sz="3000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 Dairy!</a:t>
            </a:r>
            <a:endParaRPr sz="3000" b="1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00" y="66625"/>
            <a:ext cx="2290325" cy="15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0650" y="1152475"/>
            <a:ext cx="4436051" cy="251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 rot="-1029583">
            <a:off x="209667" y="1998233"/>
            <a:ext cx="2084489" cy="2429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did you eat today that had dairy in it?</a:t>
            </a:r>
            <a:endParaRPr sz="25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2824600" y="3922375"/>
            <a:ext cx="3811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Research</a:t>
            </a:r>
            <a:r>
              <a:rPr lang="en" sz="20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 How can dairy help our bodies?</a:t>
            </a:r>
            <a:endParaRPr sz="20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311700" y="161325"/>
            <a:ext cx="8520600" cy="25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0FF00"/>
                </a:solidFill>
              </a:rPr>
              <a:t>We chose </a:t>
            </a:r>
            <a:r>
              <a:rPr lang="en" sz="2300" b="1" u="sng">
                <a:solidFill>
                  <a:srgbClr val="00FF00"/>
                </a:solidFill>
              </a:rPr>
              <a:t>food groups</a:t>
            </a:r>
            <a:r>
              <a:rPr lang="en" sz="2300" b="1">
                <a:solidFill>
                  <a:srgbClr val="00FF00"/>
                </a:solidFill>
              </a:rPr>
              <a:t> and worked in </a:t>
            </a:r>
            <a:r>
              <a:rPr lang="en" sz="2300" b="1" u="sng">
                <a:solidFill>
                  <a:srgbClr val="00FF00"/>
                </a:solidFill>
              </a:rPr>
              <a:t>teams</a:t>
            </a:r>
            <a:r>
              <a:rPr lang="en" sz="2300" b="1">
                <a:solidFill>
                  <a:srgbClr val="00FF00"/>
                </a:solidFill>
              </a:rPr>
              <a:t>!</a:t>
            </a:r>
            <a:br>
              <a:rPr lang="en" sz="2300" b="1">
                <a:solidFill>
                  <a:srgbClr val="00FF00"/>
                </a:solidFill>
              </a:rPr>
            </a:br>
            <a:r>
              <a:rPr lang="en" sz="2300" b="1">
                <a:solidFill>
                  <a:srgbClr val="00FF00"/>
                </a:solidFill>
              </a:rPr>
              <a:t>We used </a:t>
            </a:r>
            <a:r>
              <a:rPr lang="en" sz="2300" b="1" u="sng">
                <a:solidFill>
                  <a:srgbClr val="00FF00"/>
                </a:solidFill>
              </a:rPr>
              <a:t>sources</a:t>
            </a:r>
            <a:r>
              <a:rPr lang="en" sz="2300" b="1">
                <a:solidFill>
                  <a:srgbClr val="00FF00"/>
                </a:solidFill>
              </a:rPr>
              <a:t>! </a:t>
            </a:r>
            <a:br>
              <a:rPr lang="en" sz="2300" b="1">
                <a:solidFill>
                  <a:srgbClr val="00FF00"/>
                </a:solidFill>
              </a:rPr>
            </a:br>
            <a:r>
              <a:rPr lang="en" sz="2300" b="1">
                <a:solidFill>
                  <a:srgbClr val="00FF00"/>
                </a:solidFill>
              </a:rPr>
              <a:t>We </a:t>
            </a:r>
            <a:r>
              <a:rPr lang="en" sz="2300" b="1" u="sng">
                <a:solidFill>
                  <a:srgbClr val="00FF00"/>
                </a:solidFill>
              </a:rPr>
              <a:t>drew</a:t>
            </a:r>
            <a:r>
              <a:rPr lang="en" sz="2300" b="1">
                <a:solidFill>
                  <a:srgbClr val="00FF00"/>
                </a:solidFill>
              </a:rPr>
              <a:t> and </a:t>
            </a:r>
            <a:r>
              <a:rPr lang="en" sz="2300" b="1" u="sng">
                <a:solidFill>
                  <a:srgbClr val="00FF00"/>
                </a:solidFill>
              </a:rPr>
              <a:t>labeled</a:t>
            </a:r>
            <a:r>
              <a:rPr lang="en" sz="2300" b="1">
                <a:solidFill>
                  <a:srgbClr val="00FF00"/>
                </a:solidFill>
              </a:rPr>
              <a:t> foods! </a:t>
            </a:r>
            <a:endParaRPr sz="2300" b="1">
              <a:solidFill>
                <a:srgbClr val="00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0FF00"/>
                </a:solidFill>
              </a:rPr>
              <a:t>We created a </a:t>
            </a:r>
            <a:r>
              <a:rPr lang="en" sz="2300" b="1" u="sng">
                <a:solidFill>
                  <a:srgbClr val="00FF00"/>
                </a:solidFill>
              </a:rPr>
              <a:t>HUGE</a:t>
            </a:r>
            <a:r>
              <a:rPr lang="en" sz="2300" b="1">
                <a:solidFill>
                  <a:srgbClr val="00FF00"/>
                </a:solidFill>
              </a:rPr>
              <a:t> </a:t>
            </a:r>
            <a:r>
              <a:rPr lang="en" sz="2300" b="1" u="sng">
                <a:solidFill>
                  <a:srgbClr val="00FF00"/>
                </a:solidFill>
              </a:rPr>
              <a:t>MyPlate</a:t>
            </a:r>
            <a:r>
              <a:rPr lang="en" sz="2300" b="1">
                <a:solidFill>
                  <a:srgbClr val="00FF00"/>
                </a:solidFill>
              </a:rPr>
              <a:t> for all to see!</a:t>
            </a:r>
            <a:endParaRPr sz="2300" b="1">
              <a:solidFill>
                <a:srgbClr val="00FF00"/>
              </a:solidFill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625" y="1763700"/>
            <a:ext cx="3194649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 rot="-1279673">
            <a:off x="56311" y="2656052"/>
            <a:ext cx="2507530" cy="1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500" b="1">
                <a:solidFill>
                  <a:srgbClr val="FFFF00"/>
                </a:solidFill>
              </a:rPr>
            </a:br>
            <a:br>
              <a:rPr lang="en" sz="2500" b="1">
                <a:solidFill>
                  <a:srgbClr val="FFFF00"/>
                </a:solidFill>
              </a:rPr>
            </a:br>
            <a:r>
              <a:rPr lang="en" sz="2500" b="1">
                <a:solidFill>
                  <a:srgbClr val="FFFF00"/>
                </a:solidFill>
              </a:rPr>
              <a:t>  What did you  </a:t>
            </a:r>
            <a:endParaRPr sz="25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00"/>
                </a:solidFill>
              </a:rPr>
              <a:t>     eat today?</a:t>
            </a:r>
            <a:br>
              <a:rPr lang="en" sz="2500" b="1">
                <a:solidFill>
                  <a:srgbClr val="FFFF00"/>
                </a:solidFill>
              </a:rPr>
            </a:br>
            <a:br>
              <a:rPr lang="en" sz="2500" b="1">
                <a:solidFill>
                  <a:srgbClr val="FFFF00"/>
                </a:solidFill>
              </a:rPr>
            </a:br>
            <a:endParaRPr sz="2500" b="1">
              <a:solidFill>
                <a:srgbClr val="FFFF00"/>
              </a:solidFill>
            </a:endParaRPr>
          </a:p>
        </p:txBody>
      </p:sp>
      <p:sp>
        <p:nvSpPr>
          <p:cNvPr id="158" name="Google Shape;158;p23"/>
          <p:cNvSpPr txBox="1"/>
          <p:nvPr/>
        </p:nvSpPr>
        <p:spPr>
          <a:xfrm rot="-1053216">
            <a:off x="6301727" y="1639948"/>
            <a:ext cx="2954265" cy="102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00"/>
                </a:solidFill>
              </a:rPr>
              <a:t>Was it part of the </a:t>
            </a:r>
            <a:br>
              <a:rPr lang="en" sz="2500" b="1">
                <a:solidFill>
                  <a:srgbClr val="FFFF00"/>
                </a:solidFill>
              </a:rPr>
            </a:br>
            <a:r>
              <a:rPr lang="en" sz="2500" b="1">
                <a:solidFill>
                  <a:srgbClr val="FFFF00"/>
                </a:solidFill>
              </a:rPr>
              <a:t>5 Food Groups?</a:t>
            </a:r>
            <a:br>
              <a:rPr lang="en" sz="2500" b="1">
                <a:solidFill>
                  <a:srgbClr val="FFFF00"/>
                </a:solidFill>
              </a:rPr>
            </a:br>
            <a:br>
              <a:rPr lang="en" sz="2500" b="1">
                <a:solidFill>
                  <a:srgbClr val="FFFF00"/>
                </a:solidFill>
              </a:rPr>
            </a:br>
            <a:endParaRPr sz="25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59" name="Google Shape;159;p23"/>
          <p:cNvSpPr txBox="1"/>
          <p:nvPr/>
        </p:nvSpPr>
        <p:spPr>
          <a:xfrm rot="1171857">
            <a:off x="370058" y="2017559"/>
            <a:ext cx="2380682" cy="82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00"/>
                </a:solidFill>
              </a:rPr>
              <a:t>Let’s Reflect!</a:t>
            </a:r>
            <a:endParaRPr/>
          </a:p>
        </p:txBody>
      </p:sp>
      <p:sp>
        <p:nvSpPr>
          <p:cNvPr id="160" name="Google Shape;160;p23"/>
          <p:cNvSpPr txBox="1"/>
          <p:nvPr/>
        </p:nvSpPr>
        <p:spPr>
          <a:xfrm rot="1466321">
            <a:off x="6329736" y="3435904"/>
            <a:ext cx="2429909" cy="107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00"/>
                </a:solidFill>
              </a:rPr>
              <a:t>If so, which food groups? </a:t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00" y="66625"/>
            <a:ext cx="1269200" cy="115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2375625" y="487975"/>
            <a:ext cx="6456600" cy="5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can we help the students at PS 17 make healthier food choices?</a:t>
            </a:r>
            <a:endParaRPr sz="3000" b="1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00" y="66625"/>
            <a:ext cx="2290325" cy="15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750" y="2010525"/>
            <a:ext cx="2576351" cy="291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/>
        </p:nvSpPr>
        <p:spPr>
          <a:xfrm>
            <a:off x="986775" y="2078250"/>
            <a:ext cx="31947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Generated solutions  --&gt;</a:t>
            </a:r>
            <a:endParaRPr sz="2000" b="1">
              <a:solidFill>
                <a:srgbClr val="FFFF00"/>
              </a:solidFill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1702175" y="3102900"/>
            <a:ext cx="2479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We chose </a:t>
            </a:r>
            <a:r>
              <a:rPr lang="en" sz="3000" b="1" u="sng">
                <a:solidFill>
                  <a:srgbClr val="FFFF00"/>
                </a:solidFill>
              </a:rPr>
              <a:t>2</a:t>
            </a:r>
            <a:r>
              <a:rPr lang="en" sz="2000" b="1">
                <a:solidFill>
                  <a:srgbClr val="FFFF00"/>
                </a:solidFill>
              </a:rPr>
              <a:t> best solutions! ----&gt;</a:t>
            </a:r>
            <a:endParaRPr sz="2000" b="1">
              <a:solidFill>
                <a:srgbClr val="FFFF00"/>
              </a:solidFill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222450" y="4348325"/>
            <a:ext cx="28617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Step 5 of the PPA</a:t>
            </a:r>
            <a:br>
              <a:rPr lang="en" sz="2000" b="1" dirty="0">
                <a:solidFill>
                  <a:srgbClr val="FFFFFF"/>
                </a:solidFill>
              </a:rPr>
            </a:br>
            <a:r>
              <a:rPr lang="en" sz="2000" b="1" dirty="0">
                <a:solidFill>
                  <a:srgbClr val="FFFFFF"/>
                </a:solidFill>
              </a:rPr>
              <a:t>*Develop solutions*</a:t>
            </a:r>
            <a:endParaRPr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2479250" y="66625"/>
            <a:ext cx="6353100" cy="16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need some help! </a:t>
            </a:r>
            <a:br>
              <a:rPr lang="en" sz="3000" b="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en" sz="3000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sz="3000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 to Ask an Expert!</a:t>
            </a:r>
            <a:endParaRPr sz="3000" b="1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4763" y="1646250"/>
            <a:ext cx="2762075" cy="34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505725" y="1696825"/>
            <a:ext cx="3354900" cy="3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We found out that there is a chef working in our school! </a:t>
            </a:r>
            <a:br>
              <a:rPr lang="en" sz="2000" b="1">
                <a:solidFill>
                  <a:srgbClr val="FFFF00"/>
                </a:solidFill>
              </a:rPr>
            </a:br>
            <a:endParaRPr sz="2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We generated questions that can help us learn more about recipes!</a:t>
            </a:r>
            <a:br>
              <a:rPr lang="en" sz="2000" b="1">
                <a:solidFill>
                  <a:srgbClr val="FFFF00"/>
                </a:solidFill>
              </a:rPr>
            </a:br>
            <a:endParaRPr sz="2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We will soon create our  own healthy recipes!</a:t>
            </a:r>
            <a:endParaRPr sz="2000" b="1">
              <a:solidFill>
                <a:srgbClr val="FFFF00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 rot="-1336307">
            <a:off x="3638618" y="2880929"/>
            <a:ext cx="4193662" cy="431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0000"/>
              </a:solidFill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850" y="65650"/>
            <a:ext cx="1611326" cy="161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FF00"/>
                </a:solidFill>
              </a:rPr>
              <a:t>Chef Vince arrived to our classroom!</a:t>
            </a:r>
            <a:br>
              <a:rPr lang="en">
                <a:solidFill>
                  <a:srgbClr val="FF0000"/>
                </a:solidFill>
              </a:rPr>
            </a:br>
            <a:br>
              <a:rPr lang="en">
                <a:solidFill>
                  <a:srgbClr val="FF0000"/>
                </a:solidFill>
              </a:rPr>
            </a:br>
            <a:endParaRPr>
              <a:solidFill>
                <a:srgbClr val="FF0000"/>
              </a:solidFill>
            </a:endParaRPr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 rot="-1198099">
            <a:off x="173646" y="2204851"/>
            <a:ext cx="3375106" cy="1611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 b="1">
                <a:solidFill>
                  <a:srgbClr val="FFFF00"/>
                </a:solidFill>
              </a:rPr>
              <a:t>We asked Chef Vince</a:t>
            </a:r>
            <a:br>
              <a:rPr lang="en" sz="2200" b="1">
                <a:solidFill>
                  <a:srgbClr val="FFFF00"/>
                </a:solidFill>
              </a:rPr>
            </a:br>
            <a:r>
              <a:rPr lang="en" sz="2200" b="1">
                <a:solidFill>
                  <a:srgbClr val="FFFF00"/>
                </a:solidFill>
              </a:rPr>
              <a:t>questions about her recipes and her choice of ingredients! </a:t>
            </a:r>
            <a:endParaRPr sz="2200" b="1">
              <a:solidFill>
                <a:srgbClr val="FFFF00"/>
              </a:solidFill>
            </a:endParaRPr>
          </a:p>
        </p:txBody>
      </p:sp>
      <p:sp>
        <p:nvSpPr>
          <p:cNvPr id="187" name="Google Shape;187;p26"/>
          <p:cNvSpPr txBox="1"/>
          <p:nvPr/>
        </p:nvSpPr>
        <p:spPr>
          <a:xfrm rot="1760630">
            <a:off x="6637487" y="3354971"/>
            <a:ext cx="2285892" cy="1147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We learned so much from </a:t>
            </a:r>
            <a:br>
              <a:rPr lang="en" sz="2000" b="1">
                <a:solidFill>
                  <a:srgbClr val="FFFF00"/>
                </a:solidFill>
              </a:rPr>
            </a:br>
            <a:r>
              <a:rPr lang="en" sz="2000" b="1">
                <a:solidFill>
                  <a:srgbClr val="FFFF00"/>
                </a:solidFill>
              </a:rPr>
              <a:t>Chef Vince!</a:t>
            </a:r>
            <a:endParaRPr sz="2000" b="1">
              <a:solidFill>
                <a:srgbClr val="FFFF00"/>
              </a:solidFill>
            </a:endParaRPr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600" y="1191125"/>
            <a:ext cx="3174425" cy="36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00" y="66625"/>
            <a:ext cx="2009412" cy="133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title"/>
          </p:nvPr>
        </p:nvSpPr>
        <p:spPr>
          <a:xfrm>
            <a:off x="311700" y="222999"/>
            <a:ext cx="8520600" cy="3936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FF00"/>
                </a:solidFill>
              </a:rPr>
              <a:t>     </a:t>
            </a:r>
            <a:r>
              <a:rPr lang="en" sz="3000" b="1" dirty="0">
                <a:solidFill>
                  <a:srgbClr val="00FF00"/>
                </a:solidFill>
              </a:rPr>
              <a:t>We were inspired by Chef Vince!</a:t>
            </a:r>
            <a:br>
              <a:rPr lang="en" sz="3000" b="1" dirty="0">
                <a:solidFill>
                  <a:srgbClr val="00FF00"/>
                </a:solidFill>
              </a:rPr>
            </a:br>
            <a:r>
              <a:rPr lang="en" b="1" dirty="0">
                <a:solidFill>
                  <a:srgbClr val="00FF00"/>
                </a:solidFill>
              </a:rPr>
              <a:t>             </a:t>
            </a:r>
            <a:br>
              <a:rPr lang="en" b="1" dirty="0">
                <a:solidFill>
                  <a:srgbClr val="00FF00"/>
                </a:solidFill>
              </a:rPr>
            </a:br>
            <a:r>
              <a:rPr lang="en" b="1" dirty="0">
                <a:solidFill>
                  <a:srgbClr val="00FF00"/>
                </a:solidFill>
              </a:rPr>
              <a:t>   We did research on healthy and </a:t>
            </a:r>
            <a:br>
              <a:rPr lang="en" b="1" dirty="0">
                <a:solidFill>
                  <a:srgbClr val="00FF00"/>
                </a:solidFill>
              </a:rPr>
            </a:br>
            <a:r>
              <a:rPr lang="en" b="1" dirty="0">
                <a:solidFill>
                  <a:srgbClr val="00FF00"/>
                </a:solidFill>
              </a:rPr>
              <a:t>easy-to-make snacks!</a:t>
            </a:r>
            <a:br>
              <a:rPr lang="en" b="1" dirty="0">
                <a:solidFill>
                  <a:srgbClr val="00FF00"/>
                </a:solidFill>
              </a:rPr>
            </a:br>
            <a:r>
              <a:rPr lang="en" sz="2400" b="1" u="sng" dirty="0">
                <a:solidFill>
                  <a:srgbClr val="0000FF"/>
                </a:solidFill>
              </a:rPr>
              <a:t>We made a plan:</a:t>
            </a:r>
            <a:br>
              <a:rPr lang="en" sz="2400" b="1" dirty="0">
                <a:solidFill>
                  <a:srgbClr val="0000FF"/>
                </a:solidFill>
              </a:rPr>
            </a:br>
            <a:r>
              <a:rPr lang="en" sz="2400" b="1" dirty="0">
                <a:solidFill>
                  <a:srgbClr val="0000FF"/>
                </a:solidFill>
              </a:rPr>
              <a:t>1. Make a recipe</a:t>
            </a:r>
            <a:br>
              <a:rPr lang="en" sz="2400" b="1" dirty="0">
                <a:solidFill>
                  <a:srgbClr val="0000FF"/>
                </a:solidFill>
              </a:rPr>
            </a:br>
            <a:r>
              <a:rPr lang="en" sz="2400" b="1" dirty="0">
                <a:solidFill>
                  <a:srgbClr val="0000FF"/>
                </a:solidFill>
              </a:rPr>
              <a:t>2. Taste it</a:t>
            </a:r>
            <a:br>
              <a:rPr lang="en" sz="2400" b="1" dirty="0">
                <a:solidFill>
                  <a:srgbClr val="0000FF"/>
                </a:solidFill>
              </a:rPr>
            </a:br>
            <a:r>
              <a:rPr lang="en" sz="2400" b="1" dirty="0">
                <a:solidFill>
                  <a:srgbClr val="0000FF"/>
                </a:solidFill>
              </a:rPr>
              <a:t>3. Rate it</a:t>
            </a:r>
            <a:br>
              <a:rPr lang="en" sz="2400" b="1" dirty="0">
                <a:solidFill>
                  <a:srgbClr val="0000FF"/>
                </a:solidFill>
              </a:rPr>
            </a:br>
            <a:r>
              <a:rPr lang="en" sz="2400" b="1" dirty="0">
                <a:solidFill>
                  <a:srgbClr val="0000FF"/>
                </a:solidFill>
              </a:rPr>
              <a:t>4. Ask ourselves: </a:t>
            </a:r>
            <a:endParaRPr sz="2400" b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FF"/>
                </a:solidFill>
              </a:rPr>
              <a:t>             Should we promote it in our school?</a:t>
            </a:r>
            <a:endParaRPr sz="2400" b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FF"/>
              </a:solidFill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50" y="65650"/>
            <a:ext cx="1611326" cy="1611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/>
        </p:nvSpPr>
        <p:spPr>
          <a:xfrm>
            <a:off x="311700" y="4352365"/>
            <a:ext cx="3406590" cy="79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Step 6 of the PPA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</a:rPr>
              <a:t>*Selecting the best policy*</a:t>
            </a:r>
            <a:endParaRPr sz="20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311700" y="161325"/>
            <a:ext cx="85206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FF00"/>
                </a:solidFill>
              </a:rPr>
              <a:t>                 We tried our first recipe!</a:t>
            </a:r>
            <a:br>
              <a:rPr lang="en" sz="3000" b="1">
                <a:solidFill>
                  <a:srgbClr val="00FF00"/>
                </a:solidFill>
              </a:rPr>
            </a:br>
            <a:r>
              <a:rPr lang="en" sz="3000" b="1">
                <a:solidFill>
                  <a:srgbClr val="00FF00"/>
                </a:solidFill>
              </a:rPr>
              <a:t>                  </a:t>
            </a:r>
            <a:r>
              <a:rPr lang="en" sz="3000" b="1">
                <a:solidFill>
                  <a:srgbClr val="FF9900"/>
                </a:solidFill>
              </a:rPr>
              <a:t>Peachy- Orange Salsa!</a:t>
            </a:r>
            <a:endParaRPr sz="3000" b="1">
              <a:solidFill>
                <a:srgbClr val="FF9900"/>
              </a:solidFill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 rotWithShape="1">
          <a:blip r:embed="rId3">
            <a:alphaModFix/>
          </a:blip>
          <a:srcRect l="3728" r="4207"/>
          <a:stretch/>
        </p:blipFill>
        <p:spPr>
          <a:xfrm>
            <a:off x="3060688" y="1152475"/>
            <a:ext cx="2800576" cy="294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1201887"/>
            <a:ext cx="1683326" cy="220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2500" y="2717975"/>
            <a:ext cx="1790799" cy="23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8650" y="1152475"/>
            <a:ext cx="1593651" cy="208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1275" y="2812275"/>
            <a:ext cx="1683326" cy="22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/>
        </p:nvSpPr>
        <p:spPr>
          <a:xfrm>
            <a:off x="3058975" y="4095075"/>
            <a:ext cx="28005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FF00"/>
                </a:solidFill>
              </a:rPr>
              <a:t>     Hmm...would our school    </a:t>
            </a:r>
            <a:br>
              <a:rPr lang="en" sz="1500" b="1">
                <a:solidFill>
                  <a:srgbClr val="00FF00"/>
                </a:solidFill>
              </a:rPr>
            </a:br>
            <a:r>
              <a:rPr lang="en" sz="1500" b="1">
                <a:solidFill>
                  <a:srgbClr val="00FF00"/>
                </a:solidFill>
              </a:rPr>
              <a:t>               like to make </a:t>
            </a:r>
            <a:br>
              <a:rPr lang="en" sz="1500" b="1">
                <a:solidFill>
                  <a:srgbClr val="00FF00"/>
                </a:solidFill>
              </a:rPr>
            </a:br>
            <a:r>
              <a:rPr lang="en" sz="1500" b="1">
                <a:solidFill>
                  <a:srgbClr val="00FF00"/>
                </a:solidFill>
              </a:rPr>
              <a:t> and eat this healthy snack? </a:t>
            </a:r>
            <a:endParaRPr sz="1500" b="1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FF00"/>
                </a:solidFill>
              </a:rPr>
              <a:t>              Let’s rate it!</a:t>
            </a:r>
            <a:r>
              <a:rPr lang="en" sz="1500">
                <a:solidFill>
                  <a:srgbClr val="00FF00"/>
                </a:solidFill>
              </a:rPr>
              <a:t> </a:t>
            </a:r>
            <a:endParaRPr sz="1500">
              <a:solidFill>
                <a:srgbClr val="00FF00"/>
              </a:solidFill>
            </a:endParaRPr>
          </a:p>
        </p:txBody>
      </p:sp>
      <p:pic>
        <p:nvPicPr>
          <p:cNvPr id="208" name="Google Shape;20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0"/>
            <a:ext cx="1790800" cy="1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FF00"/>
                </a:solidFill>
              </a:rPr>
              <a:t>                              We Rated our FIRST Recipe!</a:t>
            </a:r>
            <a:endParaRPr b="1">
              <a:solidFill>
                <a:srgbClr val="00FF00"/>
              </a:solidFill>
            </a:endParaRPr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5" name="Google Shape;215;p29"/>
          <p:cNvPicPr preferRelativeResize="0"/>
          <p:nvPr/>
        </p:nvPicPr>
        <p:blipFill rotWithShape="1">
          <a:blip r:embed="rId3">
            <a:alphaModFix/>
          </a:blip>
          <a:srcRect t="11831" b="8758"/>
          <a:stretch/>
        </p:blipFill>
        <p:spPr>
          <a:xfrm rot="-1291749">
            <a:off x="205563" y="721129"/>
            <a:ext cx="3174274" cy="20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 rotWithShape="1">
          <a:blip r:embed="rId4">
            <a:alphaModFix/>
          </a:blip>
          <a:srcRect t="12432" b="8982"/>
          <a:stretch/>
        </p:blipFill>
        <p:spPr>
          <a:xfrm rot="1054770">
            <a:off x="5773118" y="2483780"/>
            <a:ext cx="3036565" cy="211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9"/>
          <p:cNvSpPr txBox="1"/>
          <p:nvPr/>
        </p:nvSpPr>
        <p:spPr>
          <a:xfrm>
            <a:off x="1023775" y="1174075"/>
            <a:ext cx="5583300" cy="39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00"/>
                </a:solidFill>
              </a:rPr>
              <a:t>                                                </a:t>
            </a:r>
            <a:r>
              <a:rPr lang="en" sz="2500" b="1">
                <a:solidFill>
                  <a:srgbClr val="FFFF00"/>
                </a:solidFill>
              </a:rPr>
              <a:t> We rated:</a:t>
            </a:r>
            <a:br>
              <a:rPr lang="en" sz="2000" b="1">
                <a:solidFill>
                  <a:srgbClr val="FFFF00"/>
                </a:solidFill>
              </a:rPr>
            </a:br>
            <a:r>
              <a:rPr lang="en" sz="2000" b="1">
                <a:solidFill>
                  <a:srgbClr val="FFFF00"/>
                </a:solidFill>
              </a:rPr>
              <a:t>		</a:t>
            </a:r>
            <a:br>
              <a:rPr lang="en" sz="2000" b="1">
                <a:solidFill>
                  <a:srgbClr val="FFFF00"/>
                </a:solidFill>
              </a:rPr>
            </a:br>
            <a:r>
              <a:rPr lang="en" sz="2000" b="1">
                <a:solidFill>
                  <a:srgbClr val="FFFF00"/>
                </a:solidFill>
              </a:rPr>
              <a:t>         </a:t>
            </a:r>
            <a:endParaRPr sz="2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                  </a:t>
            </a:r>
            <a:r>
              <a:rPr lang="en" sz="2200" b="1">
                <a:solidFill>
                  <a:srgbClr val="FFFF00"/>
                </a:solidFill>
              </a:rPr>
              <a:t> The food’s appearance</a:t>
            </a:r>
            <a:br>
              <a:rPr lang="en" sz="2000" b="1">
                <a:solidFill>
                  <a:srgbClr val="FFFF00"/>
                </a:solidFill>
              </a:rPr>
            </a:br>
            <a:endParaRPr sz="2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 I</a:t>
            </a:r>
            <a:r>
              <a:rPr lang="en" sz="2200" b="1">
                <a:solidFill>
                  <a:srgbClr val="FFFF00"/>
                </a:solidFill>
              </a:rPr>
              <a:t>ts taste!</a:t>
            </a:r>
            <a:br>
              <a:rPr lang="en" sz="2000" b="1">
                <a:solidFill>
                  <a:srgbClr val="FFFF00"/>
                </a:solidFill>
              </a:rPr>
            </a:br>
            <a:br>
              <a:rPr lang="en" sz="2000" b="1">
                <a:solidFill>
                  <a:srgbClr val="FFFF00"/>
                </a:solidFill>
              </a:rPr>
            </a:br>
            <a:r>
              <a:rPr lang="en" sz="2000" b="1">
                <a:solidFill>
                  <a:srgbClr val="FFFF00"/>
                </a:solidFill>
              </a:rPr>
              <a:t>                  </a:t>
            </a:r>
            <a:r>
              <a:rPr lang="en" sz="2200" b="1">
                <a:solidFill>
                  <a:srgbClr val="FFFF00"/>
                </a:solidFill>
              </a:rPr>
              <a:t>How easy it is to make!</a:t>
            </a:r>
            <a:r>
              <a:rPr lang="en" sz="2000" b="1">
                <a:solidFill>
                  <a:srgbClr val="FFFF00"/>
                </a:solidFill>
              </a:rPr>
              <a:t>	</a:t>
            </a:r>
            <a:br>
              <a:rPr lang="en" sz="2000" b="1">
                <a:solidFill>
                  <a:srgbClr val="FFFF00"/>
                </a:solidFill>
              </a:rPr>
            </a:br>
            <a:endParaRPr sz="2000" b="1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00"/>
                </a:solidFill>
              </a:rPr>
              <a:t>How healthy it is!</a:t>
            </a:r>
            <a:br>
              <a:rPr lang="en" sz="2200" b="1">
                <a:solidFill>
                  <a:srgbClr val="FFFF00"/>
                </a:solidFill>
              </a:rPr>
            </a:br>
            <a:r>
              <a:rPr lang="en" sz="2200" b="1">
                <a:solidFill>
                  <a:srgbClr val="FFFF00"/>
                </a:solidFill>
              </a:rPr>
              <a:t>	</a:t>
            </a:r>
            <a:endParaRPr sz="2200" b="1">
              <a:solidFill>
                <a:srgbClr val="FFFF00"/>
              </a:solidFill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 b="1">
                <a:solidFill>
                  <a:srgbClr val="FFFF00"/>
                </a:solidFill>
              </a:rPr>
            </a:br>
            <a:endParaRPr sz="2000" b="1">
              <a:solidFill>
                <a:srgbClr val="FFFF00"/>
              </a:solidFill>
            </a:endParaRPr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023776" cy="102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title"/>
          </p:nvPr>
        </p:nvSpPr>
        <p:spPr>
          <a:xfrm>
            <a:off x="311700" y="167975"/>
            <a:ext cx="8520600" cy="112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FF00"/>
                </a:solidFill>
              </a:rPr>
              <a:t>We tried our second recipe!</a:t>
            </a:r>
            <a:br>
              <a:rPr lang="en" b="1">
                <a:solidFill>
                  <a:srgbClr val="00FF00"/>
                </a:solidFill>
              </a:rPr>
            </a:br>
            <a:r>
              <a:rPr lang="en" b="1">
                <a:solidFill>
                  <a:srgbClr val="FF9900"/>
                </a:solidFill>
              </a:rPr>
              <a:t>Apple Dippers!</a:t>
            </a:r>
            <a:endParaRPr sz="3000" b="1" u="sng">
              <a:solidFill>
                <a:srgbClr val="FF9900"/>
              </a:solidFill>
            </a:endParaRPr>
          </a:p>
        </p:txBody>
      </p:sp>
      <p:pic>
        <p:nvPicPr>
          <p:cNvPr id="224" name="Google Shape;22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248" y="1416525"/>
            <a:ext cx="2487480" cy="20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736175"/>
            <a:ext cx="2567808" cy="19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537" y="1031675"/>
            <a:ext cx="2845062" cy="213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814425"/>
            <a:ext cx="2845062" cy="213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6522" y="2857320"/>
            <a:ext cx="2845050" cy="213378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3231738" y="3698400"/>
            <a:ext cx="26805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FF00"/>
                </a:solidFill>
              </a:rPr>
              <a:t>Hmm...would our school    </a:t>
            </a:r>
            <a:br>
              <a:rPr lang="en" sz="1500" b="1">
                <a:solidFill>
                  <a:srgbClr val="00FF00"/>
                </a:solidFill>
              </a:rPr>
            </a:br>
            <a:r>
              <a:rPr lang="en" sz="1500" b="1">
                <a:solidFill>
                  <a:srgbClr val="00FF00"/>
                </a:solidFill>
              </a:rPr>
              <a:t> like to make </a:t>
            </a:r>
            <a:br>
              <a:rPr lang="en" sz="1500" b="1">
                <a:solidFill>
                  <a:srgbClr val="00FF00"/>
                </a:solidFill>
              </a:rPr>
            </a:br>
            <a:r>
              <a:rPr lang="en" sz="1500" b="1">
                <a:solidFill>
                  <a:srgbClr val="00FF00"/>
                </a:solidFill>
              </a:rPr>
              <a:t> and eat this healthy snack? </a:t>
            </a:r>
            <a:endParaRPr sz="1500" b="1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FF00"/>
                </a:solidFill>
              </a:rPr>
              <a:t>                               We Voted!</a:t>
            </a:r>
            <a:endParaRPr sz="3000" b="1">
              <a:solidFill>
                <a:srgbClr val="00FF00"/>
              </a:solidFill>
            </a:endParaRPr>
          </a:p>
        </p:txBody>
      </p:sp>
      <p:sp>
        <p:nvSpPr>
          <p:cNvPr id="235" name="Google Shape;235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FF00"/>
                </a:solidFill>
              </a:rPr>
              <a:t> </a:t>
            </a:r>
            <a:r>
              <a:rPr lang="en" sz="3000" b="1">
                <a:solidFill>
                  <a:srgbClr val="FF9900"/>
                </a:solidFill>
              </a:rPr>
              <a:t>Peachy- Orange Salsa!</a:t>
            </a:r>
            <a:endParaRPr sz="3000" b="1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									</a:t>
            </a:r>
            <a:r>
              <a:rPr lang="en" sz="4000" b="1">
                <a:solidFill>
                  <a:srgbClr val="00FF00"/>
                </a:solidFill>
              </a:rPr>
              <a:t>OR	</a:t>
            </a:r>
            <a:br>
              <a:rPr lang="en" sz="3000" b="1">
                <a:solidFill>
                  <a:srgbClr val="00FF00"/>
                </a:solidFill>
              </a:rPr>
            </a:br>
            <a:r>
              <a:rPr lang="en" sz="3000" b="1">
                <a:solidFill>
                  <a:srgbClr val="00FF00"/>
                </a:solidFill>
              </a:rPr>
              <a:t>											</a:t>
            </a:r>
            <a:r>
              <a:rPr lang="en" sz="2800" b="1">
                <a:solidFill>
                  <a:srgbClr val="FF9900"/>
                </a:solidFill>
              </a:rPr>
              <a:t>Apple Dippers!</a:t>
            </a:r>
            <a:r>
              <a:rPr lang="en" sz="4000" b="1">
                <a:solidFill>
                  <a:srgbClr val="00FF00"/>
                </a:solidFill>
              </a:rPr>
              <a:t>							     </a:t>
            </a:r>
            <a:endParaRPr sz="3000" b="1" u="sng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 b="1">
              <a:solidFill>
                <a:srgbClr val="00FF00"/>
              </a:solidFill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90800" cy="11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2625" y="3582075"/>
            <a:ext cx="4898574" cy="156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65650"/>
            <a:ext cx="8520600" cy="18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>
                <a:solidFill>
                  <a:srgbClr val="FF0000"/>
                </a:solidFill>
              </a:rPr>
              <a:t>         </a:t>
            </a:r>
            <a:r>
              <a:rPr lang="en" sz="4000" b="1">
                <a:solidFill>
                  <a:srgbClr val="FF0000"/>
                </a:solidFill>
              </a:rPr>
              <a:t>       </a:t>
            </a:r>
            <a:r>
              <a:rPr lang="en" sz="4000" b="1" u="sng">
                <a:solidFill>
                  <a:srgbClr val="FF0000"/>
                </a:solidFill>
              </a:rPr>
              <a:t>We observed!</a:t>
            </a:r>
            <a:br>
              <a:rPr lang="en" sz="4000" b="1">
                <a:solidFill>
                  <a:srgbClr val="FF0000"/>
                </a:solidFill>
              </a:rPr>
            </a:br>
            <a:r>
              <a:rPr lang="en" sz="2000" b="1">
                <a:solidFill>
                  <a:srgbClr val="FF0000"/>
                </a:solidFill>
              </a:rPr>
              <a:t>                                </a:t>
            </a:r>
            <a:r>
              <a:rPr lang="en" sz="2000" b="1" u="sng">
                <a:solidFill>
                  <a:srgbClr val="00FF00"/>
                </a:solidFill>
              </a:rPr>
              <a:t>We visited the cafeteria and </a:t>
            </a:r>
            <a:br>
              <a:rPr lang="en" sz="2000" b="1" u="sng">
                <a:solidFill>
                  <a:srgbClr val="00FF00"/>
                </a:solidFill>
              </a:rPr>
            </a:br>
            <a:r>
              <a:rPr lang="en" sz="2000" b="1" u="sng">
                <a:solidFill>
                  <a:srgbClr val="00FF00"/>
                </a:solidFill>
              </a:rPr>
              <a:t>             	</a:t>
            </a:r>
            <a:r>
              <a:rPr lang="en" sz="2000" b="1">
                <a:solidFill>
                  <a:srgbClr val="00FF00"/>
                </a:solidFill>
              </a:rPr>
              <a:t>   </a:t>
            </a:r>
            <a:r>
              <a:rPr lang="en" sz="2000" b="1" u="sng">
                <a:solidFill>
                  <a:srgbClr val="00FF00"/>
                </a:solidFill>
              </a:rPr>
              <a:t>observed what the kindergarteners were</a:t>
            </a:r>
            <a:r>
              <a:rPr lang="en" sz="2000" b="1">
                <a:solidFill>
                  <a:srgbClr val="00FF00"/>
                </a:solidFill>
              </a:rPr>
              <a:t> </a:t>
            </a:r>
            <a:br>
              <a:rPr lang="en" sz="2000" b="1">
                <a:solidFill>
                  <a:srgbClr val="00FF00"/>
                </a:solidFill>
              </a:rPr>
            </a:br>
            <a:r>
              <a:rPr lang="en" sz="2000" b="1">
                <a:solidFill>
                  <a:srgbClr val="00FF00"/>
                </a:solidFill>
              </a:rPr>
              <a:t>                                        </a:t>
            </a:r>
            <a:r>
              <a:rPr lang="en" sz="2000" b="1" u="sng">
                <a:solidFill>
                  <a:srgbClr val="00FF00"/>
                </a:solidFill>
              </a:rPr>
              <a:t>eating and not eating. </a:t>
            </a:r>
            <a:br>
              <a:rPr lang="en" sz="2000" b="1" u="sng">
                <a:solidFill>
                  <a:srgbClr val="00FF00"/>
                </a:solidFill>
              </a:rPr>
            </a:br>
            <a:r>
              <a:rPr lang="en" sz="2000" b="1" u="sng">
                <a:solidFill>
                  <a:srgbClr val="00FF00"/>
                </a:solidFill>
              </a:rPr>
              <a:t>						We COLLECTED DATA!</a:t>
            </a:r>
            <a:br>
              <a:rPr lang="en" sz="2000" b="1" u="sng">
                <a:solidFill>
                  <a:srgbClr val="00FF00"/>
                </a:solidFill>
              </a:rPr>
            </a:br>
            <a:r>
              <a:rPr lang="en" sz="2000" b="1" u="sng">
                <a:solidFill>
                  <a:srgbClr val="FF0000"/>
                </a:solidFill>
              </a:rPr>
              <a:t>		</a:t>
            </a:r>
            <a:br>
              <a:rPr lang="en" sz="2000" b="1" u="sng">
                <a:solidFill>
                  <a:srgbClr val="FF0000"/>
                </a:solidFill>
              </a:rPr>
            </a:br>
            <a:endParaRPr sz="2000" b="1" u="sng">
              <a:solidFill>
                <a:srgbClr val="FF0000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2644625"/>
            <a:ext cx="8520600" cy="29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r>
              <a:rPr lang="en" sz="4000" u="sng">
                <a:solidFill>
                  <a:srgbClr val="00FF00"/>
                </a:solidFill>
                <a:highlight>
                  <a:srgbClr val="000000"/>
                </a:highlight>
              </a:rPr>
              <a:t>We notice:</a:t>
            </a:r>
            <a:r>
              <a:rPr lang="en" sz="2800">
                <a:solidFill>
                  <a:srgbClr val="00FF00"/>
                </a:solidFill>
                <a:highlight>
                  <a:srgbClr val="000000"/>
                </a:highlight>
              </a:rPr>
              <a:t> </a:t>
            </a:r>
            <a:r>
              <a:rPr lang="en" sz="2800">
                <a:solidFill>
                  <a:srgbClr val="00FF00"/>
                </a:solidFill>
              </a:rPr>
              <a:t>						   </a:t>
            </a:r>
            <a:r>
              <a:rPr lang="en" sz="4000" u="sng">
                <a:solidFill>
                  <a:srgbClr val="00FF00"/>
                </a:solidFill>
                <a:highlight>
                  <a:srgbClr val="000000"/>
                </a:highlight>
              </a:rPr>
              <a:t>We think:</a:t>
            </a:r>
            <a:endParaRPr sz="4000" u="sng">
              <a:solidFill>
                <a:srgbClr val="00FF00"/>
              </a:solidFill>
              <a:highlight>
                <a:srgbClr val="000000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2800">
                <a:solidFill>
                  <a:srgbClr val="00FF00"/>
                </a:solidFill>
              </a:rPr>
            </a:br>
            <a:endParaRPr sz="2800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50" y="65650"/>
            <a:ext cx="1611326" cy="161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4125" y="65650"/>
            <a:ext cx="1439225" cy="124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4775" y="1153375"/>
            <a:ext cx="1439224" cy="810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4529250" y="1620750"/>
            <a:ext cx="88500" cy="34530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5650" y="2093300"/>
            <a:ext cx="2616200" cy="298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35675" y="4193750"/>
            <a:ext cx="28368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Step 1 of the PPA</a:t>
            </a:r>
            <a:br>
              <a:rPr lang="en" sz="2000" b="1" dirty="0">
                <a:solidFill>
                  <a:srgbClr val="FFFFFF"/>
                </a:solidFill>
              </a:rPr>
            </a:br>
            <a:r>
              <a:rPr lang="en" sz="2000" b="1" dirty="0">
                <a:solidFill>
                  <a:srgbClr val="FFFFFF"/>
                </a:solidFill>
              </a:rPr>
              <a:t>*Define the problem*</a:t>
            </a:r>
            <a:endParaRPr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>
            <a:spLocks noGrp="1"/>
          </p:cNvSpPr>
          <p:nvPr>
            <p:ph type="title"/>
          </p:nvPr>
        </p:nvSpPr>
        <p:spPr>
          <a:xfrm>
            <a:off x="366150" y="2088425"/>
            <a:ext cx="8520600" cy="7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           </a:t>
            </a:r>
            <a:r>
              <a:rPr lang="en" sz="4000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APPLE </a:t>
            </a:r>
            <a:r>
              <a:rPr lang="en" sz="4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DIPPERS</a:t>
            </a:r>
            <a:r>
              <a:rPr lang="en" sz="4000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 sz="4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WON</a:t>
            </a:r>
            <a:r>
              <a:rPr lang="en" sz="4000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4000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" y="2816676"/>
            <a:ext cx="7765525" cy="20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675" y="70775"/>
            <a:ext cx="7470325" cy="21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title"/>
          </p:nvPr>
        </p:nvSpPr>
        <p:spPr>
          <a:xfrm>
            <a:off x="311700" y="145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ALLOW US TO SHARE THE RECIPE WITH YOU!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50" name="Google Shape;250;p33"/>
          <p:cNvSpPr txBox="1">
            <a:spLocks noGrp="1"/>
          </p:cNvSpPr>
          <p:nvPr>
            <p:ph type="body" idx="1"/>
          </p:nvPr>
        </p:nvSpPr>
        <p:spPr>
          <a:xfrm>
            <a:off x="230100" y="718375"/>
            <a:ext cx="8913900" cy="4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>
                <a:solidFill>
                  <a:srgbClr val="6AA84F"/>
                </a:solidFill>
              </a:rPr>
              <a:t>Ingredients:  Green apple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Red apple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Pear					Step 1: Wash hands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Yogurt					Step 2: Cut apples and pears into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Honey					             slices.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Cinammon				Step 3: Pour yogurt in a bowl/cup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						Step 4: Add a tablespoon of honey 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						              in the yogurt.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						Step 5: Sprinkle cinnamon on top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						Step 6: Mix together and DIP fruits!</a:t>
            </a:r>
            <a:br>
              <a:rPr lang="en" sz="2000" b="1">
                <a:solidFill>
                  <a:srgbClr val="6AA84F"/>
                </a:solidFill>
              </a:rPr>
            </a:br>
            <a:r>
              <a:rPr lang="en" sz="2000" b="1">
                <a:solidFill>
                  <a:srgbClr val="6AA84F"/>
                </a:solidFill>
              </a:rPr>
              <a:t>									Step 7: ENJOY! </a:t>
            </a:r>
            <a:endParaRPr sz="2000" b="1">
              <a:solidFill>
                <a:srgbClr val="6AA84F"/>
              </a:solidFill>
            </a:endParaRPr>
          </a:p>
        </p:txBody>
      </p:sp>
      <p:pic>
        <p:nvPicPr>
          <p:cNvPr id="251" name="Google Shape;25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050" y="3055650"/>
            <a:ext cx="2260049" cy="20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25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 txBox="1"/>
          <p:nvPr/>
        </p:nvSpPr>
        <p:spPr>
          <a:xfrm>
            <a:off x="1515600" y="2762250"/>
            <a:ext cx="5883300" cy="22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FF00"/>
                </a:solidFill>
              </a:rPr>
              <a:t>We hope you enjoy the APPLE DIPPERS as much as we did!</a:t>
            </a:r>
            <a:br>
              <a:rPr lang="en" sz="2000" b="1">
                <a:solidFill>
                  <a:srgbClr val="00FF00"/>
                </a:solidFill>
              </a:rPr>
            </a:br>
            <a:br>
              <a:rPr lang="en" sz="2000" b="1">
                <a:solidFill>
                  <a:srgbClr val="00FF00"/>
                </a:solidFill>
              </a:rPr>
            </a:br>
            <a:r>
              <a:rPr lang="en" sz="2000" b="1">
                <a:solidFill>
                  <a:srgbClr val="00FF00"/>
                </a:solidFill>
              </a:rPr>
              <a:t>AND</a:t>
            </a:r>
            <a:endParaRPr sz="2000" b="1">
              <a:solidFill>
                <a:srgbClr val="00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 b="1">
                <a:solidFill>
                  <a:srgbClr val="00FF00"/>
                </a:solidFill>
              </a:rPr>
            </a:br>
            <a:r>
              <a:rPr lang="en" sz="2000" b="1">
                <a:solidFill>
                  <a:srgbClr val="00FF00"/>
                </a:solidFill>
              </a:rPr>
              <a:t>Remember to try to eat healthy food!</a:t>
            </a:r>
            <a:endParaRPr sz="2000" b="1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623400" y="801925"/>
            <a:ext cx="85206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                 </a:t>
            </a:r>
            <a:r>
              <a:rPr lang="en" sz="5000" b="1" dirty="0">
                <a:solidFill>
                  <a:srgbClr val="00FF00"/>
                </a:solidFill>
              </a:rPr>
              <a:t>We noticed a problem!</a:t>
            </a:r>
            <a:endParaRPr sz="5000" b="1" dirty="0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00" y="104300"/>
            <a:ext cx="2027076" cy="23194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4" name="Google Shape;74;p15"/>
          <p:cNvSpPr txBox="1"/>
          <p:nvPr/>
        </p:nvSpPr>
        <p:spPr>
          <a:xfrm>
            <a:off x="2264005" y="1800625"/>
            <a:ext cx="6486900" cy="2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Char char="●"/>
            </a:pPr>
            <a:r>
              <a:rPr lang="en" sz="3000" b="1" dirty="0">
                <a:solidFill>
                  <a:srgbClr val="FF0000"/>
                </a:solidFill>
              </a:rPr>
              <a:t>Students at P.S. 17 have not been making healthy food choices! </a:t>
            </a:r>
            <a:endParaRPr sz="3000" b="1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Char char="●"/>
            </a:pPr>
            <a:r>
              <a:rPr lang="en" sz="3000" b="1" dirty="0">
                <a:solidFill>
                  <a:srgbClr val="FF0000"/>
                </a:solidFill>
              </a:rPr>
              <a:t>They are throwing away healthy food and eating unhealthy food!</a:t>
            </a:r>
            <a:endParaRPr sz="3000" b="1" dirty="0">
              <a:solidFill>
                <a:srgbClr val="FF0000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450" y="2915875"/>
            <a:ext cx="1513425" cy="216805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5844987" y="4341575"/>
            <a:ext cx="3119719" cy="65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Step 2 of the PPA</a:t>
            </a: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FFFF"/>
                </a:solidFill>
              </a:rPr>
              <a:t>*Gather evidence*</a:t>
            </a:r>
            <a:endParaRPr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623400" y="326625"/>
            <a:ext cx="8520600" cy="13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             </a:t>
            </a:r>
            <a:r>
              <a:rPr lang="en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gather more information!</a:t>
            </a:r>
            <a:br>
              <a:rPr lang="en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</a:t>
            </a:r>
            <a:r>
              <a:rPr lang="en" sz="2000">
                <a:solidFill>
                  <a:srgbClr val="E0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(We need more evidence)</a:t>
            </a:r>
            <a:br>
              <a:rPr lang="en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endParaRPr b="1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50" y="65650"/>
            <a:ext cx="1611326" cy="161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7524" y="1274475"/>
            <a:ext cx="3476450" cy="37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6588850" y="1918663"/>
            <a:ext cx="2734500" cy="24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FF00"/>
                </a:solidFill>
              </a:rPr>
              <a:t>We collected more </a:t>
            </a:r>
            <a:endParaRPr sz="2000" b="1">
              <a:solidFill>
                <a:srgbClr val="00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FF00"/>
                </a:solidFill>
              </a:rPr>
              <a:t>DATA by asking </a:t>
            </a:r>
            <a:br>
              <a:rPr lang="en" sz="2000" b="1">
                <a:solidFill>
                  <a:srgbClr val="00FF00"/>
                </a:solidFill>
              </a:rPr>
            </a:br>
            <a:r>
              <a:rPr lang="en" sz="2000" b="1">
                <a:solidFill>
                  <a:srgbClr val="00FF00"/>
                </a:solidFill>
              </a:rPr>
              <a:t>kindergarteners about their eating habits!</a:t>
            </a:r>
            <a:br>
              <a:rPr lang="en" sz="2000" b="1">
                <a:solidFill>
                  <a:srgbClr val="00FF00"/>
                </a:solidFill>
              </a:rPr>
            </a:br>
            <a:br>
              <a:rPr lang="en" sz="2000" b="1">
                <a:solidFill>
                  <a:srgbClr val="00FF00"/>
                </a:solidFill>
              </a:rPr>
            </a:br>
            <a:endParaRPr sz="2000" b="1">
              <a:solidFill>
                <a:srgbClr val="00FF00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623400" y="1911450"/>
            <a:ext cx="2059800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FF00"/>
                </a:solidFill>
              </a:rPr>
              <a:t>We created a Snack </a:t>
            </a:r>
            <a:br>
              <a:rPr lang="en" sz="2000" b="1">
                <a:solidFill>
                  <a:srgbClr val="00FF00"/>
                </a:solidFill>
              </a:rPr>
            </a:br>
            <a:r>
              <a:rPr lang="en" sz="2000" b="1">
                <a:solidFill>
                  <a:srgbClr val="00FF00"/>
                </a:solidFill>
              </a:rPr>
              <a:t>Questionnaire! </a:t>
            </a:r>
            <a:endParaRPr sz="2000" b="1">
              <a:solidFill>
                <a:srgbClr val="00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530375" y="3601675"/>
            <a:ext cx="71046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90850" y="4119725"/>
            <a:ext cx="31161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</a:rPr>
              <a:t>Step 3 of the PPA</a:t>
            </a:r>
            <a:br>
              <a:rPr lang="en" sz="2000" b="1" dirty="0">
                <a:solidFill>
                  <a:srgbClr val="FFFFFF"/>
                </a:solidFill>
              </a:rPr>
            </a:br>
            <a:r>
              <a:rPr lang="en" sz="2000" b="1" dirty="0">
                <a:solidFill>
                  <a:srgbClr val="FFFFFF"/>
                </a:solidFill>
              </a:rPr>
              <a:t>*Determine the Causes*</a:t>
            </a:r>
            <a:endParaRPr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Let’s Talk Food:</a:t>
            </a:r>
            <a:endParaRPr b="1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00" y="66625"/>
            <a:ext cx="2290325" cy="15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t="13194" b="5206"/>
          <a:stretch/>
        </p:blipFill>
        <p:spPr>
          <a:xfrm>
            <a:off x="2799650" y="2146200"/>
            <a:ext cx="3372550" cy="20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3579325" y="1480150"/>
            <a:ext cx="18132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00"/>
                </a:solidFill>
              </a:rPr>
              <a:t>My Plate</a:t>
            </a:r>
            <a:endParaRPr sz="3000" b="1">
              <a:solidFill>
                <a:srgbClr val="FFFF00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 rot="-1604647">
            <a:off x="251628" y="1972294"/>
            <a:ext cx="2489963" cy="1198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00"/>
                </a:solidFill>
              </a:rPr>
              <a:t>There are 5 Food Groups!</a:t>
            </a:r>
            <a:endParaRPr sz="3000" b="1">
              <a:solidFill>
                <a:srgbClr val="FFFF00"/>
              </a:solidFill>
            </a:endParaRPr>
          </a:p>
        </p:txBody>
      </p:sp>
      <p:sp>
        <p:nvSpPr>
          <p:cNvPr id="97" name="Google Shape;97;p17"/>
          <p:cNvSpPr txBox="1"/>
          <p:nvPr/>
        </p:nvSpPr>
        <p:spPr>
          <a:xfrm rot="2211764">
            <a:off x="6497623" y="1741575"/>
            <a:ext cx="2397900" cy="20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00"/>
                </a:solidFill>
              </a:rPr>
              <a:t>Eating food from the 5 Food Groups keeps our bodies healthy and strong!</a:t>
            </a:r>
            <a:endParaRPr sz="2200" b="1">
              <a:solidFill>
                <a:srgbClr val="FFFF00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2912275" y="4307150"/>
            <a:ext cx="31473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What did you eat today?</a:t>
            </a:r>
            <a:endParaRPr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3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    					</a:t>
            </a:r>
            <a:r>
              <a:rPr lang="en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 Fruit! 	</a:t>
            </a: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				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00" y="66625"/>
            <a:ext cx="2290325" cy="15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9875" y="1152475"/>
            <a:ext cx="4474826" cy="309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 rot="-1066996">
            <a:off x="265341" y="2161046"/>
            <a:ext cx="1968455" cy="123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What are some fruits we can eat?</a:t>
            </a:r>
            <a:endParaRPr sz="2000" b="1">
              <a:solidFill>
                <a:srgbClr val="FFFF00"/>
              </a:solidFill>
            </a:endParaRPr>
          </a:p>
        </p:txBody>
      </p:sp>
      <p:sp>
        <p:nvSpPr>
          <p:cNvPr id="107" name="Google Shape;107;p18"/>
          <p:cNvSpPr txBox="1"/>
          <p:nvPr/>
        </p:nvSpPr>
        <p:spPr>
          <a:xfrm rot="1743490">
            <a:off x="7168749" y="1931517"/>
            <a:ext cx="1872154" cy="128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00"/>
                </a:solidFill>
              </a:rPr>
              <a:t>Where can we get these healthy fruits?</a:t>
            </a:r>
            <a:endParaRPr sz="2000" b="1">
              <a:solidFill>
                <a:srgbClr val="FFFF00"/>
              </a:solidFill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2375625" y="4322175"/>
            <a:ext cx="45999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FFF00"/>
                </a:solidFill>
              </a:rPr>
              <a:t>Research</a:t>
            </a:r>
            <a:r>
              <a:rPr lang="en" sz="2000" b="1">
                <a:solidFill>
                  <a:srgbClr val="FFFF00"/>
                </a:solidFill>
              </a:rPr>
              <a:t>: What are some healthy facts about fruits?</a:t>
            </a:r>
            <a:endParaRPr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	      			  </a:t>
            </a:r>
            <a:r>
              <a:rPr lang="en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 Vegetables! </a:t>
            </a:r>
            <a:endParaRPr b="1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00" y="66625"/>
            <a:ext cx="2290325" cy="15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3050" y="1152475"/>
            <a:ext cx="4361525" cy="30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 rot="-1567046">
            <a:off x="254069" y="2380453"/>
            <a:ext cx="2232558" cy="1284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are some vegetables we eat?</a:t>
            </a:r>
            <a:endParaRPr sz="30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 rot="1100333">
            <a:off x="7265364" y="2225325"/>
            <a:ext cx="1980379" cy="1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think of  recipes that have vegetables inside?</a:t>
            </a:r>
            <a:endParaRPr sz="2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2738275" y="4262350"/>
            <a:ext cx="38607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2444250" y="4262350"/>
            <a:ext cx="425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Research</a:t>
            </a:r>
            <a:r>
              <a:rPr lang="en" sz="20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 What are some healthy facts about vegetables?</a:t>
            </a:r>
            <a:endParaRPr sz="20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Let’s Talk Grains!</a:t>
            </a:r>
            <a:endParaRPr sz="3000" b="1">
              <a:solidFill>
                <a:srgbClr val="00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00" y="66625"/>
            <a:ext cx="2290325" cy="15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5625" y="1152475"/>
            <a:ext cx="4457700" cy="31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 rot="-1179736">
            <a:off x="320754" y="2059817"/>
            <a:ext cx="2055130" cy="143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are some grains we eat?</a:t>
            </a:r>
            <a:endParaRPr sz="30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 rot="663852">
            <a:off x="7028080" y="1666876"/>
            <a:ext cx="1769592" cy="256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kind of grains would you recommend to your friends and why?</a:t>
            </a:r>
            <a:endParaRPr sz="22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2526075" y="4257850"/>
            <a:ext cx="41568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Research</a:t>
            </a:r>
            <a:r>
              <a:rPr lang="en" sz="20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:What is the healthiest type of grain?</a:t>
            </a:r>
            <a:endParaRPr sz="20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    </a:t>
            </a:r>
            <a:r>
              <a:rPr lang="en" sz="3000" b="1">
                <a:solidFill>
                  <a:srgbClr val="00FF00"/>
                </a:solidFill>
              </a:rPr>
              <a:t>Let’s Talk Protein!</a:t>
            </a:r>
            <a:endParaRPr sz="3000" b="1">
              <a:solidFill>
                <a:srgbClr val="00FF00"/>
              </a:solidFill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00" y="66625"/>
            <a:ext cx="2290325" cy="15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600" y="1647447"/>
            <a:ext cx="3341800" cy="21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647450"/>
            <a:ext cx="3178814" cy="21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 txBox="1"/>
          <p:nvPr/>
        </p:nvSpPr>
        <p:spPr>
          <a:xfrm>
            <a:off x="1295125" y="3941650"/>
            <a:ext cx="595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u="sng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Research</a:t>
            </a:r>
            <a:r>
              <a:rPr lang="en" sz="2500" b="1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 Why do we need to eat protein?</a:t>
            </a:r>
            <a:endParaRPr sz="2500" b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Microsoft Office PowerPoint</Application>
  <PresentationFormat>On-screen Show (16:9)</PresentationFormat>
  <Paragraphs>79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Comic Sans MS</vt:lpstr>
      <vt:lpstr>Simple Dark</vt:lpstr>
      <vt:lpstr>Let’s Talk Food </vt:lpstr>
      <vt:lpstr>                We observed!                                 We visited the cafeteria and                   observed what the kindergarteners were                                          eating and not eating.        We COLLECTED DATA!    </vt:lpstr>
      <vt:lpstr>PowerPoint Presentation</vt:lpstr>
      <vt:lpstr>                Let’s gather more information!                   (We need more evidence)      </vt:lpstr>
      <vt:lpstr> Let’s Talk Food:</vt:lpstr>
      <vt:lpstr>         Let’s Talk Fruit!      </vt:lpstr>
      <vt:lpstr>             Let’s Talk Vegetables! </vt:lpstr>
      <vt:lpstr>    Let’s Talk Grains!</vt:lpstr>
      <vt:lpstr>         Let’s Talk Protein!</vt:lpstr>
      <vt:lpstr>      Let’s Talk Dairy!</vt:lpstr>
      <vt:lpstr>We chose food groups and worked in teams! We used sources!  We drew and labeled foods!  We created a HUGE MyPlate for all to see!</vt:lpstr>
      <vt:lpstr>HOW can we help the students at PS 17 make healthier food choices?</vt:lpstr>
      <vt:lpstr>We need some help!   Time to Ask an Expert!</vt:lpstr>
      <vt:lpstr>Chef Vince arrived to our classroom!  </vt:lpstr>
      <vt:lpstr>     We were inspired by Chef Vince!                  We did research on healthy and  easy-to-make snacks! We made a plan: 1. Make a recipe 2. Taste it 3. Rate it 4. Ask ourselves:               Should we promote it in our school?  </vt:lpstr>
      <vt:lpstr>                 We tried our first recipe!                   Peachy- Orange Salsa!</vt:lpstr>
      <vt:lpstr>                              We Rated our FIRST Recipe!</vt:lpstr>
      <vt:lpstr>We tried our second recipe! Apple Dippers!</vt:lpstr>
      <vt:lpstr>                               We Voted!</vt:lpstr>
      <vt:lpstr>           APPLE DIPPERS WON!</vt:lpstr>
      <vt:lpstr>ALLOW US TO SHARE THE RECIPE WITH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Talk Food </dc:title>
  <cp:lastModifiedBy>Joseph Montecalvo</cp:lastModifiedBy>
  <cp:revision>1</cp:revision>
  <dcterms:modified xsi:type="dcterms:W3CDTF">2020-06-17T17:17:30Z</dcterms:modified>
</cp:coreProperties>
</file>