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aveat"/>
      <p:regular r:id="rId17"/>
      <p:bold r:id="rId18"/>
    </p:embeddedFon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regular.fntdata"/><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font" Target="fonts/Cave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a11e3e9b0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a11e3e9b0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843b57ef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843b57ef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846cc30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846cc30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a11e3e9b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a11e3e9b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a11e3e9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a11e3e9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a11e3e9b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a11e3e9b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846cc306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846cc30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a11e3e9b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a11e3e9b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a11e3e9b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a11e3e9b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43b57e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43b57e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rgbClr val="8E7CC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nea.org/tools/16938.htm" TargetMode="External"/><Relationship Id="rId4" Type="http://schemas.openxmlformats.org/officeDocument/2006/relationships/hyperlink" Target="https://www2.ed.gov/PDFDocs/hyc.pdf" TargetMode="External"/><Relationship Id="rId5" Type="http://schemas.openxmlformats.org/officeDocument/2006/relationships/hyperlink" Target="http://www.nea.org/tools/16938.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r3AUAJVppPc"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k5.picdn.net/shutterstock/videos/32448415/preview/stock-footage-frustrated-little-boy-tired-of-his-homework-crumples-his-paper.web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Comfortaa"/>
                <a:ea typeface="Comfortaa"/>
                <a:cs typeface="Comfortaa"/>
                <a:sym typeface="Comfortaa"/>
              </a:rPr>
              <a:t>Accountability For All</a:t>
            </a:r>
            <a:endParaRPr sz="6000">
              <a:latin typeface="Comfortaa"/>
              <a:ea typeface="Comfortaa"/>
              <a:cs typeface="Comfortaa"/>
              <a:sym typeface="Comfortaa"/>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How To Get Your Best Work In On Time!</a:t>
            </a:r>
            <a:endParaRPr>
              <a:latin typeface="Caveat"/>
              <a:ea typeface="Caveat"/>
              <a:cs typeface="Caveat"/>
              <a:sym typeface="Caveat"/>
            </a:endParaRPr>
          </a:p>
        </p:txBody>
      </p:sp>
    </p:spTree>
  </p:cSld>
  <p:clrMapOvr>
    <a:masterClrMapping/>
  </p:clrMapOvr>
  <mc:AlternateContent>
    <mc:Choice Requires="p14">
      <p:transition spd="slow" p14:dur="26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Select the Best Public Policy Solution </a:t>
            </a:r>
            <a:r>
              <a:rPr lang="en"/>
              <a:t>                  </a:t>
            </a:r>
            <a:endParaRPr/>
          </a:p>
        </p:txBody>
      </p:sp>
      <p:sp>
        <p:nvSpPr>
          <p:cNvPr id="122" name="Google Shape;122;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best public policy is one that is created from a </a:t>
            </a:r>
            <a:r>
              <a:rPr lang="en"/>
              <a:t>collaboration</a:t>
            </a:r>
            <a:r>
              <a:rPr lang="en"/>
              <a:t> between teacher and students.  Although accountability and consequences are necessary, there should be a positive motivation behind a homework policy.  The following items would be considered both feasible and effective:</a:t>
            </a:r>
            <a:endParaRPr/>
          </a:p>
          <a:p>
            <a:pPr indent="0" lvl="0" marL="0" rtl="0" algn="l">
              <a:spcBef>
                <a:spcPts val="1600"/>
              </a:spcBef>
              <a:spcAft>
                <a:spcPts val="0"/>
              </a:spcAft>
              <a:buNone/>
            </a:pPr>
            <a:r>
              <a:rPr lang="en"/>
              <a:t>-Parent confirms review of homework via signature on work or via text through class app such as Class Dojo</a:t>
            </a:r>
            <a:endParaRPr/>
          </a:p>
          <a:p>
            <a:pPr indent="0" lvl="0" marL="0" rtl="0" algn="l">
              <a:spcBef>
                <a:spcPts val="1600"/>
              </a:spcBef>
              <a:spcAft>
                <a:spcPts val="0"/>
              </a:spcAft>
              <a:buNone/>
            </a:pPr>
            <a:r>
              <a:rPr lang="en"/>
              <a:t>-Reward system for work that is complete and on time (20 points = extra “free time” period, 40 points = lunch with the teacher, 80 points = entry into class Academic Tournament, etc.)</a:t>
            </a:r>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2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800"/>
              <a:t>Select the Best Public Policy Solution (cont’d)</a:t>
            </a:r>
            <a:endParaRPr sz="3800"/>
          </a:p>
        </p:txBody>
      </p:sp>
      <p:sp>
        <p:nvSpPr>
          <p:cNvPr id="128" name="Google Shape;128;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-HW Help session with high school student volunteers (one teacher supervisor)</a:t>
            </a:r>
            <a:endParaRPr/>
          </a:p>
          <a:p>
            <a:pPr indent="0" lvl="0" marL="0" rtl="0" algn="l">
              <a:spcBef>
                <a:spcPts val="1600"/>
              </a:spcBef>
              <a:spcAft>
                <a:spcPts val="0"/>
              </a:spcAft>
              <a:buNone/>
            </a:pPr>
            <a:r>
              <a:rPr lang="en"/>
              <a:t>-Missing/Incomplete HW = zero grade (can be removed if made up within 24 hours)</a:t>
            </a:r>
            <a:endParaRPr/>
          </a:p>
          <a:p>
            <a:pPr indent="0" lvl="0" marL="0" rtl="0" algn="l">
              <a:spcBef>
                <a:spcPts val="1600"/>
              </a:spcBef>
              <a:spcAft>
                <a:spcPts val="0"/>
              </a:spcAft>
              <a:buClr>
                <a:schemeClr val="dk2"/>
              </a:buClr>
              <a:buSzPts val="1100"/>
              <a:buFont typeface="Arial"/>
              <a:buNone/>
            </a:pPr>
            <a:r>
              <a:rPr lang="en"/>
              <a:t>-4 zero grades = parent/student/teacher conference (in person or phone conference or Face-Time) and/or possible exclusion from field trip/activity</a:t>
            </a:r>
            <a:endParaRPr/>
          </a:p>
          <a:p>
            <a:pPr indent="0" lvl="0" marL="0" rtl="0" algn="l">
              <a:spcBef>
                <a:spcPts val="1600"/>
              </a:spcBef>
              <a:spcAft>
                <a:spcPts val="0"/>
              </a:spcAft>
              <a:buNone/>
            </a:pPr>
            <a:r>
              <a:rPr lang="en" sz="1300"/>
              <a:t>For additional tips on developing a feasible and effective homework policy, use these links:  </a:t>
            </a:r>
            <a:r>
              <a:rPr lang="en" sz="1300" u="sng">
                <a:solidFill>
                  <a:schemeClr val="hlink"/>
                </a:solidFill>
                <a:hlinkClick r:id="rId3"/>
              </a:rPr>
              <a:t>http://www.nea.org/tools/16938.htm</a:t>
            </a:r>
            <a:r>
              <a:rPr lang="en" sz="1300"/>
              <a:t>        </a:t>
            </a:r>
            <a:r>
              <a:rPr lang="en" sz="1300" u="sng">
                <a:solidFill>
                  <a:schemeClr val="hlink"/>
                </a:solidFill>
                <a:hlinkClick r:id="rId4"/>
              </a:rPr>
              <a:t>https://www2.ed.gov/PDFDocs/hyc.pdf</a:t>
            </a:r>
            <a:endParaRPr/>
          </a:p>
          <a:p>
            <a:pPr indent="0" lvl="0" marL="0" rtl="0" algn="l">
              <a:spcBef>
                <a:spcPts val="1600"/>
              </a:spcBef>
              <a:spcAft>
                <a:spcPts val="0"/>
              </a:spcAft>
              <a:buNone/>
            </a:pPr>
            <a:r>
              <a:rPr lang="en" sz="1300" u="sng">
                <a:solidFill>
                  <a:schemeClr val="accent5"/>
                </a:solidFill>
                <a:hlinkClick r:id="rId5"/>
              </a:rPr>
              <a:t>https://www.naesp.org/sites/default/files/resources/2/Principal/2005/J-Fp36.pdf</a:t>
            </a:r>
            <a:endParaRPr sz="1300"/>
          </a:p>
          <a:p>
            <a:pPr indent="0" lvl="0" marL="0" rtl="0" algn="l">
              <a:spcBef>
                <a:spcPts val="1600"/>
              </a:spcBef>
              <a:spcAft>
                <a:spcPts val="1600"/>
              </a:spcAft>
              <a:buClr>
                <a:schemeClr val="dk2"/>
              </a:buClr>
              <a:buSzPts val="1100"/>
              <a:buFont typeface="Arial"/>
              <a:buNone/>
            </a:pPr>
            <a:r>
              <a:t/>
            </a:r>
            <a:endParaRPr sz="1300"/>
          </a:p>
        </p:txBody>
      </p:sp>
    </p:spTree>
  </p:cSld>
  <p:clrMapOvr>
    <a:masterClrMapping/>
  </p:clrMapOvr>
  <mc:AlternateContent>
    <mc:Choice Requires="p14">
      <p:transition spd="slow" p14:dur="2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44250" y="155650"/>
            <a:ext cx="8455500" cy="457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u="sng"/>
              <a:t>Step 1</a:t>
            </a:r>
            <a:r>
              <a:rPr lang="en" sz="2400"/>
              <a:t>: </a:t>
            </a:r>
            <a:r>
              <a:rPr lang="en" sz="2400">
                <a:solidFill>
                  <a:srgbClr val="3C78D8"/>
                </a:solidFill>
              </a:rPr>
              <a:t>Define</a:t>
            </a:r>
            <a:r>
              <a:rPr lang="en" sz="2400"/>
              <a:t> the Problem</a:t>
            </a:r>
            <a:endParaRPr sz="2400"/>
          </a:p>
          <a:p>
            <a:pPr indent="0" lvl="0" marL="0" rtl="0" algn="l">
              <a:spcBef>
                <a:spcPts val="0"/>
              </a:spcBef>
              <a:spcAft>
                <a:spcPts val="0"/>
              </a:spcAft>
              <a:buNone/>
            </a:pPr>
            <a:r>
              <a:rPr lang="en" sz="2400" u="sng"/>
              <a:t>Step 2</a:t>
            </a:r>
            <a:r>
              <a:rPr lang="en" sz="2400"/>
              <a:t>: </a:t>
            </a:r>
            <a:r>
              <a:rPr lang="en" sz="2400">
                <a:solidFill>
                  <a:srgbClr val="3C78D8"/>
                </a:solidFill>
              </a:rPr>
              <a:t>Gather </a:t>
            </a:r>
            <a:r>
              <a:rPr lang="en" sz="2400">
                <a:solidFill>
                  <a:srgbClr val="000000"/>
                </a:solidFill>
              </a:rPr>
              <a:t>the</a:t>
            </a:r>
            <a:r>
              <a:rPr lang="en" sz="2400"/>
              <a:t> Evidence</a:t>
            </a:r>
            <a:endParaRPr sz="2400"/>
          </a:p>
          <a:p>
            <a:pPr indent="0" lvl="0" marL="0" rtl="0" algn="l">
              <a:spcBef>
                <a:spcPts val="0"/>
              </a:spcBef>
              <a:spcAft>
                <a:spcPts val="0"/>
              </a:spcAft>
              <a:buNone/>
            </a:pPr>
            <a:r>
              <a:rPr lang="en" sz="2400" u="sng"/>
              <a:t>Step 3</a:t>
            </a:r>
            <a:r>
              <a:rPr lang="en" sz="2400"/>
              <a:t>: </a:t>
            </a:r>
            <a:r>
              <a:rPr lang="en" sz="2400">
                <a:solidFill>
                  <a:srgbClr val="3C78D8"/>
                </a:solidFill>
              </a:rPr>
              <a:t>Identify </a:t>
            </a:r>
            <a:r>
              <a:rPr lang="en" sz="2400"/>
              <a:t>the Causes</a:t>
            </a:r>
            <a:endParaRPr sz="2400"/>
          </a:p>
          <a:p>
            <a:pPr indent="0" lvl="0" marL="0" rtl="0" algn="l">
              <a:spcBef>
                <a:spcPts val="0"/>
              </a:spcBef>
              <a:spcAft>
                <a:spcPts val="0"/>
              </a:spcAft>
              <a:buNone/>
            </a:pPr>
            <a:r>
              <a:rPr lang="en" sz="2400" u="sng"/>
              <a:t>Step 4</a:t>
            </a:r>
            <a:r>
              <a:rPr lang="en" sz="2400"/>
              <a:t>: </a:t>
            </a:r>
            <a:r>
              <a:rPr lang="en" sz="2400">
                <a:solidFill>
                  <a:srgbClr val="3C78D8"/>
                </a:solidFill>
              </a:rPr>
              <a:t>Evaluate </a:t>
            </a:r>
            <a:r>
              <a:rPr lang="en" sz="2400"/>
              <a:t>Existing Policies</a:t>
            </a:r>
            <a:endParaRPr sz="2400"/>
          </a:p>
          <a:p>
            <a:pPr indent="0" lvl="0" marL="0" rtl="0" algn="l">
              <a:spcBef>
                <a:spcPts val="0"/>
              </a:spcBef>
              <a:spcAft>
                <a:spcPts val="0"/>
              </a:spcAft>
              <a:buNone/>
            </a:pPr>
            <a:r>
              <a:rPr lang="en" sz="2400" u="sng"/>
              <a:t>Step 5</a:t>
            </a:r>
            <a:r>
              <a:rPr lang="en" sz="2400"/>
              <a:t>: </a:t>
            </a:r>
            <a:r>
              <a:rPr lang="en" sz="2400">
                <a:solidFill>
                  <a:srgbClr val="3C78D8"/>
                </a:solidFill>
              </a:rPr>
              <a:t>Develop</a:t>
            </a:r>
            <a:r>
              <a:rPr lang="en" sz="2400"/>
              <a:t> Public Policy Solutions</a:t>
            </a:r>
            <a:endParaRPr sz="2400"/>
          </a:p>
          <a:p>
            <a:pPr indent="0" lvl="0" marL="0" rtl="0" algn="l">
              <a:spcBef>
                <a:spcPts val="0"/>
              </a:spcBef>
              <a:spcAft>
                <a:spcPts val="0"/>
              </a:spcAft>
              <a:buNone/>
            </a:pPr>
            <a:r>
              <a:rPr lang="en" sz="2400" u="sng"/>
              <a:t>Step 6</a:t>
            </a:r>
            <a:r>
              <a:rPr lang="en" sz="2400"/>
              <a:t>: </a:t>
            </a:r>
            <a:r>
              <a:rPr lang="en" sz="2400">
                <a:solidFill>
                  <a:srgbClr val="3C78D8"/>
                </a:solidFill>
              </a:rPr>
              <a:t>Select</a:t>
            </a:r>
            <a:r>
              <a:rPr lang="en" sz="2400"/>
              <a:t> the Best Public Policy Solution</a:t>
            </a:r>
            <a:endParaRPr sz="2400"/>
          </a:p>
        </p:txBody>
      </p:sp>
      <p:sp>
        <p:nvSpPr>
          <p:cNvPr id="65" name="Google Shape;65;p14"/>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6 Steps of the PPA Process</a:t>
            </a:r>
            <a:endParaRPr/>
          </a:p>
        </p:txBody>
      </p:sp>
    </p:spTree>
  </p:cSld>
  <p:clrMapOvr>
    <a:masterClrMapping/>
  </p:clrMapOvr>
  <mc:AlternateContent>
    <mc:Choice Requires="p14">
      <p:transition spd="slow" p14:dur="25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5716500" cy="8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Define the problem.</a:t>
            </a:r>
            <a:endParaRPr sz="4800"/>
          </a:p>
        </p:txBody>
      </p:sp>
      <p:sp>
        <p:nvSpPr>
          <p:cNvPr id="71" name="Google Shape;71;p15"/>
          <p:cNvSpPr txBox="1"/>
          <p:nvPr>
            <p:ph idx="1" type="body"/>
          </p:nvPr>
        </p:nvSpPr>
        <p:spPr>
          <a:xfrm>
            <a:off x="311700" y="2314150"/>
            <a:ext cx="8560200" cy="26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highlight>
                  <a:schemeClr val="dk1"/>
                </a:highlight>
                <a:latin typeface="Oswald"/>
                <a:ea typeface="Oswald"/>
                <a:cs typeface="Oswald"/>
                <a:sym typeface="Oswald"/>
              </a:rPr>
              <a:t>Give an answer for everything.</a:t>
            </a:r>
            <a:endParaRPr sz="3000">
              <a:highlight>
                <a:schemeClr val="dk1"/>
              </a:highlight>
              <a:latin typeface="Oswald"/>
              <a:ea typeface="Oswald"/>
              <a:cs typeface="Oswald"/>
              <a:sym typeface="Oswald"/>
            </a:endParaRPr>
          </a:p>
          <a:p>
            <a:pPr indent="0" lvl="0" marL="0" rtl="0" algn="l">
              <a:spcBef>
                <a:spcPts val="0"/>
              </a:spcBef>
              <a:spcAft>
                <a:spcPts val="0"/>
              </a:spcAft>
              <a:buNone/>
            </a:pPr>
            <a:r>
              <a:rPr lang="en" sz="2000"/>
              <a:t>The problem is that some students in our class do not submit completed homework on time.  Many times they do not provide a valid explanation for why their work is incomplete or missing.  Sometimes they don’t even have remorse for not completing their tasks.  Why is this happening and  how do we motivate students to take pride in and responsibility for their work? </a:t>
            </a:r>
            <a:endParaRPr sz="20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Image result for homework" id="72" name="Google Shape;72;p15"/>
          <p:cNvPicPr preferRelativeResize="0"/>
          <p:nvPr/>
        </p:nvPicPr>
        <p:blipFill>
          <a:blip r:embed="rId3">
            <a:alphaModFix/>
          </a:blip>
          <a:stretch>
            <a:fillRect/>
          </a:stretch>
        </p:blipFill>
        <p:spPr>
          <a:xfrm>
            <a:off x="6450900" y="-145075"/>
            <a:ext cx="2760425" cy="2254713"/>
          </a:xfrm>
          <a:prstGeom prst="rect">
            <a:avLst/>
          </a:prstGeom>
          <a:noFill/>
          <a:ln>
            <a:noFill/>
          </a:ln>
        </p:spPr>
      </p:pic>
      <p:sp>
        <p:nvSpPr>
          <p:cNvPr id="73" name="Google Shape;73;p15"/>
          <p:cNvSpPr txBox="1"/>
          <p:nvPr/>
        </p:nvSpPr>
        <p:spPr>
          <a:xfrm>
            <a:off x="6115553" y="111518"/>
            <a:ext cx="2337300" cy="258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25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2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Gathering Evidence</a:t>
            </a:r>
            <a:endParaRPr/>
          </a:p>
        </p:txBody>
      </p:sp>
      <p:sp>
        <p:nvSpPr>
          <p:cNvPr id="79" name="Google Shape;79;p1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look at a page in a teacher’s grade book and you will see who is missing homework </a:t>
            </a:r>
            <a:r>
              <a:rPr lang="en"/>
              <a:t>and</a:t>
            </a:r>
            <a:r>
              <a:rPr lang="en"/>
              <a:t> how much is missing.</a:t>
            </a:r>
            <a:endParaRPr/>
          </a:p>
          <a:p>
            <a:pPr indent="0" lvl="0" marL="0" rtl="0" algn="l">
              <a:spcBef>
                <a:spcPts val="1600"/>
              </a:spcBef>
              <a:spcAft>
                <a:spcPts val="0"/>
              </a:spcAft>
              <a:buNone/>
            </a:pPr>
            <a:r>
              <a:rPr lang="en"/>
              <a:t>Although the number of students who are missing homework varies from day to day, on average </a:t>
            </a:r>
            <a:r>
              <a:rPr b="1" lang="en"/>
              <a:t>nearly 20%</a:t>
            </a:r>
            <a:r>
              <a:rPr lang="en"/>
              <a:t> of students in our class come to school with either </a:t>
            </a:r>
            <a:r>
              <a:rPr b="1" lang="en"/>
              <a:t>incomplete</a:t>
            </a:r>
            <a:r>
              <a:rPr lang="en"/>
              <a:t> work or entire assignments</a:t>
            </a:r>
            <a:r>
              <a:rPr b="1" lang="en"/>
              <a:t> missing</a:t>
            </a:r>
            <a:r>
              <a:rPr lang="en"/>
              <a:t> each day.</a:t>
            </a:r>
            <a:endParaRPr/>
          </a:p>
          <a:p>
            <a:pPr indent="0" lvl="0" marL="0" rtl="0" algn="l">
              <a:spcBef>
                <a:spcPts val="1600"/>
              </a:spcBef>
              <a:spcAft>
                <a:spcPts val="1600"/>
              </a:spcAft>
              <a:buNone/>
            </a:pPr>
            <a:r>
              <a:rPr lang="en"/>
              <a:t>In a given </a:t>
            </a:r>
            <a:r>
              <a:rPr b="1" lang="en"/>
              <a:t>month</a:t>
            </a:r>
            <a:r>
              <a:rPr lang="en"/>
              <a:t>, there may be </a:t>
            </a:r>
            <a:r>
              <a:rPr b="1" lang="en"/>
              <a:t>1-2 students</a:t>
            </a:r>
            <a:r>
              <a:rPr lang="en"/>
              <a:t> who come with a </a:t>
            </a:r>
            <a:r>
              <a:rPr b="1" lang="en"/>
              <a:t>note from a parent </a:t>
            </a:r>
            <a:r>
              <a:rPr lang="en"/>
              <a:t>explaining why the homework wasn’t done.</a:t>
            </a:r>
            <a:endParaRPr/>
          </a:p>
        </p:txBody>
      </p:sp>
      <p:pic>
        <p:nvPicPr>
          <p:cNvPr descr="Despite her best instructional efforts, Ms. Screwloose looses her cool when a particularly slow, but arrogant student insists that 2 + 2 = 5." id="80" name="Google Shape;80;p16" title="&quot;The Frustrated Teacher&quot; Part 1">
            <a:hlinkClick r:id="rId3"/>
          </p:cNvPr>
          <p:cNvPicPr preferRelativeResize="0"/>
          <p:nvPr/>
        </p:nvPicPr>
        <p:blipFill>
          <a:blip r:embed="rId4">
            <a:alphaModFix/>
          </a:blip>
          <a:stretch>
            <a:fillRect/>
          </a:stretch>
        </p:blipFill>
        <p:spPr>
          <a:xfrm>
            <a:off x="5986650" y="135600"/>
            <a:ext cx="1550924" cy="1163200"/>
          </a:xfrm>
          <a:prstGeom prst="rect">
            <a:avLst/>
          </a:prstGeom>
          <a:noFill/>
          <a:ln>
            <a:noFill/>
          </a:ln>
        </p:spPr>
      </p:pic>
    </p:spTree>
  </p:cSld>
  <p:clrMapOvr>
    <a:masterClrMapping/>
  </p:clrMapOvr>
  <mc:AlternateContent>
    <mc:Choice Requires="p14">
      <p:transition spd="slow" p14:dur="25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Identifying Causes</a:t>
            </a:r>
            <a:endParaRPr sz="4800"/>
          </a:p>
        </p:txBody>
      </p:sp>
      <p:sp>
        <p:nvSpPr>
          <p:cNvPr id="86" name="Google Shape;86;p17"/>
          <p:cNvSpPr txBox="1"/>
          <p:nvPr>
            <p:ph idx="1" type="body"/>
          </p:nvPr>
        </p:nvSpPr>
        <p:spPr>
          <a:xfrm>
            <a:off x="311700" y="1177625"/>
            <a:ext cx="3582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age result for homework" id="87" name="Google Shape;87;p17"/>
          <p:cNvPicPr preferRelativeResize="0"/>
          <p:nvPr/>
        </p:nvPicPr>
        <p:blipFill>
          <a:blip r:embed="rId3">
            <a:alphaModFix/>
          </a:blip>
          <a:stretch>
            <a:fillRect/>
          </a:stretch>
        </p:blipFill>
        <p:spPr>
          <a:xfrm>
            <a:off x="366900" y="1277550"/>
            <a:ext cx="3873600" cy="3294900"/>
          </a:xfrm>
          <a:prstGeom prst="rect">
            <a:avLst/>
          </a:prstGeom>
          <a:noFill/>
          <a:ln>
            <a:noFill/>
          </a:ln>
        </p:spPr>
      </p:pic>
      <p:sp>
        <p:nvSpPr>
          <p:cNvPr id="88" name="Google Shape;88;p17"/>
          <p:cNvSpPr txBox="1"/>
          <p:nvPr/>
        </p:nvSpPr>
        <p:spPr>
          <a:xfrm>
            <a:off x="4106325" y="1199450"/>
            <a:ext cx="3873600" cy="3294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000">
              <a:latin typeface="Playfair Display"/>
              <a:ea typeface="Playfair Display"/>
              <a:cs typeface="Playfair Display"/>
              <a:sym typeface="Playfair Display"/>
            </a:endParaRPr>
          </a:p>
          <a:p>
            <a:pPr indent="0" lvl="0" marL="457200" rtl="0" algn="l">
              <a:spcBef>
                <a:spcPts val="0"/>
              </a:spcBef>
              <a:spcAft>
                <a:spcPts val="0"/>
              </a:spcAft>
              <a:buNone/>
            </a:pPr>
            <a:r>
              <a:t/>
            </a:r>
            <a:endParaRPr sz="2000">
              <a:latin typeface="Playfair Display"/>
              <a:ea typeface="Playfair Display"/>
              <a:cs typeface="Playfair Display"/>
              <a:sym typeface="Playfair Display"/>
            </a:endParaRPr>
          </a:p>
        </p:txBody>
      </p:sp>
    </p:spTree>
  </p:cSld>
  <p:clrMapOvr>
    <a:masterClrMapping/>
  </p:clrMapOvr>
  <mc:AlternateContent>
    <mc:Choice Requires="p14">
      <p:transition spd="slow" p14:dur="25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4800"/>
              <a:t>Identifying Causes (cont’d)</a:t>
            </a:r>
            <a:endParaRPr/>
          </a:p>
        </p:txBody>
      </p:sp>
      <p:sp>
        <p:nvSpPr>
          <p:cNvPr id="94" name="Google Shape;94;p1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2"/>
              </a:buClr>
              <a:buSzPts val="1100"/>
              <a:buFont typeface="Arial"/>
              <a:buNone/>
            </a:pPr>
            <a:r>
              <a:rPr lang="en" sz="2000" u="sng"/>
              <a:t>ADDITIONAL CAUSES</a:t>
            </a:r>
            <a:r>
              <a:rPr lang="en" sz="2000"/>
              <a:t>:</a:t>
            </a:r>
            <a:endParaRPr sz="2000"/>
          </a:p>
          <a:p>
            <a:pPr indent="0" lvl="0" marL="457200" rtl="0" algn="l">
              <a:lnSpc>
                <a:spcPct val="100000"/>
              </a:lnSpc>
              <a:spcBef>
                <a:spcPts val="0"/>
              </a:spcBef>
              <a:spcAft>
                <a:spcPts val="0"/>
              </a:spcAft>
              <a:buClr>
                <a:schemeClr val="dk2"/>
              </a:buClr>
              <a:buSzPts val="1100"/>
              <a:buFont typeface="Arial"/>
              <a:buNone/>
            </a:pPr>
            <a:r>
              <a:rPr lang="en" sz="2000"/>
              <a:t>7) No structure/routine set at home  </a:t>
            </a:r>
            <a:endParaRPr sz="2000"/>
          </a:p>
          <a:p>
            <a:pPr indent="0" lvl="0" marL="457200" rtl="0" algn="l">
              <a:lnSpc>
                <a:spcPct val="100000"/>
              </a:lnSpc>
              <a:spcBef>
                <a:spcPts val="0"/>
              </a:spcBef>
              <a:spcAft>
                <a:spcPts val="0"/>
              </a:spcAft>
              <a:buClr>
                <a:schemeClr val="dk2"/>
              </a:buClr>
              <a:buSzPts val="1100"/>
              <a:buFont typeface="Arial"/>
              <a:buNone/>
            </a:pPr>
            <a:r>
              <a:rPr lang="en" sz="2000"/>
              <a:t>8) Extracurricular activities are considered to be more important than academics</a:t>
            </a:r>
            <a:endParaRPr sz="2000"/>
          </a:p>
          <a:p>
            <a:pPr indent="0" lvl="0" marL="457200" rtl="0" algn="l">
              <a:lnSpc>
                <a:spcPct val="100000"/>
              </a:lnSpc>
              <a:spcBef>
                <a:spcPts val="0"/>
              </a:spcBef>
              <a:spcAft>
                <a:spcPts val="0"/>
              </a:spcAft>
              <a:buClr>
                <a:schemeClr val="dk2"/>
              </a:buClr>
              <a:buSzPts val="1100"/>
              <a:buFont typeface="Arial"/>
              <a:buNone/>
            </a:pPr>
            <a:r>
              <a:rPr lang="en" sz="2000"/>
              <a:t>9) Parents are not able to provide help (language barriers, working evening shifts)</a:t>
            </a:r>
            <a:r>
              <a:rPr lang="en" sz="2000" u="sng">
                <a:solidFill>
                  <a:schemeClr val="hlink"/>
                </a:solidFill>
                <a:hlinkClick r:id="rId3"/>
              </a:rPr>
              <a:t>https://ak5.picdn.net/shutterstock/videos/32448415/preview/stock-footage-frustrated-little-boy-tired-of-his-homework-crumples-his-paper.webm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Evaluate Existing Policies</a:t>
            </a:r>
            <a:endParaRPr sz="4800"/>
          </a:p>
        </p:txBody>
      </p:sp>
      <p:sp>
        <p:nvSpPr>
          <p:cNvPr id="100" name="Google Shape;100;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Our Current Class Homework Policy:</a:t>
            </a:r>
            <a:endParaRPr sz="2000"/>
          </a:p>
          <a:p>
            <a:pPr indent="-355600" lvl="0" marL="457200" rtl="0" algn="l">
              <a:spcBef>
                <a:spcPts val="1600"/>
              </a:spcBef>
              <a:spcAft>
                <a:spcPts val="0"/>
              </a:spcAft>
              <a:buSzPts val="2000"/>
              <a:buChar char="-"/>
            </a:pPr>
            <a:r>
              <a:rPr lang="en" sz="2000"/>
              <a:t>Incomplete work  = zero in teacher’s gradebook, tally mark on the “Academic Tournament” chart</a:t>
            </a:r>
            <a:endParaRPr sz="2000"/>
          </a:p>
          <a:p>
            <a:pPr indent="-355600" lvl="0" marL="457200" rtl="0" algn="l">
              <a:spcBef>
                <a:spcPts val="0"/>
              </a:spcBef>
              <a:spcAft>
                <a:spcPts val="0"/>
              </a:spcAft>
              <a:buSzPts val="2000"/>
              <a:buChar char="-"/>
            </a:pPr>
            <a:r>
              <a:rPr lang="en" sz="2000"/>
              <a:t>Pattern of incomplete HW = contact parent, miss a class trip</a:t>
            </a:r>
            <a:endParaRPr sz="2000"/>
          </a:p>
          <a:p>
            <a:pPr indent="-355600" lvl="0" marL="457200" rtl="0" algn="l">
              <a:spcBef>
                <a:spcPts val="0"/>
              </a:spcBef>
              <a:spcAft>
                <a:spcPts val="0"/>
              </a:spcAft>
              <a:buSzPts val="2000"/>
              <a:buChar char="+"/>
            </a:pPr>
            <a:r>
              <a:rPr lang="en" sz="2000"/>
              <a:t>Fewer than 7 tallies by first week in June = spot in the class Academic Tournament</a:t>
            </a:r>
            <a:endParaRPr sz="2000"/>
          </a:p>
          <a:p>
            <a:pPr indent="-355600" lvl="0" marL="457200" rtl="0" algn="l">
              <a:spcBef>
                <a:spcPts val="0"/>
              </a:spcBef>
              <a:spcAft>
                <a:spcPts val="0"/>
              </a:spcAft>
              <a:buSzPts val="2000"/>
              <a:buChar char="+"/>
            </a:pPr>
            <a:r>
              <a:rPr lang="en" sz="2000"/>
              <a:t>Students have 24 hours to make up missing work (then “zero” will be removed from the gradebook)</a:t>
            </a:r>
            <a:endParaRPr sz="2000"/>
          </a:p>
        </p:txBody>
      </p:sp>
      <p:pic>
        <p:nvPicPr>
          <p:cNvPr id="101" name="Google Shape;101;p19"/>
          <p:cNvPicPr preferRelativeResize="0"/>
          <p:nvPr/>
        </p:nvPicPr>
        <p:blipFill>
          <a:blip r:embed="rId3">
            <a:alphaModFix/>
          </a:blip>
          <a:stretch>
            <a:fillRect/>
          </a:stretch>
        </p:blipFill>
        <p:spPr>
          <a:xfrm>
            <a:off x="6832226" y="120275"/>
            <a:ext cx="1707249" cy="1698125"/>
          </a:xfrm>
          <a:prstGeom prst="rect">
            <a:avLst/>
          </a:prstGeom>
          <a:noFill/>
          <a:ln>
            <a:noFill/>
          </a:ln>
        </p:spPr>
      </p:pic>
    </p:spTree>
  </p:cSld>
  <p:clrMapOvr>
    <a:masterClrMapping/>
  </p:clrMapOvr>
  <mc:AlternateContent>
    <mc:Choice Requires="p14">
      <p:transition spd="slow" p14:dur="25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499600" y="382375"/>
            <a:ext cx="554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Develop Public Policy Solutions</a:t>
            </a:r>
            <a:endParaRPr sz="3600"/>
          </a:p>
        </p:txBody>
      </p:sp>
      <p:sp>
        <p:nvSpPr>
          <p:cNvPr id="107" name="Google Shape;107;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-Parents must sign every assignment</a:t>
            </a:r>
            <a:endParaRPr/>
          </a:p>
          <a:p>
            <a:pPr indent="0" lvl="0" marL="0" rtl="0" algn="l">
              <a:spcBef>
                <a:spcPts val="1600"/>
              </a:spcBef>
              <a:spcAft>
                <a:spcPts val="0"/>
              </a:spcAft>
              <a:buNone/>
            </a:pPr>
            <a:r>
              <a:rPr lang="en"/>
              <a:t>-Parents must sign 1 accountability sheet daily for all assignments)</a:t>
            </a:r>
            <a:endParaRPr/>
          </a:p>
          <a:p>
            <a:pPr indent="0" lvl="0" marL="0" rtl="0" algn="l">
              <a:spcBef>
                <a:spcPts val="1600"/>
              </a:spcBef>
              <a:spcAft>
                <a:spcPts val="0"/>
              </a:spcAft>
              <a:buNone/>
            </a:pPr>
            <a:r>
              <a:rPr lang="en"/>
              <a:t>-teacher provides a “HW Help” sessions daily after school</a:t>
            </a:r>
            <a:endParaRPr/>
          </a:p>
          <a:p>
            <a:pPr indent="0" lvl="0" marL="0" rtl="0" algn="l">
              <a:spcBef>
                <a:spcPts val="1600"/>
              </a:spcBef>
              <a:spcAft>
                <a:spcPts val="0"/>
              </a:spcAft>
              <a:buNone/>
            </a:pPr>
            <a:r>
              <a:rPr lang="en"/>
              <a:t>-private tutor visits homes of students daily</a:t>
            </a:r>
            <a:endParaRPr/>
          </a:p>
          <a:p>
            <a:pPr indent="0" lvl="0" marL="0" rtl="0" algn="l">
              <a:spcBef>
                <a:spcPts val="1600"/>
              </a:spcBef>
              <a:spcAft>
                <a:spcPts val="1600"/>
              </a:spcAft>
              <a:buNone/>
            </a:pPr>
            <a:r>
              <a:rPr lang="en"/>
              <a:t>-completed HW earns points towards a reward (Example: 1 point per day of 100% completed HW, 20 points = 20 min. free time in classroom with choice of computer time, classroom game/puzzle)</a:t>
            </a:r>
            <a:endParaRPr/>
          </a:p>
        </p:txBody>
      </p:sp>
      <p:sp>
        <p:nvSpPr>
          <p:cNvPr id="108" name="Google Shape;108;p20"/>
          <p:cNvSpPr txBox="1"/>
          <p:nvPr/>
        </p:nvSpPr>
        <p:spPr>
          <a:xfrm>
            <a:off x="6325650" y="550525"/>
            <a:ext cx="22233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descr="Image result for student class discussion" id="109" name="Google Shape;109;p20"/>
          <p:cNvPicPr preferRelativeResize="0"/>
          <p:nvPr/>
        </p:nvPicPr>
        <p:blipFill>
          <a:blip r:embed="rId3">
            <a:alphaModFix/>
          </a:blip>
          <a:stretch>
            <a:fillRect/>
          </a:stretch>
        </p:blipFill>
        <p:spPr>
          <a:xfrm>
            <a:off x="6043900" y="382375"/>
            <a:ext cx="2392743" cy="1413080"/>
          </a:xfrm>
          <a:prstGeom prst="rect">
            <a:avLst/>
          </a:prstGeom>
          <a:noFill/>
          <a:ln>
            <a:noFill/>
          </a:ln>
        </p:spPr>
      </p:pic>
      <p:sp>
        <p:nvSpPr>
          <p:cNvPr id="110" name="Google Shape;110;p20"/>
          <p:cNvSpPr txBox="1"/>
          <p:nvPr/>
        </p:nvSpPr>
        <p:spPr>
          <a:xfrm>
            <a:off x="6178702" y="510111"/>
            <a:ext cx="2653500" cy="25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mc:AlternateContent>
    <mc:Choice Requires="p14">
      <p:transition spd="slow" p14:dur="25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Develop Public Policy Solutions (cont’d)</a:t>
            </a:r>
            <a:endParaRPr sz="4000"/>
          </a:p>
        </p:txBody>
      </p:sp>
      <p:sp>
        <p:nvSpPr>
          <p:cNvPr id="116" name="Google Shape;116;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-Call “Dial-A-Teacher” for homework help (available in multiple languages)</a:t>
            </a:r>
            <a:endParaRPr sz="1900"/>
          </a:p>
          <a:p>
            <a:pPr indent="0" lvl="0" marL="0" rtl="0" algn="l">
              <a:spcBef>
                <a:spcPts val="1600"/>
              </a:spcBef>
              <a:spcAft>
                <a:spcPts val="0"/>
              </a:spcAft>
              <a:buNone/>
            </a:pPr>
            <a:r>
              <a:rPr lang="en" sz="1900"/>
              <a:t>-Local high school students provide “HW Help” sessions daily after school</a:t>
            </a:r>
            <a:endParaRPr sz="1900"/>
          </a:p>
          <a:p>
            <a:pPr indent="0" lvl="0" marL="0" rtl="0" algn="l">
              <a:spcBef>
                <a:spcPts val="1600"/>
              </a:spcBef>
              <a:spcAft>
                <a:spcPts val="0"/>
              </a:spcAft>
              <a:buNone/>
            </a:pPr>
            <a:r>
              <a:t/>
            </a:r>
            <a:endParaRPr sz="1900"/>
          </a:p>
          <a:p>
            <a:pPr indent="0" lvl="0" marL="0" rtl="0" algn="l">
              <a:spcBef>
                <a:spcPts val="1600"/>
              </a:spcBef>
              <a:spcAft>
                <a:spcPts val="0"/>
              </a:spcAft>
              <a:buNone/>
            </a:pPr>
            <a:r>
              <a:rPr lang="en" sz="1900"/>
              <a:t>*Exceptions (Grace period provided for missing HW with no penalty):</a:t>
            </a:r>
            <a:endParaRPr sz="1900"/>
          </a:p>
          <a:p>
            <a:pPr indent="0" lvl="0" marL="0" rtl="0" algn="l">
              <a:spcBef>
                <a:spcPts val="1600"/>
              </a:spcBef>
              <a:spcAft>
                <a:spcPts val="0"/>
              </a:spcAft>
              <a:buNone/>
            </a:pPr>
            <a:r>
              <a:rPr lang="en" sz="1900"/>
              <a:t>	Illness, injury, family emergency, had difficulty with an assignment, but    attempted to work on it</a:t>
            </a:r>
            <a:endParaRPr sz="1900"/>
          </a:p>
          <a:p>
            <a:pPr indent="0" lvl="0" marL="0" rtl="0" algn="l">
              <a:spcBef>
                <a:spcPts val="1600"/>
              </a:spcBef>
              <a:spcAft>
                <a:spcPts val="1600"/>
              </a:spcAft>
              <a:buNone/>
            </a:pPr>
            <a:r>
              <a:rPr b="1" i="1" lang="en" sz="1600"/>
              <a:t>*Grace period granted on a case-by-case basis only if parent provides correspondence</a:t>
            </a:r>
            <a:endParaRPr b="1" i="1" sz="1600"/>
          </a:p>
        </p:txBody>
      </p:sp>
    </p:spTree>
  </p:cSld>
  <p:clrMapOvr>
    <a:masterClrMapping/>
  </p:clrMapOvr>
  <mc:AlternateContent>
    <mc:Choice Requires="p14">
      <p:transition spd="slow" p14:dur="25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