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12" r:id="rId4"/>
  </p:sldMasterIdLst>
  <p:notesMasterIdLst>
    <p:notesMasterId r:id="rId17"/>
  </p:notesMasterIdLst>
  <p:handoutMasterIdLst>
    <p:handoutMasterId r:id="rId18"/>
  </p:handoutMasterIdLst>
  <p:sldIdLst>
    <p:sldId id="262" r:id="rId5"/>
    <p:sldId id="268" r:id="rId6"/>
    <p:sldId id="265" r:id="rId7"/>
    <p:sldId id="259" r:id="rId8"/>
    <p:sldId id="261" r:id="rId9"/>
    <p:sldId id="269" r:id="rId10"/>
    <p:sldId id="270" r:id="rId11"/>
    <p:sldId id="271" r:id="rId12"/>
    <p:sldId id="272" r:id="rId13"/>
    <p:sldId id="273" r:id="rId14"/>
    <p:sldId id="274"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02058-658F-E3AD-3F9B-F0F79E45A939}" v="135" dt="2020-03-04T16:42:59.021"/>
    <p1510:client id="{453ECCEA-6157-D0A3-B1EB-E69E0833DED0}" v="22" dt="2020-03-04T16:11:22.290"/>
    <p1510:client id="{B4A117F6-488C-47CD-B425-BD059EF9803D}" v="4" dt="2020-03-04T13:47:49.788"/>
    <p1510:client id="{D4E71774-027B-F309-783C-D3BAD4D7CF04}" v="388" dt="2020-02-05T19:23:03.515"/>
    <p1510:client id="{DB201204-8500-A691-C824-08F14A4A82AD}" v="246" dt="2020-02-05T18:44:41.322"/>
    <p1510:client id="{E27B5273-34F6-DCD0-9FC6-F8EF623612AE}" v="158" dt="2020-02-05T19:01:55.270"/>
    <p1510:client id="{F8549CA7-89CB-4D15-0D34-A02EB96BE204}" v="383" dt="2020-03-04T16:32:37.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32" y="48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3/10/2020</a:t>
            </a:fld>
            <a:endParaRPr lang="en-US"/>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3/10/2020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3</a:t>
            </a:fld>
            <a:endParaRPr lang="en-US"/>
          </a:p>
        </p:txBody>
      </p:sp>
    </p:spTree>
    <p:extLst>
      <p:ext uri="{BB962C8B-B14F-4D97-AF65-F5344CB8AC3E}">
        <p14:creationId xmlns:p14="http://schemas.microsoft.com/office/powerpoint/2010/main" val="129720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4</a:t>
            </a:fld>
            <a:endParaRPr lang="en-US"/>
          </a:p>
        </p:txBody>
      </p:sp>
    </p:spTree>
    <p:extLst>
      <p:ext uri="{BB962C8B-B14F-4D97-AF65-F5344CB8AC3E}">
        <p14:creationId xmlns:p14="http://schemas.microsoft.com/office/powerpoint/2010/main" val="304751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5</a:t>
            </a:fld>
            <a:endParaRPr lang="en-US"/>
          </a:p>
        </p:txBody>
      </p:sp>
    </p:spTree>
    <p:extLst>
      <p:ext uri="{BB962C8B-B14F-4D97-AF65-F5344CB8AC3E}">
        <p14:creationId xmlns:p14="http://schemas.microsoft.com/office/powerpoint/2010/main" val="62062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12</a:t>
            </a:fld>
            <a:endParaRPr lang="en-US"/>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3/10/2020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3/10/2020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9210388" cy="6857990"/>
          </a:xfrm>
        </p:spPr>
        <p:txBody>
          <a:bodyPr anchor="ctr">
            <a:noAutofit/>
          </a:bodyPr>
          <a:lstStyle/>
          <a:p>
            <a:pPr algn="l"/>
            <a:r>
              <a:rPr lang="en-US" sz="11700" b="1" dirty="0">
                <a:solidFill>
                  <a:srgbClr val="5AD0B8"/>
                </a:solidFill>
                <a:effectLst>
                  <a:glow rad="38100">
                    <a:prstClr val="black">
                      <a:lumMod val="65000"/>
                      <a:lumOff val="35000"/>
                      <a:alpha val="50000"/>
                    </a:prstClr>
                  </a:glow>
                  <a:outerShdw blurRad="28575" dist="31750" dir="13200000" algn="tl" rotWithShape="0">
                    <a:srgbClr val="000000">
                      <a:alpha val="25000"/>
                    </a:srgbClr>
                  </a:outerShdw>
                </a:effectLst>
              </a:rPr>
              <a:t>Positive homework habits</a:t>
            </a:r>
          </a:p>
        </p:txBody>
      </p:sp>
      <p:sp>
        <p:nvSpPr>
          <p:cNvPr id="3" name="TextBox 2">
            <a:extLst>
              <a:ext uri="{FF2B5EF4-FFF2-40B4-BE49-F238E27FC236}">
                <a16:creationId xmlns:a16="http://schemas.microsoft.com/office/drawing/2014/main" id="{627BDA20-70C6-4AF0-8753-239A48D51590}"/>
              </a:ext>
            </a:extLst>
          </p:cNvPr>
          <p:cNvSpPr txBox="1"/>
          <p:nvPr/>
        </p:nvSpPr>
        <p:spPr>
          <a:xfrm>
            <a:off x="10663569" y="5854535"/>
            <a:ext cx="1231427" cy="646331"/>
          </a:xfrm>
          <a:prstGeom prst="rect">
            <a:avLst/>
          </a:prstGeom>
          <a:noFill/>
        </p:spPr>
        <p:txBody>
          <a:bodyPr wrap="none" rtlCol="0">
            <a:spAutoFit/>
          </a:bodyPr>
          <a:lstStyle/>
          <a:p>
            <a:r>
              <a:rPr lang="en-US" dirty="0"/>
              <a:t>J. Fasano</a:t>
            </a:r>
          </a:p>
          <a:p>
            <a:r>
              <a:rPr lang="en-US" dirty="0"/>
              <a:t>PS 112</a:t>
            </a:r>
          </a:p>
        </p:txBody>
      </p:sp>
    </p:spTree>
    <p:extLst>
      <p:ext uri="{BB962C8B-B14F-4D97-AF65-F5344CB8AC3E}">
        <p14:creationId xmlns:p14="http://schemas.microsoft.com/office/powerpoint/2010/main" val="814101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B4A6-2EF2-47D5-AB6B-84F8D8B81555}"/>
              </a:ext>
            </a:extLst>
          </p:cNvPr>
          <p:cNvSpPr>
            <a:spLocks noGrp="1"/>
          </p:cNvSpPr>
          <p:nvPr>
            <p:ph type="title"/>
          </p:nvPr>
        </p:nvSpPr>
        <p:spPr>
          <a:xfrm>
            <a:off x="192919" y="320964"/>
            <a:ext cx="3643674" cy="1905000"/>
          </a:xfrm>
        </p:spPr>
        <p:txBody>
          <a:bodyPr>
            <a:normAutofit/>
          </a:bodyPr>
          <a:lstStyle/>
          <a:p>
            <a:r>
              <a:rPr lang="en-US" sz="2800" b="1">
                <a:effectLst>
                  <a:glow rad="38100">
                    <a:prstClr val="black">
                      <a:lumMod val="65000"/>
                      <a:lumOff val="35000"/>
                      <a:alpha val="40000"/>
                    </a:prstClr>
                  </a:glow>
                  <a:outerShdw blurRad="28575" dist="38100" dir="14040000" algn="tl" rotWithShape="0">
                    <a:srgbClr val="000000">
                      <a:alpha val="25000"/>
                    </a:srgbClr>
                  </a:outerShdw>
                </a:effectLst>
              </a:rPr>
              <a:t>What is our best solution to our homework problem?</a:t>
            </a:r>
          </a:p>
        </p:txBody>
      </p:sp>
      <p:pic>
        <p:nvPicPr>
          <p:cNvPr id="13" name="Picture 13" descr="A picture containing drawing&#10;&#10;Description generated with very high confidence">
            <a:extLst>
              <a:ext uri="{FF2B5EF4-FFF2-40B4-BE49-F238E27FC236}">
                <a16:creationId xmlns:a16="http://schemas.microsoft.com/office/drawing/2014/main" id="{66162ABB-4AC7-4558-AAF0-9582C60D535D}"/>
              </a:ext>
            </a:extLst>
          </p:cNvPr>
          <p:cNvPicPr>
            <a:picLocks noGrp="1" noChangeAspect="1"/>
          </p:cNvPicPr>
          <p:nvPr>
            <p:ph idx="1"/>
          </p:nvPr>
        </p:nvPicPr>
        <p:blipFill>
          <a:blip r:embed="rId3"/>
          <a:stretch>
            <a:fillRect/>
          </a:stretch>
        </p:blipFill>
        <p:spPr>
          <a:xfrm>
            <a:off x="648063" y="3095913"/>
            <a:ext cx="2571750" cy="1781175"/>
          </a:xfrm>
        </p:spPr>
      </p:pic>
      <p:pic>
        <p:nvPicPr>
          <p:cNvPr id="8" name="Picture 8" descr="A picture containing water, sitting, looking, floor&#10;&#10;Description generated with very high confidence">
            <a:extLst>
              <a:ext uri="{FF2B5EF4-FFF2-40B4-BE49-F238E27FC236}">
                <a16:creationId xmlns:a16="http://schemas.microsoft.com/office/drawing/2014/main" id="{F1B8A5B9-AD44-4783-A649-DB22E7CD28C5}"/>
              </a:ext>
            </a:extLst>
          </p:cNvPr>
          <p:cNvPicPr>
            <a:picLocks noChangeAspect="1"/>
          </p:cNvPicPr>
          <p:nvPr/>
        </p:nvPicPr>
        <p:blipFill>
          <a:blip r:embed="rId4"/>
          <a:stretch>
            <a:fillRect/>
          </a:stretch>
        </p:blipFill>
        <p:spPr>
          <a:xfrm>
            <a:off x="4630994" y="1358260"/>
            <a:ext cx="6916633" cy="3821439"/>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10" name="TextBox 9">
            <a:extLst>
              <a:ext uri="{FF2B5EF4-FFF2-40B4-BE49-F238E27FC236}">
                <a16:creationId xmlns:a16="http://schemas.microsoft.com/office/drawing/2014/main" id="{419A3437-DBB8-43F5-861F-4C96918DDCDE}"/>
              </a:ext>
            </a:extLst>
          </p:cNvPr>
          <p:cNvSpPr txBox="1"/>
          <p:nvPr/>
        </p:nvSpPr>
        <p:spPr>
          <a:xfrm>
            <a:off x="6606309" y="1560945"/>
            <a:ext cx="68533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High                     Medium             Low</a:t>
            </a:r>
          </a:p>
        </p:txBody>
      </p:sp>
      <p:sp>
        <p:nvSpPr>
          <p:cNvPr id="11" name="TextBox 10">
            <a:extLst>
              <a:ext uri="{FF2B5EF4-FFF2-40B4-BE49-F238E27FC236}">
                <a16:creationId xmlns:a16="http://schemas.microsoft.com/office/drawing/2014/main" id="{BCF10561-7CBF-4B13-B0C2-7BD99EADC034}"/>
              </a:ext>
            </a:extLst>
          </p:cNvPr>
          <p:cNvSpPr txBox="1"/>
          <p:nvPr/>
        </p:nvSpPr>
        <p:spPr>
          <a:xfrm>
            <a:off x="5030001" y="2410708"/>
            <a:ext cx="5564430"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High</a:t>
            </a:r>
          </a:p>
          <a:p>
            <a:endParaRPr lang="en-US">
              <a:solidFill>
                <a:schemeClr val="bg1"/>
              </a:solidFill>
            </a:endParaRPr>
          </a:p>
          <a:p>
            <a:endParaRPr lang="en-US">
              <a:solidFill>
                <a:schemeClr val="bg1"/>
              </a:solidFill>
            </a:endParaRPr>
          </a:p>
          <a:p>
            <a:endParaRPr lang="en-US">
              <a:solidFill>
                <a:schemeClr val="bg1"/>
              </a:solidFill>
            </a:endParaRPr>
          </a:p>
          <a:p>
            <a:r>
              <a:rPr lang="en-US">
                <a:solidFill>
                  <a:schemeClr val="bg1"/>
                </a:solidFill>
              </a:rPr>
              <a:t>Medium</a:t>
            </a:r>
          </a:p>
          <a:p>
            <a:endParaRPr lang="en-US">
              <a:solidFill>
                <a:schemeClr val="bg1"/>
              </a:solidFill>
            </a:endParaRPr>
          </a:p>
          <a:p>
            <a:endParaRPr lang="en-US">
              <a:solidFill>
                <a:schemeClr val="bg1"/>
              </a:solidFill>
            </a:endParaRPr>
          </a:p>
          <a:p>
            <a:r>
              <a:rPr lang="en-US">
                <a:solidFill>
                  <a:schemeClr val="bg1"/>
                </a:solidFill>
              </a:rPr>
              <a:t>Low</a:t>
            </a:r>
          </a:p>
          <a:p>
            <a:endParaRPr lang="en-US"/>
          </a:p>
          <a:p>
            <a:endParaRPr lang="en-US" sz="7200"/>
          </a:p>
          <a:p>
            <a:endParaRPr lang="en-US" sz="5000"/>
          </a:p>
        </p:txBody>
      </p:sp>
      <p:sp>
        <p:nvSpPr>
          <p:cNvPr id="3" name="TextBox 2">
            <a:extLst>
              <a:ext uri="{FF2B5EF4-FFF2-40B4-BE49-F238E27FC236}">
                <a16:creationId xmlns:a16="http://schemas.microsoft.com/office/drawing/2014/main" id="{30BA8E9D-C63E-44A5-A395-7F1C5C3717B4}"/>
              </a:ext>
            </a:extLst>
          </p:cNvPr>
          <p:cNvSpPr txBox="1"/>
          <p:nvPr/>
        </p:nvSpPr>
        <p:spPr>
          <a:xfrm>
            <a:off x="6063672" y="-78509"/>
            <a:ext cx="513310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t>Feasibility.... Can We Do It?</a:t>
            </a:r>
          </a:p>
        </p:txBody>
      </p:sp>
      <p:sp>
        <p:nvSpPr>
          <p:cNvPr id="4" name="TextBox 3">
            <a:extLst>
              <a:ext uri="{FF2B5EF4-FFF2-40B4-BE49-F238E27FC236}">
                <a16:creationId xmlns:a16="http://schemas.microsoft.com/office/drawing/2014/main" id="{96D4DCCF-D140-4366-8707-2F18139E5992}"/>
              </a:ext>
            </a:extLst>
          </p:cNvPr>
          <p:cNvSpPr txBox="1"/>
          <p:nvPr/>
        </p:nvSpPr>
        <p:spPr>
          <a:xfrm rot="16140000">
            <a:off x="2391645" y="2571413"/>
            <a:ext cx="347056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Effectiveness...Will It Work?</a:t>
            </a:r>
            <a:r>
              <a:rPr lang="en-US" sz="2400"/>
              <a:t> </a:t>
            </a:r>
          </a:p>
        </p:txBody>
      </p:sp>
    </p:spTree>
    <p:extLst>
      <p:ext uri="{BB962C8B-B14F-4D97-AF65-F5344CB8AC3E}">
        <p14:creationId xmlns:p14="http://schemas.microsoft.com/office/powerpoint/2010/main" val="424639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F8982E-02F0-4D24-85CB-98DEBCC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56DA4-3F70-40FF-BD59-035D7ADC92A1}"/>
              </a:ext>
            </a:extLst>
          </p:cNvPr>
          <p:cNvSpPr>
            <a:spLocks noGrp="1"/>
          </p:cNvSpPr>
          <p:nvPr>
            <p:ph type="title"/>
          </p:nvPr>
        </p:nvSpPr>
        <p:spPr>
          <a:xfrm>
            <a:off x="326891" y="623977"/>
            <a:ext cx="4031861" cy="3831566"/>
          </a:xfrm>
        </p:spPr>
        <p:txBody>
          <a:bodyPr>
            <a:noAutofit/>
          </a:bodyPr>
          <a:lstStyle/>
          <a:p>
            <a:pPr algn="ctr"/>
            <a:r>
              <a:rPr lang="en-US" sz="5000" b="1">
                <a:gradFill flip="none" rotWithShape="1">
                  <a:gsLst>
                    <a:gs pos="0">
                      <a:sysClr val="window" lastClr="FFFFFF"/>
                    </a:gs>
                    <a:gs pos="100000">
                      <a:sysClr val="window" lastClr="FFFFFF">
                        <a:lumMod val="65000"/>
                      </a:sys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latin typeface="Bodoni MT Black"/>
              </a:rPr>
              <a:t>OUR BEST SOLUTION IS …..</a:t>
            </a:r>
          </a:p>
        </p:txBody>
      </p:sp>
      <p:sp>
        <p:nvSpPr>
          <p:cNvPr id="13" name="Rounded Rectangle 7">
            <a:extLst>
              <a:ext uri="{FF2B5EF4-FFF2-40B4-BE49-F238E27FC236}">
                <a16:creationId xmlns:a16="http://schemas.microsoft.com/office/drawing/2014/main" id="{2CB72970-2D5B-4516-9F76-B1220A77B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620720"/>
            <a:ext cx="6929447"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4" descr="A picture containing drawing&#10;&#10;Description generated with very high confidence">
            <a:extLst>
              <a:ext uri="{FF2B5EF4-FFF2-40B4-BE49-F238E27FC236}">
                <a16:creationId xmlns:a16="http://schemas.microsoft.com/office/drawing/2014/main" id="{75D6B9B8-6AAF-421E-80CC-AC31B57DDDA9}"/>
              </a:ext>
            </a:extLst>
          </p:cNvPr>
          <p:cNvPicPr>
            <a:picLocks noChangeAspect="1"/>
          </p:cNvPicPr>
          <p:nvPr/>
        </p:nvPicPr>
        <p:blipFill>
          <a:blip r:embed="rId2"/>
          <a:stretch>
            <a:fillRect/>
          </a:stretch>
        </p:blipFill>
        <p:spPr>
          <a:xfrm>
            <a:off x="6110446" y="1115267"/>
            <a:ext cx="3970542" cy="4283039"/>
          </a:xfrm>
          <a:prstGeom prst="rect">
            <a:avLst/>
          </a:prstGeom>
        </p:spPr>
      </p:pic>
    </p:spTree>
    <p:extLst>
      <p:ext uri="{BB962C8B-B14F-4D97-AF65-F5344CB8AC3E}">
        <p14:creationId xmlns:p14="http://schemas.microsoft.com/office/powerpoint/2010/main" val="314328918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751012" y="609601"/>
            <a:ext cx="8676222" cy="3200400"/>
          </a:xfrm>
        </p:spPr>
        <p:txBody>
          <a:bodyPr>
            <a:noAutofit/>
          </a:bodyPr>
          <a:lstStyle/>
          <a:p>
            <a:pPr algn="l"/>
            <a:r>
              <a:rPr lang="en-US" sz="11700" b="1"/>
              <a:t>Thank </a:t>
            </a:r>
            <a:br>
              <a:rPr lang="en-US" sz="11700" b="1"/>
            </a:br>
            <a:r>
              <a:rPr lang="en-US" sz="11700">
                <a:solidFill>
                  <a:schemeClr val="tx1"/>
                </a:solidFill>
              </a:rPr>
              <a:t>You</a:t>
            </a:r>
          </a:p>
        </p:txBody>
      </p:sp>
      <p:sp>
        <p:nvSpPr>
          <p:cNvPr id="5" name="Subtitle 4">
            <a:extLst>
              <a:ext uri="{FF2B5EF4-FFF2-40B4-BE49-F238E27FC236}">
                <a16:creationId xmlns:a16="http://schemas.microsoft.com/office/drawing/2014/main" id="{E836C208-8A6E-423C-9450-5286F43048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806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32D8-01CE-411D-B100-A5912257E8D1}"/>
              </a:ext>
            </a:extLst>
          </p:cNvPr>
          <p:cNvSpPr>
            <a:spLocks noGrp="1"/>
          </p:cNvSpPr>
          <p:nvPr>
            <p:ph type="title"/>
          </p:nvPr>
        </p:nvSpPr>
        <p:spPr>
          <a:xfrm>
            <a:off x="896998" y="3485072"/>
            <a:ext cx="9905998" cy="1905000"/>
          </a:xfrm>
        </p:spPr>
        <p:txBody>
          <a:bodyPr>
            <a:normAutofit fontScale="90000"/>
          </a:bodyPr>
          <a:lstStyle/>
          <a:p>
            <a:r>
              <a:rPr lang="en-US" b="1" u="sng">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Step 1</a:t>
            </a:r>
            <a:r>
              <a:rPr lang="en-US" b="1">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Define the Problem</a:t>
            </a:r>
            <a:endParaRPr lang="en-US"/>
          </a:p>
          <a:p>
            <a:r>
              <a:rPr lang="en-US" b="1" u="sng">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Step 2</a:t>
            </a:r>
            <a:r>
              <a:rPr lang="en-US" b="1">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Gather the Evidence</a:t>
            </a:r>
            <a:endParaRPr lang="en-US"/>
          </a:p>
          <a:p>
            <a:r>
              <a:rPr lang="en-US" b="1" u="sng">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Step 3</a:t>
            </a:r>
            <a:r>
              <a:rPr lang="en-US" b="1">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Identify the Causes</a:t>
            </a:r>
            <a:endParaRPr lang="en-US"/>
          </a:p>
          <a:p>
            <a:r>
              <a:rPr lang="en-US" b="1" u="sng">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Step 4</a:t>
            </a:r>
            <a:r>
              <a:rPr lang="en-US" b="1">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Evaluate Existing Policies</a:t>
            </a:r>
            <a:endParaRPr lang="en-US"/>
          </a:p>
          <a:p>
            <a:r>
              <a:rPr lang="en-US" b="1" u="sng">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Step 5</a:t>
            </a:r>
            <a:r>
              <a:rPr lang="en-US" b="1">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Develop Public Policy Solutions</a:t>
            </a:r>
            <a:endParaRPr lang="en-US"/>
          </a:p>
          <a:p>
            <a:r>
              <a:rPr lang="en-US" b="1" u="sng">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Step 6</a:t>
            </a:r>
            <a:r>
              <a:rPr lang="en-US" b="1">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Select the Best Public Policy Solution</a:t>
            </a:r>
            <a:endParaRPr lang="en-US"/>
          </a:p>
        </p:txBody>
      </p:sp>
      <p:sp>
        <p:nvSpPr>
          <p:cNvPr id="4" name="TextBox 3">
            <a:extLst>
              <a:ext uri="{FF2B5EF4-FFF2-40B4-BE49-F238E27FC236}">
                <a16:creationId xmlns:a16="http://schemas.microsoft.com/office/drawing/2014/main" id="{24EF51C9-3C61-4DB1-84D7-8A74012D8633}"/>
              </a:ext>
            </a:extLst>
          </p:cNvPr>
          <p:cNvSpPr txBox="1"/>
          <p:nvPr/>
        </p:nvSpPr>
        <p:spPr>
          <a:xfrm>
            <a:off x="799381" y="1302589"/>
            <a:ext cx="1044946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t>6 STEPS OF THE PUBLIC POLICY ANALYST</a:t>
            </a:r>
            <a:endParaRPr lang="en-US"/>
          </a:p>
        </p:txBody>
      </p:sp>
    </p:spTree>
    <p:extLst>
      <p:ext uri="{BB962C8B-B14F-4D97-AF65-F5344CB8AC3E}">
        <p14:creationId xmlns:p14="http://schemas.microsoft.com/office/powerpoint/2010/main" val="2770994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695715" y="2996241"/>
            <a:ext cx="4716462" cy="1905000"/>
          </a:xfrm>
        </p:spPr>
        <p:txBody>
          <a:bodyPr>
            <a:normAutofit fontScale="90000"/>
          </a:bodyPr>
          <a:lstStyle/>
          <a:p>
            <a:pPr algn="ctr"/>
            <a:r>
              <a:rPr lang="en-US" sz="4800" b="1">
                <a:effectLst>
                  <a:glow rad="38100">
                    <a:prstClr val="black">
                      <a:lumMod val="65000"/>
                      <a:lumOff val="35000"/>
                      <a:alpha val="40000"/>
                    </a:prstClr>
                  </a:glow>
                  <a:outerShdw blurRad="28575" dist="38100" dir="14040000" algn="tl" rotWithShape="0">
                    <a:srgbClr val="000000">
                      <a:alpha val="25000"/>
                    </a:srgbClr>
                  </a:outerShdw>
                </a:effectLst>
              </a:rPr>
              <a:t>PROBLEM- many students are not completing their homework IN OUR CLASS</a:t>
            </a:r>
            <a:r>
              <a:rPr lang="en-US" b="1">
                <a:effectLst>
                  <a:glow rad="38100">
                    <a:prstClr val="black">
                      <a:lumMod val="65000"/>
                      <a:lumOff val="35000"/>
                      <a:alpha val="40000"/>
                    </a:prstClr>
                  </a:glow>
                  <a:outerShdw blurRad="28575" dist="38100" dir="14040000" algn="tl" rotWithShape="0">
                    <a:srgbClr val="000000">
                      <a:alpha val="25000"/>
                    </a:srgbClr>
                  </a:outerShdw>
                </a:effectLst>
              </a:rPr>
              <a:t>.</a:t>
            </a:r>
            <a:endParaRPr lang="en-US"/>
          </a:p>
        </p:txBody>
      </p:sp>
      <p:sp>
        <p:nvSpPr>
          <p:cNvPr id="64" name="Rectangle 63">
            <a:extLst>
              <a:ext uri="{FF2B5EF4-FFF2-40B4-BE49-F238E27FC236}">
                <a16:creationId xmlns:a16="http://schemas.microsoft.com/office/drawing/2014/main" id="{E7EE51AF-124C-4480-A4EA-7C1E9F8CC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8757540-E5B7-47A6-BD81-8B54DAF68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85061" y="160868"/>
            <a:ext cx="1846073" cy="27788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6C0983F6-1C8E-4D0F-98C9-3667AD6E7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7" y="4071410"/>
            <a:ext cx="1898121" cy="26445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tudent looking at test tube">
            <a:extLst>
              <a:ext uri="{FF2B5EF4-FFF2-40B4-BE49-F238E27FC236}">
                <a16:creationId xmlns:a16="http://schemas.microsoft.com/office/drawing/2014/main" id="{EE1B592D-31D6-3841-8CC1-3C629FEDB5D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238" r="3" b="3"/>
          <a:stretch/>
        </p:blipFill>
        <p:spPr>
          <a:xfrm>
            <a:off x="8314455" y="3100590"/>
            <a:ext cx="3716680" cy="3615331"/>
          </a:xfrm>
          <a:prstGeom prst="rect">
            <a:avLst/>
          </a:prstGeom>
        </p:spPr>
      </p:pic>
      <p:pic>
        <p:nvPicPr>
          <p:cNvPr id="10" name="Picture 9" descr="student looking into microscope">
            <a:extLst>
              <a:ext uri="{FF2B5EF4-FFF2-40B4-BE49-F238E27FC236}">
                <a16:creationId xmlns:a16="http://schemas.microsoft.com/office/drawing/2014/main" id="{7480DF21-DE52-7742-819E-D9D5B41482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244" r="-5" b="-5"/>
          <a:stretch/>
        </p:blipFill>
        <p:spPr>
          <a:xfrm>
            <a:off x="6256867" y="160867"/>
            <a:ext cx="3767328" cy="3747805"/>
          </a:xfrm>
          <a:custGeom>
            <a:avLst/>
            <a:gdLst>
              <a:gd name="connsiteX0" fmla="*/ 0 w 3767328"/>
              <a:gd name="connsiteY0" fmla="*/ 0 h 3747805"/>
              <a:gd name="connsiteX1" fmla="*/ 3767328 w 3767328"/>
              <a:gd name="connsiteY1" fmla="*/ 0 h 3747805"/>
              <a:gd name="connsiteX2" fmla="*/ 3767328 w 3767328"/>
              <a:gd name="connsiteY2" fmla="*/ 2778856 h 3747805"/>
              <a:gd name="connsiteX3" fmla="*/ 1896721 w 3767328"/>
              <a:gd name="connsiteY3" fmla="*/ 2778856 h 3747805"/>
              <a:gd name="connsiteX4" fmla="*/ 1896721 w 3767328"/>
              <a:gd name="connsiteY4" fmla="*/ 3747805 h 3747805"/>
              <a:gd name="connsiteX5" fmla="*/ 0 w 3767328"/>
              <a:gd name="connsiteY5" fmla="*/ 3747805 h 374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328" h="3747805">
                <a:moveTo>
                  <a:pt x="0" y="0"/>
                </a:moveTo>
                <a:lnTo>
                  <a:pt x="3767328" y="0"/>
                </a:lnTo>
                <a:lnTo>
                  <a:pt x="3767328" y="2778856"/>
                </a:lnTo>
                <a:lnTo>
                  <a:pt x="1896721" y="2778856"/>
                </a:lnTo>
                <a:lnTo>
                  <a:pt x="1896721" y="3747805"/>
                </a:lnTo>
                <a:lnTo>
                  <a:pt x="0" y="3747805"/>
                </a:lnTo>
                <a:close/>
              </a:path>
            </a:pathLst>
          </a:custGeom>
        </p:spPr>
      </p:pic>
      <p:pic>
        <p:nvPicPr>
          <p:cNvPr id="14" name="Picture 13" descr="students observing teacher do science experiment">
            <a:extLst>
              <a:ext uri="{FF2B5EF4-FFF2-40B4-BE49-F238E27FC236}">
                <a16:creationId xmlns:a16="http://schemas.microsoft.com/office/drawing/2014/main" id="{6AC1EBEB-9D74-3E4C-9BDC-668D2D212A5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99" b="-2"/>
          <a:stretch/>
        </p:blipFill>
        <p:spPr>
          <a:xfrm>
            <a:off x="10185061" y="160868"/>
            <a:ext cx="1846073" cy="2778854"/>
          </a:xfrm>
          <a:prstGeom prst="rect">
            <a:avLst/>
          </a:prstGeom>
        </p:spPr>
      </p:pic>
      <p:pic>
        <p:nvPicPr>
          <p:cNvPr id="18" name="Picture 17" descr="students raising hands">
            <a:extLst>
              <a:ext uri="{FF2B5EF4-FFF2-40B4-BE49-F238E27FC236}">
                <a16:creationId xmlns:a16="http://schemas.microsoft.com/office/drawing/2014/main" id="{8D11AB9E-363B-C248-9288-085B4151B41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36" r="5" b="5"/>
          <a:stretch/>
        </p:blipFill>
        <p:spPr>
          <a:xfrm>
            <a:off x="6256867" y="4071410"/>
            <a:ext cx="1898121" cy="2644511"/>
          </a:xfrm>
          <a:prstGeom prst="rect">
            <a:avLst/>
          </a:prstGeom>
        </p:spPr>
      </p:pic>
      <p:sp>
        <p:nvSpPr>
          <p:cNvPr id="19" name="TextBox 18">
            <a:extLst>
              <a:ext uri="{FF2B5EF4-FFF2-40B4-BE49-F238E27FC236}">
                <a16:creationId xmlns:a16="http://schemas.microsoft.com/office/drawing/2014/main" id="{4BBF90CF-041E-4BF5-BE48-AC9D78341CFC}"/>
              </a:ext>
            </a:extLst>
          </p:cNvPr>
          <p:cNvSpPr txBox="1"/>
          <p:nvPr/>
        </p:nvSpPr>
        <p:spPr>
          <a:xfrm>
            <a:off x="109268" y="66136"/>
            <a:ext cx="589184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t>STEP 1: Identify the Problem.</a:t>
            </a:r>
          </a:p>
        </p:txBody>
      </p:sp>
    </p:spTree>
    <p:extLst>
      <p:ext uri="{BB962C8B-B14F-4D97-AF65-F5344CB8AC3E}">
        <p14:creationId xmlns:p14="http://schemas.microsoft.com/office/powerpoint/2010/main" val="270140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06ABAF8-A5F0-4E99-AB6D-67BFBB982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8164106" y="609600"/>
            <a:ext cx="3369133" cy="3642851"/>
          </a:xfrm>
        </p:spPr>
        <p:txBody>
          <a:bodyPr vert="horz" lIns="91440" tIns="45720" rIns="91440" bIns="45720" rtlCol="0" anchor="b">
            <a:normAutofit/>
          </a:bodyPr>
          <a:lstStyle/>
          <a:p>
            <a:pPr algn="ctr"/>
            <a:r>
              <a:rPr lang="en-US" sz="4000" b="1">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why is homework important?</a:t>
            </a:r>
          </a:p>
        </p:txBody>
      </p:sp>
      <p:sp>
        <p:nvSpPr>
          <p:cNvPr id="22" name="Rounded Rectangle 7">
            <a:extLst>
              <a:ext uri="{FF2B5EF4-FFF2-40B4-BE49-F238E27FC236}">
                <a16:creationId xmlns:a16="http://schemas.microsoft.com/office/drawing/2014/main" id="{5F7833E7-6A14-4F78-A2DD-5640A4F6C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290" y="620720"/>
            <a:ext cx="6884079" cy="5597200"/>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15" descr="A screenshot of text&#10;&#10;Description generated with very high confidence">
            <a:extLst>
              <a:ext uri="{FF2B5EF4-FFF2-40B4-BE49-F238E27FC236}">
                <a16:creationId xmlns:a16="http://schemas.microsoft.com/office/drawing/2014/main" id="{295C8220-946A-421B-97D0-A734311ADD81}"/>
              </a:ext>
            </a:extLst>
          </p:cNvPr>
          <p:cNvPicPr>
            <a:picLocks noChangeAspect="1"/>
          </p:cNvPicPr>
          <p:nvPr/>
        </p:nvPicPr>
        <p:blipFill>
          <a:blip r:embed="rId3"/>
          <a:stretch>
            <a:fillRect/>
          </a:stretch>
        </p:blipFill>
        <p:spPr>
          <a:xfrm>
            <a:off x="1142544" y="1200981"/>
            <a:ext cx="5915570" cy="4436677"/>
          </a:xfrm>
          <a:prstGeom prst="rect">
            <a:avLst/>
          </a:prstGeom>
        </p:spPr>
      </p:pic>
    </p:spTree>
    <p:extLst>
      <p:ext uri="{BB962C8B-B14F-4D97-AF65-F5344CB8AC3E}">
        <p14:creationId xmlns:p14="http://schemas.microsoft.com/office/powerpoint/2010/main" val="1414933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F96F-B0BE-4E84-A401-8F8438058CAB}"/>
              </a:ext>
            </a:extLst>
          </p:cNvPr>
          <p:cNvSpPr>
            <a:spLocks noGrp="1"/>
          </p:cNvSpPr>
          <p:nvPr>
            <p:ph type="title"/>
          </p:nvPr>
        </p:nvSpPr>
        <p:spPr>
          <a:xfrm>
            <a:off x="3349489" y="-158267"/>
            <a:ext cx="8655605" cy="2313433"/>
          </a:xfrm>
        </p:spPr>
        <p:txBody>
          <a:bodyPr>
            <a:normAutofit/>
          </a:bodyPr>
          <a:lstStyle/>
          <a:p>
            <a:pPr algn="ctr"/>
            <a:r>
              <a:rPr lang="en-US" b="1">
                <a:solidFill>
                  <a:srgbClr val="5AD0B8"/>
                </a:solidFill>
                <a:effectLst>
                  <a:glow rad="38100">
                    <a:prstClr val="black">
                      <a:lumMod val="65000"/>
                      <a:lumOff val="35000"/>
                      <a:alpha val="40000"/>
                    </a:prstClr>
                  </a:glow>
                  <a:outerShdw blurRad="28575" dist="38100" dir="14040000" algn="tl" rotWithShape="0">
                    <a:srgbClr val="000000">
                      <a:alpha val="25000"/>
                    </a:srgbClr>
                  </a:outerShdw>
                </a:effectLst>
              </a:rPr>
              <a:t>STEP 2- GATHERING EVIDENCE OF THE PROBLEM</a:t>
            </a:r>
          </a:p>
        </p:txBody>
      </p:sp>
      <p:pic>
        <p:nvPicPr>
          <p:cNvPr id="7" name="Picture 6" descr="Students observing science experiment">
            <a:extLst>
              <a:ext uri="{FF2B5EF4-FFF2-40B4-BE49-F238E27FC236}">
                <a16:creationId xmlns:a16="http://schemas.microsoft.com/office/drawing/2014/main" id="{78F172A8-6231-D14E-A13D-8613F2AEAD8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2880" y="201167"/>
            <a:ext cx="3353515" cy="2738556"/>
          </a:xfrm>
          <a:prstGeom prst="rect">
            <a:avLst/>
          </a:prstGeom>
          <a:ln w="38100">
            <a:noFill/>
          </a:ln>
          <a:effectLst/>
        </p:spPr>
      </p:pic>
      <p:pic>
        <p:nvPicPr>
          <p:cNvPr id="4" name="Picture 3" descr="student wearing goggles pouring something into a beaker">
            <a:extLst>
              <a:ext uri="{FF2B5EF4-FFF2-40B4-BE49-F238E27FC236}">
                <a16:creationId xmlns:a16="http://schemas.microsoft.com/office/drawing/2014/main" id="{5D8F1927-EC97-404E-90EF-533BB92836C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82880" y="3100591"/>
            <a:ext cx="3353515" cy="3556242"/>
          </a:xfrm>
          <a:prstGeom prst="rect">
            <a:avLst/>
          </a:prstGeom>
          <a:ln w="38100">
            <a:noFill/>
          </a:ln>
          <a:effectLst/>
        </p:spPr>
      </p:pic>
      <p:sp>
        <p:nvSpPr>
          <p:cNvPr id="15" name="Content Placeholder 14">
            <a:extLst>
              <a:ext uri="{FF2B5EF4-FFF2-40B4-BE49-F238E27FC236}">
                <a16:creationId xmlns:a16="http://schemas.microsoft.com/office/drawing/2014/main" id="{D0AC3293-552B-43A4-8BE4-381C08C0A236}"/>
              </a:ext>
            </a:extLst>
          </p:cNvPr>
          <p:cNvSpPr>
            <a:spLocks noGrp="1"/>
          </p:cNvSpPr>
          <p:nvPr>
            <p:ph idx="1"/>
          </p:nvPr>
        </p:nvSpPr>
        <p:spPr>
          <a:xfrm>
            <a:off x="4361941" y="2149414"/>
            <a:ext cx="6354792" cy="3124201"/>
          </a:xfrm>
        </p:spPr>
        <p:txBody>
          <a:bodyPr>
            <a:normAutofit fontScale="85000" lnSpcReduction="20000"/>
          </a:bodyPr>
          <a:lstStyle/>
          <a:p>
            <a:pPr marL="0" indent="0">
              <a:buNone/>
            </a:pPr>
            <a:r>
              <a:rPr lang="en-US" sz="4800">
                <a:effectLst>
                  <a:glow rad="38100">
                    <a:prstClr val="black">
                      <a:lumMod val="50000"/>
                      <a:lumOff val="50000"/>
                      <a:alpha val="20000"/>
                    </a:prstClr>
                  </a:glow>
                  <a:outerShdw blurRad="44450" dist="12700" dir="13860000" algn="tl" rotWithShape="0">
                    <a:srgbClr val="000000">
                      <a:alpha val="20000"/>
                    </a:srgbClr>
                  </a:outerShdw>
                </a:effectLst>
              </a:rPr>
              <a:t>ON ANY GIVEN DAY IN OUR CLASSROOM, AT LEAST 12 STUDENTS OUT OF 22 ARE MISSING A HOMEWORK ASSIGNMENT.</a:t>
            </a:r>
            <a:r>
              <a:rPr lang="en-US" sz="2400">
                <a:effectLst>
                  <a:glow rad="38100">
                    <a:prstClr val="black">
                      <a:lumMod val="50000"/>
                      <a:lumOff val="50000"/>
                      <a:alpha val="20000"/>
                    </a:prstClr>
                  </a:glow>
                  <a:outerShdw blurRad="44450" dist="12700" dir="13860000" algn="tl" rotWithShape="0">
                    <a:srgbClr val="000000">
                      <a:alpha val="20000"/>
                    </a:srgbClr>
                  </a:outerShdw>
                </a:effectLst>
              </a:rPr>
              <a:t>  </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2706815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63B9-56DC-4479-A201-14D11FA024DF}"/>
              </a:ext>
            </a:extLst>
          </p:cNvPr>
          <p:cNvSpPr>
            <a:spLocks noGrp="1"/>
          </p:cNvSpPr>
          <p:nvPr>
            <p:ph type="title"/>
          </p:nvPr>
        </p:nvSpPr>
        <p:spPr>
          <a:xfrm>
            <a:off x="1141413" y="-324927"/>
            <a:ext cx="9905998" cy="2839527"/>
          </a:xfrm>
        </p:spPr>
        <p:txBody>
          <a:bodyPr>
            <a:normAutofit fontScale="90000"/>
          </a:bodyPr>
          <a:lstStyle/>
          <a:p>
            <a:pPr algn="ctr"/>
            <a:br>
              <a:rPr lang="en-US" sz="4800" b="1">
                <a:effectLst>
                  <a:glow rad="38100">
                    <a:prstClr val="black">
                      <a:lumMod val="65000"/>
                      <a:lumOff val="35000"/>
                      <a:alpha val="40000"/>
                    </a:prstClr>
                  </a:glow>
                  <a:outerShdw blurRad="28575" dist="38100" dir="14040000" algn="tl" rotWithShape="0">
                    <a:srgbClr val="000000">
                      <a:alpha val="25000"/>
                    </a:srgbClr>
                  </a:outerShdw>
                </a:effectLst>
              </a:rPr>
            </a:br>
            <a:r>
              <a:rPr lang="en-US" sz="4800" b="1">
                <a:solidFill>
                  <a:schemeClr val="tx1"/>
                </a:solidFill>
                <a:effectLst>
                  <a:glow rad="38100">
                    <a:prstClr val="black">
                      <a:lumMod val="65000"/>
                      <a:lumOff val="35000"/>
                      <a:alpha val="40000"/>
                    </a:prstClr>
                  </a:glow>
                  <a:outerShdw blurRad="28575" dist="38100" dir="14040000" algn="tl" rotWithShape="0">
                    <a:srgbClr val="000000">
                      <a:alpha val="25000"/>
                    </a:srgbClr>
                  </a:outerShdw>
                </a:effectLst>
                <a:latin typeface="Britannic Bold"/>
              </a:rPr>
              <a:t>STEP 3: identifying THE CAUSE OF THE PROBLEM</a:t>
            </a:r>
            <a:br>
              <a:rPr lang="en-US" sz="4800" b="1">
                <a:effectLst>
                  <a:glow rad="38100">
                    <a:prstClr val="black">
                      <a:lumMod val="65000"/>
                      <a:lumOff val="35000"/>
                      <a:alpha val="40000"/>
                    </a:prstClr>
                  </a:glow>
                  <a:outerShdw blurRad="28575" dist="38100" dir="14040000" algn="tl" rotWithShape="0">
                    <a:srgbClr val="000000">
                      <a:alpha val="25000"/>
                    </a:srgbClr>
                  </a:outerShdw>
                </a:effectLst>
              </a:rPr>
            </a:br>
            <a:r>
              <a:rPr lang="en-US" sz="4800" b="1">
                <a:effectLst>
                  <a:glow rad="38100">
                    <a:prstClr val="black">
                      <a:lumMod val="65000"/>
                      <a:lumOff val="35000"/>
                      <a:alpha val="40000"/>
                    </a:prstClr>
                  </a:glow>
                  <a:outerShdw blurRad="28575" dist="38100" dir="14040000" algn="tl" rotWithShape="0">
                    <a:srgbClr val="000000">
                      <a:alpha val="25000"/>
                    </a:srgbClr>
                  </a:outerShdw>
                </a:effectLst>
              </a:rPr>
              <a:t>WHY ARE you NOT COMPLETING HOMEWORK?</a:t>
            </a:r>
          </a:p>
        </p:txBody>
      </p:sp>
      <p:sp>
        <p:nvSpPr>
          <p:cNvPr id="3" name="Content Placeholder 2">
            <a:extLst>
              <a:ext uri="{FF2B5EF4-FFF2-40B4-BE49-F238E27FC236}">
                <a16:creationId xmlns:a16="http://schemas.microsoft.com/office/drawing/2014/main" id="{01E4C66B-4341-4A9B-9362-566419E21691}"/>
              </a:ext>
            </a:extLst>
          </p:cNvPr>
          <p:cNvSpPr>
            <a:spLocks noGrp="1"/>
          </p:cNvSpPr>
          <p:nvPr>
            <p:ph idx="1"/>
          </p:nvPr>
        </p:nvSpPr>
        <p:spPr>
          <a:xfrm rot="-2160000">
            <a:off x="774495" y="3187488"/>
            <a:ext cx="2961735" cy="3095447"/>
          </a:xfrm>
        </p:spPr>
        <p:txBody>
          <a:bodyPr>
            <a:normAutofit/>
          </a:bodyPr>
          <a:lstStyle/>
          <a:p>
            <a:pPr marL="0" indent="0" algn="ctr">
              <a:buNone/>
            </a:pPr>
            <a:r>
              <a:rPr lang="en-US" sz="3600">
                <a:effectLst>
                  <a:glow rad="38100">
                    <a:prstClr val="black">
                      <a:lumMod val="50000"/>
                      <a:lumOff val="50000"/>
                      <a:alpha val="20000"/>
                    </a:prstClr>
                  </a:glow>
                  <a:outerShdw blurRad="44450" dist="12700" dir="13860000" algn="tl" rotWithShape="0">
                    <a:srgbClr val="000000">
                      <a:alpha val="20000"/>
                    </a:srgbClr>
                  </a:outerShdw>
                </a:effectLst>
              </a:rPr>
              <a:t>IS THE HOMEWORK TOO HARD?</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4" name="TextBox 3">
            <a:extLst>
              <a:ext uri="{FF2B5EF4-FFF2-40B4-BE49-F238E27FC236}">
                <a16:creationId xmlns:a16="http://schemas.microsoft.com/office/drawing/2014/main" id="{5192CDF2-3FBE-434A-8200-26894440E0DC}"/>
              </a:ext>
            </a:extLst>
          </p:cNvPr>
          <p:cNvSpPr txBox="1"/>
          <p:nvPr/>
        </p:nvSpPr>
        <p:spPr>
          <a:xfrm>
            <a:off x="4992832" y="4308764"/>
            <a:ext cx="250074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chemeClr val="accent5">
                    <a:lumMod val="60000"/>
                    <a:lumOff val="40000"/>
                  </a:schemeClr>
                </a:solidFill>
              </a:rPr>
              <a:t>Are Parents Not Helping?</a:t>
            </a:r>
          </a:p>
        </p:txBody>
      </p:sp>
      <p:sp>
        <p:nvSpPr>
          <p:cNvPr id="11" name="TextBox 10">
            <a:extLst>
              <a:ext uri="{FF2B5EF4-FFF2-40B4-BE49-F238E27FC236}">
                <a16:creationId xmlns:a16="http://schemas.microsoft.com/office/drawing/2014/main" id="{E2372CB9-E0ED-4E97-BFFB-3ACDFB412AC4}"/>
              </a:ext>
            </a:extLst>
          </p:cNvPr>
          <p:cNvSpPr txBox="1"/>
          <p:nvPr/>
        </p:nvSpPr>
        <p:spPr>
          <a:xfrm rot="2400000">
            <a:off x="9239104" y="3215425"/>
            <a:ext cx="304626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rgbClr val="FFFF00"/>
                </a:solidFill>
                <a:latin typeface="Gill Sans Nova Cond Ultra Bold"/>
              </a:rPr>
              <a:t>ARE KIDS ENROLLED IN AFTERSCHOOL PROGRAMS?</a:t>
            </a:r>
            <a:endParaRPr lang="en-US"/>
          </a:p>
        </p:txBody>
      </p:sp>
    </p:spTree>
    <p:extLst>
      <p:ext uri="{BB962C8B-B14F-4D97-AF65-F5344CB8AC3E}">
        <p14:creationId xmlns:p14="http://schemas.microsoft.com/office/powerpoint/2010/main" val="1672359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C0092EA2-893F-4975-999B-FEB3A0CB41AB}"/>
              </a:ext>
            </a:extLst>
          </p:cNvPr>
          <p:cNvPicPr>
            <a:picLocks noChangeAspect="1"/>
          </p:cNvPicPr>
          <p:nvPr/>
        </p:nvPicPr>
        <p:blipFill>
          <a:blip r:embed="rId2"/>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249478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6135-98C4-4BAD-B864-A9ED117FCF15}"/>
              </a:ext>
            </a:extLst>
          </p:cNvPr>
          <p:cNvSpPr>
            <a:spLocks noGrp="1"/>
          </p:cNvSpPr>
          <p:nvPr>
            <p:ph type="title"/>
          </p:nvPr>
        </p:nvSpPr>
        <p:spPr/>
        <p:txBody>
          <a:bodyPr>
            <a:normAutofit/>
          </a:bodyPr>
          <a:lstStyle/>
          <a:p>
            <a:pPr algn="ctr"/>
            <a:r>
              <a:rPr lang="en-US" sz="5400">
                <a:effectLst>
                  <a:glow rad="38100">
                    <a:prstClr val="black">
                      <a:lumMod val="65000"/>
                      <a:lumOff val="35000"/>
                      <a:alpha val="40000"/>
                    </a:prstClr>
                  </a:glow>
                  <a:outerShdw blurRad="28575" dist="38100" dir="14040000" algn="tl" rotWithShape="0">
                    <a:srgbClr val="000000">
                      <a:alpha val="25000"/>
                    </a:srgbClr>
                  </a:outerShdw>
                </a:effectLst>
                <a:latin typeface="Gill Sans Nova Cond Ultra Bold"/>
              </a:rPr>
              <a:t>STEP 4- Evaluating existing policies</a:t>
            </a:r>
          </a:p>
        </p:txBody>
      </p:sp>
      <p:sp>
        <p:nvSpPr>
          <p:cNvPr id="3" name="Content Placeholder 2">
            <a:extLst>
              <a:ext uri="{FF2B5EF4-FFF2-40B4-BE49-F238E27FC236}">
                <a16:creationId xmlns:a16="http://schemas.microsoft.com/office/drawing/2014/main" id="{CECDA637-A856-4E0B-8CA4-A8CE3564C4CB}"/>
              </a:ext>
            </a:extLst>
          </p:cNvPr>
          <p:cNvSpPr>
            <a:spLocks noGrp="1"/>
          </p:cNvSpPr>
          <p:nvPr>
            <p:ph idx="1"/>
          </p:nvPr>
        </p:nvSpPr>
        <p:spPr/>
        <p:txBody>
          <a:bodyPr>
            <a:normAutofit fontScale="92500" lnSpcReduction="10000"/>
          </a:bodyPr>
          <a:lstStyle/>
          <a:p>
            <a:pPr marL="0" indent="0">
              <a:buNone/>
            </a:pPr>
            <a:r>
              <a:rPr lang="en-US" sz="3600">
                <a:effectLst>
                  <a:glow rad="38100">
                    <a:prstClr val="black">
                      <a:lumMod val="50000"/>
                      <a:lumOff val="50000"/>
                      <a:alpha val="20000"/>
                    </a:prstClr>
                  </a:glow>
                  <a:outerShdw blurRad="44450" dist="12700" dir="13860000" algn="tl" rotWithShape="0">
                    <a:srgbClr val="000000">
                      <a:alpha val="20000"/>
                    </a:srgbClr>
                  </a:outerShdw>
                </a:effectLst>
              </a:rPr>
              <a:t>School homework policy</a:t>
            </a:r>
            <a:endParaRPr lang="en-US"/>
          </a:p>
          <a:p>
            <a:pPr>
              <a:buNone/>
            </a:pPr>
            <a:endParaRPr lang="en-US" b="1">
              <a:effectLst>
                <a:glow rad="38100">
                  <a:prstClr val="black">
                    <a:lumMod val="50000"/>
                    <a:lumOff val="50000"/>
                    <a:alpha val="20000"/>
                  </a:prstClr>
                </a:glow>
                <a:outerShdw blurRad="44450" dist="12700" dir="13860000" algn="tl" rotWithShape="0">
                  <a:srgbClr val="000000">
                    <a:alpha val="20000"/>
                  </a:srgbClr>
                </a:outerShdw>
              </a:effectLst>
            </a:endParaRPr>
          </a:p>
          <a:p>
            <a:pPr>
              <a:buNone/>
            </a:pP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The purpose of homework is to reinforce skills learned at school by providing practice at home. This helps families understand the learning that is taking place in school. In addition, homework helps students learn routines at home, to be responsible, and develop time management skills. The classroom teachers will assign homework and you should expect your child to have reading, writing and math on a nightly basis. However, students will receive limited homework on holidays and vacation days. We feel that this is important time for families to spend together.</a:t>
            </a:r>
            <a:endParaRPr lang="en-US"/>
          </a:p>
          <a:p>
            <a:pPr>
              <a:buNone/>
            </a:pPr>
            <a:endParaRPr lang="en-US"/>
          </a:p>
          <a:p>
            <a:pPr marL="0" indent="0">
              <a:buNone/>
            </a:pP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126951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7D31-9CCA-4135-9D01-56D1AECA11CE}"/>
              </a:ext>
            </a:extLst>
          </p:cNvPr>
          <p:cNvSpPr>
            <a:spLocks noGrp="1"/>
          </p:cNvSpPr>
          <p:nvPr>
            <p:ph type="title"/>
          </p:nvPr>
        </p:nvSpPr>
        <p:spPr/>
        <p:txBody>
          <a:bodyPr>
            <a:normAutofit/>
          </a:bodyPr>
          <a:lstStyle/>
          <a:p>
            <a:pPr algn="ctr"/>
            <a:r>
              <a:rPr lang="en-US" sz="4800">
                <a:effectLst>
                  <a:glow rad="38100">
                    <a:prstClr val="black">
                      <a:lumMod val="65000"/>
                      <a:lumOff val="35000"/>
                      <a:alpha val="40000"/>
                    </a:prstClr>
                  </a:glow>
                  <a:outerShdw blurRad="28575" dist="38100" dir="14040000" algn="tl" rotWithShape="0">
                    <a:srgbClr val="000000">
                      <a:alpha val="25000"/>
                    </a:srgbClr>
                  </a:outerShdw>
                </a:effectLst>
              </a:rPr>
              <a:t>How can we solve the problem?</a:t>
            </a:r>
            <a:endParaRPr lang="en-US">
              <a:effectLst>
                <a:glow rad="38100">
                  <a:prstClr val="black">
                    <a:lumMod val="65000"/>
                    <a:lumOff val="35000"/>
                    <a:alpha val="40000"/>
                  </a:prstClr>
                </a:glow>
                <a:outerShdw blurRad="28575" dist="38100" dir="14040000" algn="tl" rotWithShape="0">
                  <a:srgbClr val="000000">
                    <a:alpha val="25000"/>
                  </a:srgbClr>
                </a:outerShdw>
              </a:effectLst>
            </a:endParaRPr>
          </a:p>
        </p:txBody>
      </p:sp>
      <p:sp>
        <p:nvSpPr>
          <p:cNvPr id="3" name="Content Placeholder 2">
            <a:extLst>
              <a:ext uri="{FF2B5EF4-FFF2-40B4-BE49-F238E27FC236}">
                <a16:creationId xmlns:a16="http://schemas.microsoft.com/office/drawing/2014/main" id="{DBCF93E0-E414-4E4E-8821-04EAABB46DDF}"/>
              </a:ext>
            </a:extLst>
          </p:cNvPr>
          <p:cNvSpPr>
            <a:spLocks noGrp="1"/>
          </p:cNvSpPr>
          <p:nvPr>
            <p:ph idx="1"/>
          </p:nvPr>
        </p:nvSpPr>
        <p:spPr>
          <a:xfrm rot="1860000">
            <a:off x="8703686" y="2170545"/>
            <a:ext cx="2389908" cy="3124201"/>
          </a:xfrm>
        </p:spPr>
        <p:txBody>
          <a:bodyPr>
            <a:noAutofit/>
          </a:bodyPr>
          <a:lstStyle/>
          <a:p>
            <a:pPr marL="0" indent="0" algn="ctr">
              <a:buNone/>
            </a:pPr>
            <a:r>
              <a:rPr lang="en-US" sz="3600">
                <a:effectLst>
                  <a:glow rad="38100">
                    <a:prstClr val="black">
                      <a:lumMod val="50000"/>
                      <a:lumOff val="50000"/>
                      <a:alpha val="20000"/>
                    </a:prstClr>
                  </a:glow>
                  <a:outerShdw blurRad="44450" dist="12700" dir="13860000" algn="tl" rotWithShape="0">
                    <a:srgbClr val="000000">
                      <a:alpha val="20000"/>
                    </a:srgbClr>
                  </a:outerShdw>
                </a:effectLst>
              </a:rPr>
              <a:t>What do you want your teacher to know about homework?</a:t>
            </a:r>
            <a:endParaRPr lang="en-US" sz="3600"/>
          </a:p>
        </p:txBody>
      </p:sp>
      <p:sp>
        <p:nvSpPr>
          <p:cNvPr id="4" name="TextBox 3">
            <a:extLst>
              <a:ext uri="{FF2B5EF4-FFF2-40B4-BE49-F238E27FC236}">
                <a16:creationId xmlns:a16="http://schemas.microsoft.com/office/drawing/2014/main" id="{28D76F2A-2D4A-4CEB-8B4A-541740008868}"/>
              </a:ext>
            </a:extLst>
          </p:cNvPr>
          <p:cNvSpPr txBox="1"/>
          <p:nvPr/>
        </p:nvSpPr>
        <p:spPr>
          <a:xfrm rot="19260000">
            <a:off x="683491" y="1919407"/>
            <a:ext cx="27432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t>What would get you more excited to do your homework?</a:t>
            </a:r>
            <a:endParaRPr lang="en-US"/>
          </a:p>
        </p:txBody>
      </p:sp>
      <p:sp>
        <p:nvSpPr>
          <p:cNvPr id="5" name="TextBox 4">
            <a:extLst>
              <a:ext uri="{FF2B5EF4-FFF2-40B4-BE49-F238E27FC236}">
                <a16:creationId xmlns:a16="http://schemas.microsoft.com/office/drawing/2014/main" id="{99CC3258-BE63-470E-B979-EE570473E92A}"/>
              </a:ext>
            </a:extLst>
          </p:cNvPr>
          <p:cNvSpPr txBox="1"/>
          <p:nvPr/>
        </p:nvSpPr>
        <p:spPr>
          <a:xfrm>
            <a:off x="4297218" y="2888673"/>
            <a:ext cx="27432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92D050"/>
                </a:solidFill>
              </a:rPr>
              <a:t>3 Solutions To Our Homework Problem.</a:t>
            </a:r>
          </a:p>
          <a:p>
            <a:r>
              <a:rPr lang="en-US" sz="3600" b="1">
                <a:solidFill>
                  <a:srgbClr val="92D050"/>
                </a:solidFill>
              </a:rPr>
              <a:t>1-</a:t>
            </a:r>
          </a:p>
          <a:p>
            <a:r>
              <a:rPr lang="en-US" sz="3600" b="1">
                <a:solidFill>
                  <a:srgbClr val="92D050"/>
                </a:solidFill>
              </a:rPr>
              <a:t>2- </a:t>
            </a:r>
          </a:p>
          <a:p>
            <a:r>
              <a:rPr lang="en-US" sz="3600" b="1">
                <a:solidFill>
                  <a:srgbClr val="92D050"/>
                </a:solidFill>
              </a:rPr>
              <a:t>3-</a:t>
            </a:r>
          </a:p>
        </p:txBody>
      </p:sp>
      <p:sp>
        <p:nvSpPr>
          <p:cNvPr id="6" name="TextBox 5">
            <a:extLst>
              <a:ext uri="{FF2B5EF4-FFF2-40B4-BE49-F238E27FC236}">
                <a16:creationId xmlns:a16="http://schemas.microsoft.com/office/drawing/2014/main" id="{E7833418-4736-418B-B10D-489D18AD39CF}"/>
              </a:ext>
            </a:extLst>
          </p:cNvPr>
          <p:cNvSpPr txBox="1"/>
          <p:nvPr/>
        </p:nvSpPr>
        <p:spPr>
          <a:xfrm rot="-2460000">
            <a:off x="4959638" y="4671003"/>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b="1">
                <a:solidFill>
                  <a:srgbClr val="FFFF00"/>
                </a:solidFill>
              </a:rPr>
              <a:t>?</a:t>
            </a:r>
          </a:p>
        </p:txBody>
      </p:sp>
    </p:spTree>
    <p:extLst>
      <p:ext uri="{BB962C8B-B14F-4D97-AF65-F5344CB8AC3E}">
        <p14:creationId xmlns:p14="http://schemas.microsoft.com/office/powerpoint/2010/main" val="1987349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2F91AC9-7EA9-4840-A442-6C6EF899B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E08334-CED2-44DF-B3B9-FF1B68795404}">
  <ds:schemaRefs>
    <ds:schemaRef ds:uri="http://schemas.microsoft.com/sharepoint/v3/contenttype/forms"/>
  </ds:schemaRefs>
</ds:datastoreItem>
</file>

<file path=customXml/itemProps3.xml><?xml version="1.0" encoding="utf-8"?>
<ds:datastoreItem xmlns:ds="http://schemas.openxmlformats.org/officeDocument/2006/customXml" ds:itemID="{0A2D6A3F-2FC0-4522-BA1D-C61FF0FDE97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0</TotalTime>
  <Words>334</Words>
  <Application>Microsoft Office PowerPoint</Application>
  <PresentationFormat>Widescreen</PresentationFormat>
  <Paragraphs>51</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Bodoni MT Black</vt:lpstr>
      <vt:lpstr>Britannic Bold</vt:lpstr>
      <vt:lpstr>Calibri</vt:lpstr>
      <vt:lpstr>Century Gothic</vt:lpstr>
      <vt:lpstr>Gill Sans Nova Cond Ultra Bold</vt:lpstr>
      <vt:lpstr>Mesh</vt:lpstr>
      <vt:lpstr>Positive homework habits</vt:lpstr>
      <vt:lpstr>Step 1: Define the Problem Step 2: Gather the Evidence Step 3: Identify the Causes Step 4: Evaluate Existing Policies Step 5: Develop Public Policy Solutions Step 6: Select the Best Public Policy Solution</vt:lpstr>
      <vt:lpstr>PROBLEM- many students are not completing their homework IN OUR CLASS.</vt:lpstr>
      <vt:lpstr>why is homework important?</vt:lpstr>
      <vt:lpstr>STEP 2- GATHERING EVIDENCE OF THE PROBLEM</vt:lpstr>
      <vt:lpstr> STEP 3: identifying THE CAUSE OF THE PROBLEM WHY ARE you NOT COMPLETING HOMEWORK?</vt:lpstr>
      <vt:lpstr>PowerPoint Presentation</vt:lpstr>
      <vt:lpstr>STEP 4- Evaluating existing policies</vt:lpstr>
      <vt:lpstr>How can we solve the problem?</vt:lpstr>
      <vt:lpstr>What is our best solution to our homework problem?</vt:lpstr>
      <vt:lpstr>OUR BEST SOLUTION IS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Design</dc:title>
  <dc:creator/>
  <cp:revision>2</cp:revision>
  <dcterms:created xsi:type="dcterms:W3CDTF">2020-02-05T18:26:30Z</dcterms:created>
  <dcterms:modified xsi:type="dcterms:W3CDTF">2020-03-10T16:43:51Z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