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italic.fntdata"/><Relationship Id="rId6" Type="http://schemas.openxmlformats.org/officeDocument/2006/relationships/slide" Target="slides/slide1.xml"/><Relationship Id="rId18" Type="http://schemas.openxmlformats.org/officeDocument/2006/relationships/font" Target="fonts/Ralew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577be584a6_0_5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577be584a6_0_5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77be584a6_0_6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77be584a6_0_6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577be584a6_0_5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577be584a6_0_5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577be584a6_0_5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77be584a6_0_5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77be584a6_0_5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77be584a6_0_5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577be584a6_0_5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577be584a6_0_5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577be584a6_0_5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577be584a6_0_5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577be584a6_0_5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577be584a6_0_5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577be584a6_0_5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577be584a6_0_5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577be584a6_0_5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577be584a6_0_5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youtube.com/watch?v=A3Z4fqMGucY" TargetMode="Externa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youtube.com/watch?v=8XbCUxaZvso" TargetMode="Externa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ted.com/talks/van_jones_the_economic_injustice_of_plastic#t-25707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Eliminating Plastics From Our Daily Lives</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88" name="Google Shape;88;p13"/>
          <p:cNvPicPr preferRelativeResize="0"/>
          <p:nvPr/>
        </p:nvPicPr>
        <p:blipFill>
          <a:blip r:embed="rId3">
            <a:alphaModFix/>
          </a:blip>
          <a:stretch>
            <a:fillRect/>
          </a:stretch>
        </p:blipFill>
        <p:spPr>
          <a:xfrm>
            <a:off x="729625" y="2737275"/>
            <a:ext cx="7751250" cy="2214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There are over 5 Trillion pieces of plastic in the ocean, including a huge mass called the Great Pacific Garbage Patch that's currently floating in the Pacific and is roughly the size of Texas.&#10;» Subscribe to NowThis: http://go.nowth.is/News_Subscribe&#10;&#10;Connect with NowThis&#10;» Like us on Facebook: http://go.nowth.is/News_Facebook&#10;» Tweet us on Twitter: http://go.nowth.is/News_Twitter&#10;» Follow us on Instagram: http://go.nowth.is/News_Instagram&#10;» Find us on Snapchat: http://go.nowth.is/News_Snapchat&#10;&#10;NowThis is your premier news outlet providing you with all the videos you need to stay up to date on all the latest in trending news. From entertainment to politics, to viral videos and breaking news stories, we’re delivering all you need to know straight to your social feeds. We live where you live.&#10;&#10;http://www.youtube.com/nowthisnews&#10;@nowthisnews" id="146" name="Google Shape;146;p22" title="Plastic Pollution is Causing Problems in Our Oceans | NowThis">
            <a:hlinkClick r:id="rId3"/>
          </p:cNvPr>
          <p:cNvPicPr preferRelativeResize="0"/>
          <p:nvPr/>
        </p:nvPicPr>
        <p:blipFill>
          <a:blip r:embed="rId4">
            <a:alphaModFix/>
          </a:blip>
          <a:stretch>
            <a:fillRect/>
          </a:stretch>
        </p:blipFill>
        <p:spPr>
          <a:xfrm>
            <a:off x="760875" y="698900"/>
            <a:ext cx="7688700" cy="40598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In 2018, we saw global movements spread like wildfire to address problems facing our oceans. Plastic pollution that's choking the sea has become mainstream news, and people around the world are beginning to open their eyes to mankind's footprint. But we need to do more. &#10;&#10;In 2019 we need to focus on more than just plastic. We need support from our world's leaders to cut carbon emissions and create more marine protected areas. We need to end illegal fishing in our oceans, and conserve the world's threatened fish populations. Because the problem is more than just plastic, and every single person can make a difference to help. &#10;&#10;Visit us at: https://theterramarproject.org/explore-actions/&#10;and learn how you can make a real difference today. &#10;&#10;Produced/Shot/Edited by Brian Yurasits" id="153" name="Google Shape;153;p23" title="Save The Ocean in 2019 - The Problem Is More Than Just Plastic">
            <a:hlinkClick r:id="rId3"/>
          </p:cNvPr>
          <p:cNvPicPr preferRelativeResize="0"/>
          <p:nvPr/>
        </p:nvPicPr>
        <p:blipFill>
          <a:blip r:embed="rId4">
            <a:alphaModFix/>
          </a:blip>
          <a:stretch>
            <a:fillRect/>
          </a:stretch>
        </p:blipFill>
        <p:spPr>
          <a:xfrm>
            <a:off x="729450" y="526125"/>
            <a:ext cx="7688700" cy="3813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457200" rtl="0" algn="ctr">
              <a:spcBef>
                <a:spcPts val="0"/>
              </a:spcBef>
              <a:spcAft>
                <a:spcPts val="1600"/>
              </a:spcAft>
              <a:buNone/>
            </a:pPr>
            <a:r>
              <a:rPr lang="en" sz="3000"/>
              <a:t>Plastics are polluting the oceans and is life threatening.</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01" name="Google Shape;101;p15"/>
          <p:cNvPicPr preferRelativeResize="0"/>
          <p:nvPr/>
        </p:nvPicPr>
        <p:blipFill>
          <a:blip r:embed="rId3">
            <a:alphaModFix/>
          </a:blip>
          <a:stretch>
            <a:fillRect/>
          </a:stretch>
        </p:blipFill>
        <p:spPr>
          <a:xfrm>
            <a:off x="2269449" y="2078872"/>
            <a:ext cx="859464" cy="381187"/>
          </a:xfrm>
          <a:prstGeom prst="rect">
            <a:avLst/>
          </a:prstGeom>
          <a:noFill/>
          <a:ln cap="flat" cmpd="sng" w="9525">
            <a:solidFill>
              <a:srgbClr val="0000FF"/>
            </a:solidFill>
            <a:prstDash val="solid"/>
            <a:miter lim="8000"/>
            <a:headEnd len="sm" w="sm" type="none"/>
            <a:tailEnd len="sm" w="sm" type="none"/>
          </a:ln>
        </p:spPr>
      </p:pic>
      <p:pic>
        <p:nvPicPr>
          <p:cNvPr id="102" name="Google Shape;102;p15"/>
          <p:cNvPicPr preferRelativeResize="0"/>
          <p:nvPr/>
        </p:nvPicPr>
        <p:blipFill>
          <a:blip r:embed="rId4">
            <a:alphaModFix/>
          </a:blip>
          <a:stretch>
            <a:fillRect/>
          </a:stretch>
        </p:blipFill>
        <p:spPr>
          <a:xfrm>
            <a:off x="-472300" y="-337075"/>
            <a:ext cx="9523200" cy="5480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Sea Life Threatened</a:t>
            </a:r>
            <a:endParaRPr/>
          </a:p>
        </p:txBody>
      </p:sp>
      <p:sp>
        <p:nvSpPr>
          <p:cNvPr id="108" name="Google Shape;108;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09" name="Google Shape;109;p16"/>
          <p:cNvPicPr preferRelativeResize="0"/>
          <p:nvPr/>
        </p:nvPicPr>
        <p:blipFill>
          <a:blip r:embed="rId3">
            <a:alphaModFix/>
          </a:blip>
          <a:stretch>
            <a:fillRect/>
          </a:stretch>
        </p:blipFill>
        <p:spPr>
          <a:xfrm>
            <a:off x="729450" y="1853850"/>
            <a:ext cx="7688699" cy="2486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350">
                <a:solidFill>
                  <a:srgbClr val="000000"/>
                </a:solidFill>
                <a:latin typeface="Arial"/>
                <a:ea typeface="Arial"/>
                <a:cs typeface="Arial"/>
                <a:sym typeface="Arial"/>
              </a:rPr>
              <a:t>Our Current State of Plastic Pollution</a:t>
            </a:r>
            <a:endParaRPr sz="1350">
              <a:solidFill>
                <a:srgbClr val="575757"/>
              </a:solidFill>
              <a:latin typeface="Arial"/>
              <a:ea typeface="Arial"/>
              <a:cs typeface="Arial"/>
              <a:sym typeface="Arial"/>
            </a:endParaRPr>
          </a:p>
          <a:p>
            <a:pPr indent="0" lvl="0" marL="0" rtl="0" algn="l">
              <a:spcBef>
                <a:spcPts val="1500"/>
              </a:spcBef>
              <a:spcAft>
                <a:spcPts val="0"/>
              </a:spcAft>
              <a:buNone/>
            </a:pPr>
            <a:r>
              <a:t/>
            </a:r>
            <a:endParaRPr/>
          </a:p>
        </p:txBody>
      </p:sp>
      <p:sp>
        <p:nvSpPr>
          <p:cNvPr id="115" name="Google Shape;115;p17"/>
          <p:cNvSpPr txBox="1"/>
          <p:nvPr>
            <p:ph idx="1" type="body"/>
          </p:nvPr>
        </p:nvSpPr>
        <p:spPr>
          <a:xfrm>
            <a:off x="729450" y="2078875"/>
            <a:ext cx="7845600" cy="2872800"/>
          </a:xfrm>
          <a:prstGeom prst="rect">
            <a:avLst/>
          </a:prstGeom>
        </p:spPr>
        <p:txBody>
          <a:bodyPr anchorCtr="0" anchor="t" bIns="91425" lIns="91425" spcFirstLastPara="1" rIns="91425" wrap="square" tIns="91425">
            <a:noAutofit/>
          </a:bodyPr>
          <a:lstStyle/>
          <a:p>
            <a:pPr indent="-298450" lvl="0" marL="457200" rtl="0" algn="l">
              <a:spcBef>
                <a:spcPts val="1400"/>
              </a:spcBef>
              <a:spcAft>
                <a:spcPts val="0"/>
              </a:spcAft>
              <a:buClr>
                <a:srgbClr val="575757"/>
              </a:buClr>
              <a:buSzPts val="1100"/>
              <a:buFont typeface="Arial"/>
              <a:buChar char="❏"/>
            </a:pPr>
            <a:r>
              <a:rPr lang="en" sz="1100">
                <a:solidFill>
                  <a:srgbClr val="575757"/>
                </a:solidFill>
                <a:latin typeface="Arial"/>
                <a:ea typeface="Arial"/>
                <a:cs typeface="Arial"/>
                <a:sym typeface="Arial"/>
              </a:rPr>
              <a:t>About 8.3 billion tonnes of plastic has been produced since the 1950s – the weight of roughly a billion elephants or 47 million blue whales. </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Only about 9% of this plastic has been recycled, 12% has been burned and the remaining 79% has ended up in landfills or the environment.  </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Up to 12.7 million tonnes of plastic enters the oceans every year.</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The equivalent of a truckload of plastic enters the oceans every minute.</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There are five trillion pieces of plastic in our oceans  – enough to circle the Earth over 400 times.</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Countries like Canada, the U.S., and the UK export plastic waste to various countries in Asia and Africa, offloading their trash problem to other communities.</a:t>
            </a:r>
            <a:endParaRPr sz="1100">
              <a:solidFill>
                <a:srgbClr val="575757"/>
              </a:solidFill>
              <a:latin typeface="Arial"/>
              <a:ea typeface="Arial"/>
              <a:cs typeface="Arial"/>
              <a:sym typeface="Arial"/>
            </a:endParaRPr>
          </a:p>
          <a:p>
            <a:pPr indent="0" lvl="0" marL="457200" rtl="0" algn="l">
              <a:spcBef>
                <a:spcPts val="1400"/>
              </a:spcBef>
              <a:spcAft>
                <a:spcPts val="0"/>
              </a:spcAft>
              <a:buNone/>
            </a:pPr>
            <a:r>
              <a:t/>
            </a:r>
            <a:endParaRPr sz="1350">
              <a:solidFill>
                <a:srgbClr val="575757"/>
              </a:solidFill>
              <a:latin typeface="Arial"/>
              <a:ea typeface="Arial"/>
              <a:cs typeface="Arial"/>
              <a:sym typeface="Arial"/>
            </a:endParaRPr>
          </a:p>
          <a:p>
            <a:pPr indent="0" lvl="0" marL="0" rtl="0" algn="l">
              <a:spcBef>
                <a:spcPts val="14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Who is to Blame?</a:t>
            </a:r>
            <a:endParaRPr/>
          </a:p>
        </p:txBody>
      </p:sp>
      <p:sp>
        <p:nvSpPr>
          <p:cNvPr id="121" name="Google Shape;121;p1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298450" lvl="0" marL="457200" rtl="0" algn="l">
              <a:spcBef>
                <a:spcPts val="1400"/>
              </a:spcBef>
              <a:spcAft>
                <a:spcPts val="0"/>
              </a:spcAft>
              <a:buClr>
                <a:srgbClr val="575757"/>
              </a:buClr>
              <a:buSzPts val="1100"/>
              <a:buFont typeface="Arial"/>
              <a:buChar char="❏"/>
            </a:pPr>
            <a:r>
              <a:rPr lang="en" sz="1100">
                <a:solidFill>
                  <a:srgbClr val="575757"/>
                </a:solidFill>
                <a:latin typeface="Arial"/>
                <a:ea typeface="Arial"/>
                <a:cs typeface="Arial"/>
                <a:sym typeface="Arial"/>
              </a:rPr>
              <a:t>Annual plastic production has skyrocketed since the early 1950s, reaching 322 million tonnes in 2015. This does not include synthetic fibers used in clothing, rope and other products which accounted for 61 million tonnes in 2016. It is expected that plastic production will continue to increase, likely doubling by 2025.</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Drink companies alone produce over 500 billion single-use plastic bottles annually.</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Well known coffee company Starbucks produces 4 billion coffee cups each year.</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Tens of billions of bags of chips are sold each year by companies like Pepsi Co.</a:t>
            </a:r>
            <a:endParaRPr sz="1100">
              <a:solidFill>
                <a:srgbClr val="575757"/>
              </a:solidFill>
              <a:latin typeface="Arial"/>
              <a:ea typeface="Arial"/>
              <a:cs typeface="Arial"/>
              <a:sym typeface="Arial"/>
            </a:endParaRPr>
          </a:p>
          <a:p>
            <a:pPr indent="0" lvl="0" marL="0" rtl="0" algn="l">
              <a:spcBef>
                <a:spcPts val="14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350">
                <a:solidFill>
                  <a:srgbClr val="575757"/>
                </a:solidFill>
                <a:latin typeface="Arial"/>
                <a:ea typeface="Arial"/>
                <a:cs typeface="Arial"/>
                <a:sym typeface="Arial"/>
              </a:rPr>
              <a:t>What are real solutions to plastic pollution?</a:t>
            </a:r>
            <a:endParaRPr sz="1350">
              <a:solidFill>
                <a:srgbClr val="575757"/>
              </a:solidFill>
              <a:latin typeface="Arial"/>
              <a:ea typeface="Arial"/>
              <a:cs typeface="Arial"/>
              <a:sym typeface="Arial"/>
            </a:endParaRPr>
          </a:p>
          <a:p>
            <a:pPr indent="0" lvl="0" marL="0" rtl="0" algn="ctr">
              <a:spcBef>
                <a:spcPts val="1500"/>
              </a:spcBef>
              <a:spcAft>
                <a:spcPts val="0"/>
              </a:spcAft>
              <a:buNone/>
            </a:pPr>
            <a:r>
              <a:t/>
            </a:r>
            <a:endParaRPr sz="1350">
              <a:solidFill>
                <a:srgbClr val="575757"/>
              </a:solidFill>
              <a:latin typeface="Arial"/>
              <a:ea typeface="Arial"/>
              <a:cs typeface="Arial"/>
              <a:sym typeface="Arial"/>
            </a:endParaRPr>
          </a:p>
        </p:txBody>
      </p:sp>
      <p:sp>
        <p:nvSpPr>
          <p:cNvPr id="127" name="Google Shape;127;p1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298450" lvl="0" marL="457200" rtl="0" algn="l">
              <a:spcBef>
                <a:spcPts val="1400"/>
              </a:spcBef>
              <a:spcAft>
                <a:spcPts val="0"/>
              </a:spcAft>
              <a:buClr>
                <a:srgbClr val="575757"/>
              </a:buClr>
              <a:buSzPts val="1100"/>
              <a:buFont typeface="Arial"/>
              <a:buChar char="❏"/>
            </a:pPr>
            <a:r>
              <a:rPr lang="en" sz="1100">
                <a:solidFill>
                  <a:srgbClr val="575757"/>
                </a:solidFill>
                <a:latin typeface="Arial"/>
                <a:ea typeface="Arial"/>
                <a:cs typeface="Arial"/>
                <a:sym typeface="Arial"/>
              </a:rPr>
              <a:t>Government bans and restrictions for unnecessary and damaging plastic products or activities.  Legislative reuse targets.</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Mandated Extended Producer Responsibility (EPR) regulations and strategies to make producers and companies responsible for the damage plastic causes to our environment, make them accountable for the entire lifecycle and true costs of their products.</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Government and corporate investment in reuse models and new ways to deliver products using less or no packaging.</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Corporate phase-out of production and use of single-use plastic products and throwaway product models.</a:t>
            </a:r>
            <a:endParaRPr sz="1100">
              <a:solidFill>
                <a:srgbClr val="575757"/>
              </a:solidFill>
              <a:latin typeface="Arial"/>
              <a:ea typeface="Arial"/>
              <a:cs typeface="Arial"/>
              <a:sym typeface="Arial"/>
            </a:endParaRPr>
          </a:p>
          <a:p>
            <a:pPr indent="-314325" lvl="0" marL="457200" rtl="0" algn="l">
              <a:spcBef>
                <a:spcPts val="0"/>
              </a:spcBef>
              <a:spcAft>
                <a:spcPts val="0"/>
              </a:spcAft>
              <a:buClr>
                <a:srgbClr val="575757"/>
              </a:buClr>
              <a:buSzPts val="1350"/>
              <a:buFont typeface="Arial"/>
              <a:buChar char="❏"/>
            </a:pPr>
            <a:r>
              <a:rPr lang="en" sz="1100">
                <a:solidFill>
                  <a:srgbClr val="575757"/>
                </a:solidFill>
                <a:latin typeface="Arial"/>
                <a:ea typeface="Arial"/>
                <a:cs typeface="Arial"/>
                <a:sym typeface="Arial"/>
              </a:rPr>
              <a:t>A shift in dominant public mindsets away from our throwaway culture focused on convenience being equal to disposal, toward a</a:t>
            </a:r>
            <a:r>
              <a:rPr lang="en" sz="1350">
                <a:solidFill>
                  <a:srgbClr val="575757"/>
                </a:solidFill>
                <a:latin typeface="Arial"/>
                <a:ea typeface="Arial"/>
                <a:cs typeface="Arial"/>
                <a:sym typeface="Arial"/>
              </a:rPr>
              <a:t> </a:t>
            </a:r>
            <a:r>
              <a:rPr lang="en" sz="1100">
                <a:solidFill>
                  <a:srgbClr val="575757"/>
                </a:solidFill>
                <a:latin typeface="Arial"/>
                <a:ea typeface="Arial"/>
                <a:cs typeface="Arial"/>
                <a:sym typeface="Arial"/>
              </a:rPr>
              <a:t>vision of healthy, sustainable and more connected communities.</a:t>
            </a:r>
            <a:endParaRPr sz="1100">
              <a:solidFill>
                <a:srgbClr val="575757"/>
              </a:solidFill>
              <a:latin typeface="Arial"/>
              <a:ea typeface="Arial"/>
              <a:cs typeface="Arial"/>
              <a:sym typeface="Arial"/>
            </a:endParaRPr>
          </a:p>
          <a:p>
            <a:pPr indent="0" lvl="0" marL="0" rtl="0" algn="l">
              <a:spcBef>
                <a:spcPts val="14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Who Is Most Affected?</a:t>
            </a:r>
            <a:endParaRPr/>
          </a:p>
        </p:txBody>
      </p:sp>
      <p:sp>
        <p:nvSpPr>
          <p:cNvPr id="133" name="Google Shape;133;p2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298450" lvl="0" marL="457200" rtl="0" algn="l">
              <a:spcBef>
                <a:spcPts val="1400"/>
              </a:spcBef>
              <a:spcAft>
                <a:spcPts val="0"/>
              </a:spcAft>
              <a:buClr>
                <a:srgbClr val="575757"/>
              </a:buClr>
              <a:buSzPts val="1100"/>
              <a:buFont typeface="Arial"/>
              <a:buChar char="●"/>
            </a:pPr>
            <a:r>
              <a:rPr lang="en" sz="1100">
                <a:solidFill>
                  <a:srgbClr val="575757"/>
                </a:solidFill>
                <a:latin typeface="Arial"/>
                <a:ea typeface="Arial"/>
                <a:cs typeface="Arial"/>
                <a:sym typeface="Arial"/>
              </a:rPr>
              <a:t>Scientists have documented 700 marine species affected by ocean plastic.[10]</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Up to 9 of 10 seabirds, 1 in 3 sea turtles and more than half of whale and dolphin species have ingested plastic.</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In the Canadian Arctic, 87% of birds have ingested plastics of some sort.</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Crustaceans tested at the ocean’s deepest point, Mariana Trench, had ingested plastic.</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People living along rivers and coastlines in China, Indonesia, the Philippines, Thailand, and Vietnam are the most impacted by plastic pollution. </a:t>
            </a:r>
            <a:r>
              <a:rPr lang="en" sz="1100" u="sng">
                <a:solidFill>
                  <a:srgbClr val="6A8D9C"/>
                </a:solidFill>
                <a:latin typeface="Arial"/>
                <a:ea typeface="Arial"/>
                <a:cs typeface="Arial"/>
                <a:sym typeface="Arial"/>
                <a:hlinkClick r:id="rId3"/>
              </a:rPr>
              <a:t>Low-income communities face more health impacts near plastic production sites, have greater exposure to toxins and waste, and bear the brunt of the impacts of improper plastic disposal and incineration</a:t>
            </a:r>
            <a:r>
              <a:rPr lang="en" sz="1100">
                <a:solidFill>
                  <a:srgbClr val="575757"/>
                </a:solidFill>
                <a:latin typeface="Arial"/>
                <a:ea typeface="Arial"/>
                <a:cs typeface="Arial"/>
                <a:sym typeface="Arial"/>
              </a:rPr>
              <a:t>.</a:t>
            </a:r>
            <a:endParaRPr sz="1100">
              <a:solidFill>
                <a:srgbClr val="575757"/>
              </a:solidFill>
              <a:latin typeface="Arial"/>
              <a:ea typeface="Arial"/>
              <a:cs typeface="Arial"/>
              <a:sym typeface="Arial"/>
            </a:endParaRPr>
          </a:p>
          <a:p>
            <a:pPr indent="-298450" lvl="0" marL="457200" rtl="0" algn="l">
              <a:spcBef>
                <a:spcPts val="0"/>
              </a:spcBef>
              <a:spcAft>
                <a:spcPts val="0"/>
              </a:spcAft>
              <a:buClr>
                <a:srgbClr val="575757"/>
              </a:buClr>
              <a:buSzPts val="1100"/>
              <a:buFont typeface="Arial"/>
              <a:buChar char="●"/>
            </a:pPr>
            <a:r>
              <a:rPr lang="en" sz="1100">
                <a:solidFill>
                  <a:srgbClr val="575757"/>
                </a:solidFill>
                <a:latin typeface="Arial"/>
                <a:ea typeface="Arial"/>
                <a:cs typeface="Arial"/>
                <a:sym typeface="Arial"/>
              </a:rPr>
              <a:t>Henderson Island in the South Pacific is the most plastic polluted of any island recorded to date.</a:t>
            </a:r>
            <a:endParaRPr sz="1100">
              <a:solidFill>
                <a:srgbClr val="575757"/>
              </a:solidFill>
              <a:latin typeface="Arial"/>
              <a:ea typeface="Arial"/>
              <a:cs typeface="Arial"/>
              <a:sym typeface="Arial"/>
            </a:endParaRPr>
          </a:p>
          <a:p>
            <a:pPr indent="0" lvl="0" marL="457200" rtl="0" algn="l">
              <a:spcBef>
                <a:spcPts val="1400"/>
              </a:spcBef>
              <a:spcAft>
                <a:spcPts val="0"/>
              </a:spcAft>
              <a:buNone/>
            </a:pPr>
            <a:r>
              <a:t/>
            </a:r>
            <a:endParaRPr sz="1350">
              <a:solidFill>
                <a:srgbClr val="575757"/>
              </a:solidFill>
              <a:latin typeface="Arial"/>
              <a:ea typeface="Arial"/>
              <a:cs typeface="Arial"/>
              <a:sym typeface="Arial"/>
            </a:endParaRPr>
          </a:p>
          <a:p>
            <a:pPr indent="0" lvl="0" marL="0" rtl="0" algn="l">
              <a:spcBef>
                <a:spcPts val="14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0" lang="en" sz="1400">
                <a:solidFill>
                  <a:srgbClr val="333333"/>
                </a:solidFill>
                <a:highlight>
                  <a:srgbClr val="FFFFFF"/>
                </a:highlight>
                <a:latin typeface="Arial"/>
                <a:ea typeface="Arial"/>
                <a:cs typeface="Arial"/>
                <a:sym typeface="Arial"/>
              </a:rPr>
              <a:t>“The impossible missions are the only ones which succeed.”</a:t>
            </a:r>
            <a:endParaRPr b="0" sz="1400">
              <a:solidFill>
                <a:srgbClr val="333333"/>
              </a:solidFill>
              <a:highlight>
                <a:srgbClr val="FFFFFF"/>
              </a:highlight>
              <a:latin typeface="Arial"/>
              <a:ea typeface="Arial"/>
              <a:cs typeface="Arial"/>
              <a:sym typeface="Arial"/>
            </a:endParaRPr>
          </a:p>
          <a:p>
            <a:pPr indent="0" lvl="0" marL="0" rtl="0" algn="ctr">
              <a:spcBef>
                <a:spcPts val="0"/>
              </a:spcBef>
              <a:spcAft>
                <a:spcPts val="0"/>
              </a:spcAft>
              <a:buNone/>
            </a:pPr>
            <a:r>
              <a:rPr lang="en" sz="1400">
                <a:solidFill>
                  <a:srgbClr val="333333"/>
                </a:solidFill>
                <a:highlight>
                  <a:srgbClr val="FFFFFF"/>
                </a:highlight>
                <a:latin typeface="Arial"/>
                <a:ea typeface="Arial"/>
                <a:cs typeface="Arial"/>
                <a:sym typeface="Arial"/>
              </a:rPr>
              <a:t>—Commandant Jacques-Yves Cousteau.</a:t>
            </a:r>
            <a:endParaRPr sz="1400"/>
          </a:p>
        </p:txBody>
      </p:sp>
      <p:sp>
        <p:nvSpPr>
          <p:cNvPr id="139" name="Google Shape;139;p21"/>
          <p:cNvSpPr txBox="1"/>
          <p:nvPr>
            <p:ph idx="1" type="body"/>
          </p:nvPr>
        </p:nvSpPr>
        <p:spPr>
          <a:xfrm>
            <a:off x="729450" y="2151625"/>
            <a:ext cx="7688700" cy="239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900">
                <a:solidFill>
                  <a:srgbClr val="333333"/>
                </a:solidFill>
                <a:highlight>
                  <a:srgbClr val="FFFFFF"/>
                </a:highlight>
                <a:latin typeface="Arial"/>
                <a:ea typeface="Arial"/>
                <a:cs typeface="Arial"/>
                <a:sym typeface="Arial"/>
              </a:rPr>
              <a:t>Reduce Your Use of Single-Use Plastics</a:t>
            </a:r>
            <a:r>
              <a:rPr lang="en" sz="900">
                <a:solidFill>
                  <a:srgbClr val="333333"/>
                </a:solidFill>
                <a:highlight>
                  <a:srgbClr val="FFFFFF"/>
                </a:highlight>
                <a:latin typeface="Arial"/>
                <a:ea typeface="Arial"/>
                <a:cs typeface="Arial"/>
                <a:sym typeface="Arial"/>
              </a:rPr>
              <a:t> </a:t>
            </a:r>
            <a:endParaRPr sz="900">
              <a:solidFill>
                <a:srgbClr val="333333"/>
              </a:solidFill>
              <a:highlight>
                <a:srgbClr val="FFFFFF"/>
              </a:highlight>
              <a:latin typeface="Arial"/>
              <a:ea typeface="Arial"/>
              <a:cs typeface="Arial"/>
              <a:sym typeface="Arial"/>
            </a:endParaRPr>
          </a:p>
          <a:p>
            <a:pPr indent="0" lvl="0" marL="0" rtl="0" algn="l">
              <a:spcBef>
                <a:spcPts val="1600"/>
              </a:spcBef>
              <a:spcAft>
                <a:spcPts val="0"/>
              </a:spcAft>
              <a:buNone/>
            </a:pPr>
            <a:r>
              <a:rPr b="1" lang="en" sz="900">
                <a:solidFill>
                  <a:srgbClr val="333333"/>
                </a:solidFill>
                <a:highlight>
                  <a:srgbClr val="FFFFFF"/>
                </a:highlight>
                <a:latin typeface="Arial"/>
                <a:ea typeface="Arial"/>
                <a:cs typeface="Arial"/>
                <a:sym typeface="Arial"/>
              </a:rPr>
              <a:t>Recycle Properly</a:t>
            </a:r>
            <a:endParaRPr b="1" sz="900">
              <a:solidFill>
                <a:srgbClr val="333333"/>
              </a:solidFill>
              <a:highlight>
                <a:srgbClr val="FFFFFF"/>
              </a:highlight>
              <a:latin typeface="Arial"/>
              <a:ea typeface="Arial"/>
              <a:cs typeface="Arial"/>
              <a:sym typeface="Arial"/>
            </a:endParaRPr>
          </a:p>
          <a:p>
            <a:pPr indent="0" lvl="0" marL="0" rtl="0" algn="l">
              <a:spcBef>
                <a:spcPts val="1600"/>
              </a:spcBef>
              <a:spcAft>
                <a:spcPts val="0"/>
              </a:spcAft>
              <a:buNone/>
            </a:pPr>
            <a:r>
              <a:rPr b="1" lang="en" sz="900">
                <a:solidFill>
                  <a:srgbClr val="333333"/>
                </a:solidFill>
                <a:highlight>
                  <a:srgbClr val="FFFFFF"/>
                </a:highlight>
                <a:latin typeface="Arial"/>
                <a:ea typeface="Arial"/>
                <a:cs typeface="Arial"/>
                <a:sym typeface="Arial"/>
              </a:rPr>
              <a:t>Participate In (or Organize) a Beach or River Cleanup</a:t>
            </a:r>
            <a:r>
              <a:rPr lang="en" sz="900">
                <a:solidFill>
                  <a:srgbClr val="333333"/>
                </a:solidFill>
                <a:highlight>
                  <a:srgbClr val="FFFFFF"/>
                </a:highlight>
                <a:latin typeface="Arial"/>
                <a:ea typeface="Arial"/>
                <a:cs typeface="Arial"/>
                <a:sym typeface="Arial"/>
              </a:rPr>
              <a:t> </a:t>
            </a:r>
            <a:endParaRPr sz="900">
              <a:solidFill>
                <a:srgbClr val="333333"/>
              </a:solidFill>
              <a:highlight>
                <a:srgbClr val="FFFFFF"/>
              </a:highlight>
              <a:latin typeface="Arial"/>
              <a:ea typeface="Arial"/>
              <a:cs typeface="Arial"/>
              <a:sym typeface="Arial"/>
            </a:endParaRPr>
          </a:p>
          <a:p>
            <a:pPr indent="0" lvl="0" marL="0" rtl="0" algn="l">
              <a:spcBef>
                <a:spcPts val="1600"/>
              </a:spcBef>
              <a:spcAft>
                <a:spcPts val="0"/>
              </a:spcAft>
              <a:buNone/>
            </a:pPr>
            <a:r>
              <a:rPr b="1" lang="en" sz="900">
                <a:solidFill>
                  <a:srgbClr val="333333"/>
                </a:solidFill>
                <a:highlight>
                  <a:srgbClr val="FFFFFF"/>
                </a:highlight>
                <a:latin typeface="Arial"/>
                <a:ea typeface="Arial"/>
                <a:cs typeface="Arial"/>
                <a:sym typeface="Arial"/>
              </a:rPr>
              <a:t>Support Bans</a:t>
            </a:r>
            <a:r>
              <a:rPr lang="en" sz="900">
                <a:solidFill>
                  <a:srgbClr val="333333"/>
                </a:solidFill>
                <a:highlight>
                  <a:srgbClr val="FFFFFF"/>
                </a:highlight>
                <a:latin typeface="Arial"/>
                <a:ea typeface="Arial"/>
                <a:cs typeface="Arial"/>
                <a:sym typeface="Arial"/>
              </a:rPr>
              <a:t> </a:t>
            </a:r>
            <a:endParaRPr sz="900">
              <a:solidFill>
                <a:srgbClr val="333333"/>
              </a:solidFill>
              <a:highlight>
                <a:srgbClr val="FFFFFF"/>
              </a:highlight>
              <a:latin typeface="Arial"/>
              <a:ea typeface="Arial"/>
              <a:cs typeface="Arial"/>
              <a:sym typeface="Arial"/>
            </a:endParaRPr>
          </a:p>
          <a:p>
            <a:pPr indent="0" lvl="0" marL="0" rtl="0" algn="l">
              <a:spcBef>
                <a:spcPts val="1600"/>
              </a:spcBef>
              <a:spcAft>
                <a:spcPts val="0"/>
              </a:spcAft>
              <a:buNone/>
            </a:pPr>
            <a:r>
              <a:rPr b="1" lang="en" sz="900">
                <a:solidFill>
                  <a:srgbClr val="333333"/>
                </a:solidFill>
                <a:highlight>
                  <a:srgbClr val="FFFFFF"/>
                </a:highlight>
                <a:latin typeface="Arial"/>
                <a:ea typeface="Arial"/>
                <a:cs typeface="Arial"/>
                <a:sym typeface="Arial"/>
              </a:rPr>
              <a:t>Avoid Products Containing Microbeads</a:t>
            </a:r>
            <a:r>
              <a:rPr lang="en" sz="900">
                <a:solidFill>
                  <a:srgbClr val="333333"/>
                </a:solidFill>
                <a:highlight>
                  <a:srgbClr val="FFFFFF"/>
                </a:highlight>
                <a:latin typeface="Arial"/>
                <a:ea typeface="Arial"/>
                <a:cs typeface="Arial"/>
                <a:sym typeface="Arial"/>
              </a:rPr>
              <a:t> </a:t>
            </a:r>
            <a:endParaRPr sz="900">
              <a:solidFill>
                <a:srgbClr val="333333"/>
              </a:solidFill>
              <a:highlight>
                <a:srgbClr val="FFFFFF"/>
              </a:highlight>
              <a:latin typeface="Arial"/>
              <a:ea typeface="Arial"/>
              <a:cs typeface="Arial"/>
              <a:sym typeface="Arial"/>
            </a:endParaRPr>
          </a:p>
          <a:p>
            <a:pPr indent="0" lvl="0" marL="0" rtl="0" algn="l">
              <a:spcBef>
                <a:spcPts val="1600"/>
              </a:spcBef>
              <a:spcAft>
                <a:spcPts val="0"/>
              </a:spcAft>
              <a:buNone/>
            </a:pPr>
            <a:r>
              <a:rPr b="1" lang="en" sz="900">
                <a:solidFill>
                  <a:srgbClr val="333333"/>
                </a:solidFill>
                <a:highlight>
                  <a:srgbClr val="FFFFFF"/>
                </a:highlight>
                <a:latin typeface="Arial"/>
                <a:ea typeface="Arial"/>
                <a:cs typeface="Arial"/>
                <a:sym typeface="Arial"/>
              </a:rPr>
              <a:t>Spread the Word</a:t>
            </a:r>
            <a:r>
              <a:rPr lang="en" sz="900">
                <a:solidFill>
                  <a:srgbClr val="333333"/>
                </a:solidFill>
                <a:highlight>
                  <a:srgbClr val="FFFFFF"/>
                </a:highlight>
                <a:latin typeface="Arial"/>
                <a:ea typeface="Arial"/>
                <a:cs typeface="Arial"/>
                <a:sym typeface="Arial"/>
              </a:rPr>
              <a:t> </a:t>
            </a:r>
            <a:endParaRPr sz="900">
              <a:solidFill>
                <a:srgbClr val="333333"/>
              </a:solidFill>
              <a:highlight>
                <a:srgbClr val="FFFFFF"/>
              </a:highlight>
              <a:latin typeface="Arial"/>
              <a:ea typeface="Arial"/>
              <a:cs typeface="Arial"/>
              <a:sym typeface="Arial"/>
            </a:endParaRPr>
          </a:p>
          <a:p>
            <a:pPr indent="0" lvl="0" marL="0" rtl="0" algn="l">
              <a:spcBef>
                <a:spcPts val="1600"/>
              </a:spcBef>
              <a:spcAft>
                <a:spcPts val="1600"/>
              </a:spcAft>
              <a:buNone/>
            </a:pPr>
            <a:r>
              <a:rPr b="1" lang="en" sz="900">
                <a:solidFill>
                  <a:srgbClr val="333333"/>
                </a:solidFill>
                <a:highlight>
                  <a:srgbClr val="FFFFFF"/>
                </a:highlight>
                <a:latin typeface="Arial"/>
                <a:ea typeface="Arial"/>
                <a:cs typeface="Arial"/>
                <a:sym typeface="Arial"/>
              </a:rPr>
              <a:t>Support Organizations Addressing Plastic Pollution</a:t>
            </a:r>
            <a:r>
              <a:rPr lang="en" sz="900">
                <a:solidFill>
                  <a:srgbClr val="333333"/>
                </a:solidFill>
                <a:highlight>
                  <a:srgbClr val="FFFFFF"/>
                </a:highlight>
                <a:latin typeface="Arial"/>
                <a:ea typeface="Arial"/>
                <a:cs typeface="Arial"/>
                <a:sym typeface="Arial"/>
              </a:rPr>
              <a:t> </a:t>
            </a:r>
            <a:endParaRPr sz="900">
              <a:solidFill>
                <a:srgbClr val="333333"/>
              </a:solidFill>
              <a:highlight>
                <a:srgbClr val="FFFFFF"/>
              </a:highlight>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