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sldIdLst>
    <p:sldId id="256" r:id="rId5"/>
    <p:sldId id="257" r:id="rId6"/>
    <p:sldId id="258" r:id="rId7"/>
    <p:sldId id="259" r:id="rId8"/>
    <p:sldId id="260" r:id="rId9"/>
    <p:sldId id="261" r:id="rId10"/>
    <p:sldId id="262" r:id="rId11"/>
    <p:sldId id="263" r:id="rId12"/>
    <p:sldId id="264" r:id="rId13"/>
    <p:sldId id="265" r:id="rId14"/>
    <p:sldId id="267" r:id="rId15"/>
    <p:sldId id="266" r:id="rId16"/>
    <p:sldId id="268"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589" autoAdjust="0"/>
    <p:restoredTop sz="94660"/>
  </p:normalViewPr>
  <p:slideViewPr>
    <p:cSldViewPr snapToGrid="0" snapToObjects="1">
      <p:cViewPr>
        <p:scale>
          <a:sx n="100" d="100"/>
          <a:sy n="100" d="100"/>
        </p:scale>
        <p:origin x="18" y="-180"/>
      </p:cViewPr>
      <p:guideLst>
        <p:guide orient="horz" pos="2160"/>
        <p:guide pos="2880"/>
      </p:guideLst>
    </p:cSldViewPr>
  </p:slideViewPr>
  <p:notesTextViewPr>
    <p:cViewPr>
      <p:scale>
        <a:sx n="100" d="100"/>
        <a:sy n="100" d="100"/>
      </p:scale>
      <p:origin x="0" y="0"/>
    </p:cViewPr>
  </p:notesTextViewPr>
  <p:sorterViewPr>
    <p:cViewPr>
      <p:scale>
        <a:sx n="149" d="100"/>
        <a:sy n="149"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ACDB3CC-F982-40F9-8DD6-BCC9AFBF44BD}" type="datetime1">
              <a:rPr lang="en-US" smtClean="0"/>
              <a:pPr/>
              <a:t>2/12/2020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8E988-FB04-AB4E-BE5A-59F242AF7F7A}" type="slidenum">
              <a:rPr lang="en-US" smtClean="0"/>
              <a:pPr/>
              <a:t>‹#›</a:t>
            </a:fld>
            <a:endParaRPr lang="en-US" dirty="0"/>
          </a:p>
        </p:txBody>
      </p:sp>
    </p:spTree>
    <p:extLst>
      <p:ext uri="{BB962C8B-B14F-4D97-AF65-F5344CB8AC3E}">
        <p14:creationId xmlns:p14="http://schemas.microsoft.com/office/powerpoint/2010/main" xmlns=""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pPr/>
              <a:t>2/12/2020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066355A-084C-D24E-9AD2-7E4FC41EA627}" type="slidenum">
              <a:rPr lang="en-US" smtClean="0"/>
              <a:pPr/>
              <a:t>‹#›</a:t>
            </a:fld>
            <a:endParaRPr lang="en-US" dirty="0"/>
          </a:p>
        </p:txBody>
      </p:sp>
    </p:spTree>
    <p:extLst>
      <p:ext uri="{BB962C8B-B14F-4D97-AF65-F5344CB8AC3E}">
        <p14:creationId xmlns:p14="http://schemas.microsoft.com/office/powerpoint/2010/main" xmlns="" val="3723317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pPr/>
              <a:t>2/12/2020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066355A-084C-D24E-9AD2-7E4FC41EA627}" type="slidenum">
              <a:rPr lang="en-US" smtClean="0"/>
              <a:pPr/>
              <a:t>‹#›</a:t>
            </a:fld>
            <a:endParaRPr lang="en-US" dirty="0"/>
          </a:p>
        </p:txBody>
      </p:sp>
    </p:spTree>
    <p:extLst>
      <p:ext uri="{BB962C8B-B14F-4D97-AF65-F5344CB8AC3E}">
        <p14:creationId xmlns:p14="http://schemas.microsoft.com/office/powerpoint/2010/main" xmlns="" val="2417996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pPr/>
              <a:t>2/12/2020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066355A-084C-D24E-9AD2-7E4FC41EA627}" type="slidenum">
              <a:rPr lang="en-US" smtClean="0"/>
              <a:pPr/>
              <a:t>‹#›</a:t>
            </a:fld>
            <a:endParaRPr lang="en-US" dirty="0"/>
          </a:p>
        </p:txBody>
      </p:sp>
    </p:spTree>
    <p:extLst>
      <p:ext uri="{BB962C8B-B14F-4D97-AF65-F5344CB8AC3E}">
        <p14:creationId xmlns:p14="http://schemas.microsoft.com/office/powerpoint/2010/main" xmlns="" val="3220382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9E7B99-7C3F-4BC3-B7B8-7E1F8C620B24}" type="datetime1">
              <a:rPr lang="en-US" smtClean="0"/>
              <a:pPr/>
              <a:t>2/12/2020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AF2B4D-6B12-4EDF-87BB-2B55CECB6611}" type="slidenum">
              <a:rPr lang="en-US" smtClean="0"/>
              <a:pPr/>
              <a:t>‹#›</a:t>
            </a:fld>
            <a:endParaRPr lang="en-US" dirty="0"/>
          </a:p>
        </p:txBody>
      </p:sp>
    </p:spTree>
    <p:extLst>
      <p:ext uri="{BB962C8B-B14F-4D97-AF65-F5344CB8AC3E}">
        <p14:creationId xmlns:p14="http://schemas.microsoft.com/office/powerpoint/2010/main" xmlns="" val="1122394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C2560D-EC28-3B41-86E8-18F1CE0113B4}" type="datetimeFigureOut">
              <a:rPr lang="en-US" smtClean="0"/>
              <a:pPr/>
              <a:t>2/12/2020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066355A-084C-D24E-9AD2-7E4FC41EA627}" type="slidenum">
              <a:rPr lang="en-US" smtClean="0"/>
              <a:pPr/>
              <a:t>‹#›</a:t>
            </a:fld>
            <a:endParaRPr lang="en-US" dirty="0"/>
          </a:p>
        </p:txBody>
      </p:sp>
    </p:spTree>
    <p:extLst>
      <p:ext uri="{BB962C8B-B14F-4D97-AF65-F5344CB8AC3E}">
        <p14:creationId xmlns:p14="http://schemas.microsoft.com/office/powerpoint/2010/main" xmlns="" val="126059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C2560D-EC28-3B41-86E8-18F1CE0113B4}" type="datetimeFigureOut">
              <a:rPr lang="en-US" smtClean="0"/>
              <a:pPr/>
              <a:t>2/12/2020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066355A-084C-D24E-9AD2-7E4FC41EA627}" type="slidenum">
              <a:rPr lang="en-US" smtClean="0"/>
              <a:pPr/>
              <a:t>‹#›</a:t>
            </a:fld>
            <a:endParaRPr lang="en-US" dirty="0"/>
          </a:p>
        </p:txBody>
      </p:sp>
    </p:spTree>
    <p:extLst>
      <p:ext uri="{BB962C8B-B14F-4D97-AF65-F5344CB8AC3E}">
        <p14:creationId xmlns:p14="http://schemas.microsoft.com/office/powerpoint/2010/main" xmlns="" val="2486824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C2560D-EC28-3B41-86E8-18F1CE0113B4}" type="datetimeFigureOut">
              <a:rPr lang="en-US" smtClean="0"/>
              <a:pPr/>
              <a:t>2/12/2020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066355A-084C-D24E-9AD2-7E4FC41EA627}" type="slidenum">
              <a:rPr lang="en-US" smtClean="0"/>
              <a:pPr/>
              <a:t>‹#›</a:t>
            </a:fld>
            <a:endParaRPr lang="en-US" dirty="0"/>
          </a:p>
        </p:txBody>
      </p:sp>
    </p:spTree>
    <p:extLst>
      <p:ext uri="{BB962C8B-B14F-4D97-AF65-F5344CB8AC3E}">
        <p14:creationId xmlns:p14="http://schemas.microsoft.com/office/powerpoint/2010/main" xmlns="" val="1084712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2560D-EC28-3B41-86E8-18F1CE0113B4}" type="datetimeFigureOut">
              <a:rPr lang="en-US" smtClean="0"/>
              <a:pPr/>
              <a:t>2/12/2020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066355A-084C-D24E-9AD2-7E4FC41EA627}" type="slidenum">
              <a:rPr lang="en-US" smtClean="0"/>
              <a:pPr/>
              <a:t>‹#›</a:t>
            </a:fld>
            <a:endParaRPr lang="en-US" dirty="0"/>
          </a:p>
        </p:txBody>
      </p:sp>
    </p:spTree>
    <p:extLst>
      <p:ext uri="{BB962C8B-B14F-4D97-AF65-F5344CB8AC3E}">
        <p14:creationId xmlns:p14="http://schemas.microsoft.com/office/powerpoint/2010/main" xmlns="" val="1249224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pPr/>
              <a:t>2/12/2020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a:t>‹#›</a:t>
            </a:fld>
            <a:endParaRPr kumimoji="0" lang="en-US" dirty="0">
              <a:solidFill>
                <a:schemeClr val="accent3">
                  <a:shade val="75000"/>
                </a:schemeClr>
              </a:solidFill>
            </a:endParaRPr>
          </a:p>
        </p:txBody>
      </p:sp>
    </p:spTree>
    <p:extLst>
      <p:ext uri="{BB962C8B-B14F-4D97-AF65-F5344CB8AC3E}">
        <p14:creationId xmlns:p14="http://schemas.microsoft.com/office/powerpoint/2010/main" xmlns="" val="1218220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pPr/>
              <a:t>2/12/2020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066355A-084C-D24E-9AD2-7E4FC41EA627}" type="slidenum">
              <a:rPr lang="en-US" smtClean="0"/>
              <a:pPr/>
              <a:t>‹#›</a:t>
            </a:fld>
            <a:endParaRPr lang="en-US" dirty="0"/>
          </a:p>
        </p:txBody>
      </p:sp>
    </p:spTree>
    <p:extLst>
      <p:ext uri="{BB962C8B-B14F-4D97-AF65-F5344CB8AC3E}">
        <p14:creationId xmlns:p14="http://schemas.microsoft.com/office/powerpoint/2010/main" xmlns="" val="3615983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C2560D-EC28-3B41-86E8-18F1CE0113B4}" type="datetimeFigureOut">
              <a:rPr lang="en-US" smtClean="0"/>
              <a:pPr/>
              <a:t>2/12/2020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66355A-084C-D24E-9AD2-7E4FC41EA627}" type="slidenum">
              <a:rPr lang="en-US" smtClean="0"/>
              <a:pPr/>
              <a:t>‹#›</a:t>
            </a:fld>
            <a:endParaRPr lang="en-US" dirty="0"/>
          </a:p>
        </p:txBody>
      </p:sp>
    </p:spTree>
    <p:extLst>
      <p:ext uri="{BB962C8B-B14F-4D97-AF65-F5344CB8AC3E}">
        <p14:creationId xmlns:p14="http://schemas.microsoft.com/office/powerpoint/2010/main" xmlns=""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58" r:id="rId3"/>
    <p:sldLayoutId id="2147493459" r:id="rId4"/>
    <p:sldLayoutId id="2147493460" r:id="rId5"/>
    <p:sldLayoutId id="2147493461" r:id="rId6"/>
    <p:sldLayoutId id="2147493462" r:id="rId7"/>
    <p:sldLayoutId id="2147493463" r:id="rId8"/>
    <p:sldLayoutId id="2147493464" r:id="rId9"/>
    <p:sldLayoutId id="2147493465" r:id="rId10"/>
    <p:sldLayoutId id="214749346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14222"/>
            <a:ext cx="7772400" cy="1470025"/>
          </a:xfrm>
        </p:spPr>
        <p:txBody>
          <a:bodyPr>
            <a:noAutofit/>
          </a:bodyPr>
          <a:lstStyle/>
          <a:p>
            <a:r>
              <a:rPr lang="en-US" sz="10000" dirty="0" smtClean="0">
                <a:solidFill>
                  <a:schemeClr val="bg2">
                    <a:lumMod val="60000"/>
                    <a:lumOff val="40000"/>
                  </a:schemeClr>
                </a:solidFill>
                <a:latin typeface="Impact"/>
                <a:cs typeface="Impact"/>
              </a:rPr>
              <a:t>Bullying</a:t>
            </a:r>
            <a:endParaRPr lang="en-US" sz="10000" dirty="0">
              <a:solidFill>
                <a:schemeClr val="bg2">
                  <a:lumMod val="60000"/>
                  <a:lumOff val="40000"/>
                </a:schemeClr>
              </a:solidFill>
              <a:latin typeface="Impact"/>
              <a:cs typeface="Impact"/>
            </a:endParaRPr>
          </a:p>
        </p:txBody>
      </p:sp>
      <p:sp>
        <p:nvSpPr>
          <p:cNvPr id="3" name="Subtitle 2"/>
          <p:cNvSpPr>
            <a:spLocks noGrp="1"/>
          </p:cNvSpPr>
          <p:nvPr>
            <p:ph type="subTitle" idx="1"/>
          </p:nvPr>
        </p:nvSpPr>
        <p:spPr>
          <a:xfrm>
            <a:off x="768515" y="3423419"/>
            <a:ext cx="7689685" cy="1752600"/>
          </a:xfrm>
        </p:spPr>
        <p:txBody>
          <a:bodyPr>
            <a:normAutofit fontScale="92500" lnSpcReduction="10000"/>
          </a:bodyPr>
          <a:lstStyle/>
          <a:p>
            <a:r>
              <a:rPr lang="en-US" dirty="0" smtClean="0">
                <a:solidFill>
                  <a:srgbClr val="66C0FF"/>
                </a:solidFill>
                <a:latin typeface="Impact"/>
                <a:cs typeface="Impact"/>
              </a:rPr>
              <a:t>Ms. Jenna Diamantidis</a:t>
            </a:r>
          </a:p>
          <a:p>
            <a:r>
              <a:rPr lang="en-US" dirty="0" smtClean="0">
                <a:solidFill>
                  <a:srgbClr val="66C0FF"/>
                </a:solidFill>
                <a:latin typeface="Impact"/>
                <a:cs typeface="Impact"/>
              </a:rPr>
              <a:t>District 30: Learning Technology Grant</a:t>
            </a:r>
          </a:p>
          <a:p>
            <a:r>
              <a:rPr lang="en-US" sz="4300" dirty="0" smtClean="0">
                <a:solidFill>
                  <a:srgbClr val="66C0FF"/>
                </a:solidFill>
                <a:latin typeface="Impact"/>
                <a:cs typeface="Impact"/>
              </a:rPr>
              <a:t>P.S. 84 Q</a:t>
            </a:r>
            <a:endParaRPr lang="en-US" sz="4300" dirty="0">
              <a:solidFill>
                <a:srgbClr val="66C0FF"/>
              </a:solidFill>
              <a:latin typeface="Impact"/>
              <a:cs typeface="Impact"/>
            </a:endParaRPr>
          </a:p>
        </p:txBody>
      </p:sp>
      <p:pic>
        <p:nvPicPr>
          <p:cNvPr id="4" name="Picture 3" descr="C:\Users\admin\Desktop\PS 84 Logo\Bee Logo.pn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9314052">
            <a:off x="358324" y="544337"/>
            <a:ext cx="2458574" cy="2010395"/>
          </a:xfrm>
          <a:prstGeom prst="rect">
            <a:avLst/>
          </a:prstGeom>
          <a:noFill/>
          <a:ln>
            <a:noFill/>
          </a:ln>
        </p:spPr>
      </p:pic>
      <p:pic>
        <p:nvPicPr>
          <p:cNvPr id="6" name="Picture 5" descr="C:\Users\admin\Desktop\PS 84 Logo\Bee Logo.pn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9314052">
            <a:off x="6172032" y="4468577"/>
            <a:ext cx="2728159" cy="1732290"/>
          </a:xfrm>
          <a:prstGeom prst="rect">
            <a:avLst/>
          </a:prstGeom>
          <a:noFill/>
          <a:ln>
            <a:noFill/>
          </a:ln>
        </p:spPr>
      </p:pic>
    </p:spTree>
    <p:extLst>
      <p:ext uri="{BB962C8B-B14F-4D97-AF65-F5344CB8AC3E}">
        <p14:creationId xmlns:p14="http://schemas.microsoft.com/office/powerpoint/2010/main" xmlns="" val="29601732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18"/>
            <a:ext cx="8229600" cy="1143000"/>
          </a:xfrm>
        </p:spPr>
        <p:txBody>
          <a:bodyPr/>
          <a:lstStyle/>
          <a:p>
            <a:r>
              <a:rPr lang="en-US" dirty="0" smtClean="0">
                <a:solidFill>
                  <a:srgbClr val="66C0FF"/>
                </a:solidFill>
                <a:latin typeface="Impact"/>
                <a:cs typeface="Impact"/>
              </a:rPr>
              <a:t>Step 5: Develop Solutions</a:t>
            </a:r>
            <a:endParaRPr lang="en-US" dirty="0">
              <a:solidFill>
                <a:srgbClr val="66C0FF"/>
              </a:solidFill>
              <a:latin typeface="Impact"/>
              <a:cs typeface="Impact"/>
            </a:endParaRPr>
          </a:p>
        </p:txBody>
      </p:sp>
      <p:sp>
        <p:nvSpPr>
          <p:cNvPr id="4" name="TextBox 3"/>
          <p:cNvSpPr txBox="1"/>
          <p:nvPr/>
        </p:nvSpPr>
        <p:spPr>
          <a:xfrm>
            <a:off x="782618" y="826408"/>
            <a:ext cx="7904182" cy="3293209"/>
          </a:xfrm>
          <a:prstGeom prst="rect">
            <a:avLst/>
          </a:prstGeom>
          <a:noFill/>
        </p:spPr>
        <p:txBody>
          <a:bodyPr wrap="square" rtlCol="0">
            <a:spAutoFit/>
          </a:bodyPr>
          <a:lstStyle/>
          <a:p>
            <a:pPr marL="914400" indent="-914400">
              <a:buAutoNum type="arabicPeriod"/>
            </a:pPr>
            <a:r>
              <a:rPr lang="en-US" sz="4000" dirty="0" smtClean="0">
                <a:solidFill>
                  <a:schemeClr val="accent5">
                    <a:lumMod val="60000"/>
                    <a:lumOff val="40000"/>
                  </a:schemeClr>
                </a:solidFill>
                <a:latin typeface="Impact"/>
                <a:cs typeface="Impact"/>
              </a:rPr>
              <a:t>Steinway SWAG</a:t>
            </a:r>
          </a:p>
          <a:p>
            <a:pPr marL="914400" indent="-914400">
              <a:buAutoNum type="arabicPeriod"/>
            </a:pPr>
            <a:r>
              <a:rPr lang="en-US" sz="4000" dirty="0" smtClean="0">
                <a:solidFill>
                  <a:schemeClr val="accent5">
                    <a:lumMod val="60000"/>
                    <a:lumOff val="40000"/>
                  </a:schemeClr>
                </a:solidFill>
                <a:latin typeface="Impact"/>
                <a:cs typeface="Impact"/>
              </a:rPr>
              <a:t>Sanford Harmony Curriculum</a:t>
            </a:r>
          </a:p>
          <a:p>
            <a:pPr marL="914400" indent="-914400">
              <a:buAutoNum type="arabicPeriod"/>
            </a:pPr>
            <a:r>
              <a:rPr lang="en-US" sz="4000" dirty="0" smtClean="0">
                <a:solidFill>
                  <a:schemeClr val="accent5">
                    <a:lumMod val="60000"/>
                    <a:lumOff val="40000"/>
                  </a:schemeClr>
                </a:solidFill>
                <a:latin typeface="Impact"/>
                <a:cs typeface="Impact"/>
              </a:rPr>
              <a:t>Core-Values Monthly  Assembly</a:t>
            </a:r>
          </a:p>
          <a:p>
            <a:pPr marL="914400" indent="-914400">
              <a:buAutoNum type="arabicPeriod"/>
            </a:pPr>
            <a:r>
              <a:rPr lang="en-US" sz="4000" dirty="0" smtClean="0">
                <a:solidFill>
                  <a:schemeClr val="accent5">
                    <a:lumMod val="60000"/>
                    <a:lumOff val="40000"/>
                  </a:schemeClr>
                </a:solidFill>
                <a:latin typeface="Impact"/>
                <a:cs typeface="Impact"/>
              </a:rPr>
              <a:t>#GoodNewsCallOfTheDay</a:t>
            </a:r>
          </a:p>
          <a:p>
            <a:endParaRPr lang="en-US" sz="4800" dirty="0">
              <a:latin typeface="Impact"/>
              <a:cs typeface="Impact"/>
            </a:endParaRPr>
          </a:p>
        </p:txBody>
      </p:sp>
      <p:pic>
        <p:nvPicPr>
          <p:cNvPr id="6" name="Picture 5" descr="ELCl1TkWkAEvrxe.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32854" y="3455018"/>
            <a:ext cx="2330360" cy="3139707"/>
          </a:xfrm>
          <a:prstGeom prst="rect">
            <a:avLst/>
          </a:prstGeom>
        </p:spPr>
      </p:pic>
      <p:pic>
        <p:nvPicPr>
          <p:cNvPr id="7" name="Picture 6" descr="download.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634412" y="3980557"/>
            <a:ext cx="3797300" cy="2133600"/>
          </a:xfrm>
          <a:prstGeom prst="rect">
            <a:avLst/>
          </a:prstGeom>
        </p:spPr>
      </p:pic>
      <p:pic>
        <p:nvPicPr>
          <p:cNvPr id="8" name="Picture 7" descr="thumbnail.jp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6701439" y="3606899"/>
            <a:ext cx="2286557" cy="2899125"/>
          </a:xfrm>
          <a:prstGeom prst="rect">
            <a:avLst/>
          </a:prstGeom>
        </p:spPr>
      </p:pic>
    </p:spTree>
    <p:extLst>
      <p:ext uri="{BB962C8B-B14F-4D97-AF65-F5344CB8AC3E}">
        <p14:creationId xmlns:p14="http://schemas.microsoft.com/office/powerpoint/2010/main" xmlns="" val="756231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800" dirty="0" smtClean="0">
                <a:solidFill>
                  <a:schemeClr val="bg2">
                    <a:lumMod val="60000"/>
                    <a:lumOff val="40000"/>
                  </a:schemeClr>
                </a:solidFill>
                <a:latin typeface="Impact"/>
                <a:cs typeface="Impact"/>
              </a:rPr>
              <a:t>I Pledge to…</a:t>
            </a:r>
            <a:endParaRPr lang="en-US" sz="8800" dirty="0">
              <a:solidFill>
                <a:schemeClr val="bg2">
                  <a:lumMod val="60000"/>
                  <a:lumOff val="40000"/>
                </a:schemeClr>
              </a:solidFill>
              <a:latin typeface="Impact"/>
              <a:cs typeface="Impact"/>
            </a:endParaRPr>
          </a:p>
        </p:txBody>
      </p:sp>
      <p:sp>
        <p:nvSpPr>
          <p:cNvPr id="4" name="TextBox 3"/>
          <p:cNvSpPr txBox="1"/>
          <p:nvPr/>
        </p:nvSpPr>
        <p:spPr>
          <a:xfrm>
            <a:off x="262743" y="1417639"/>
            <a:ext cx="8424057" cy="3539431"/>
          </a:xfrm>
          <a:prstGeom prst="rect">
            <a:avLst/>
          </a:prstGeom>
          <a:noFill/>
        </p:spPr>
        <p:txBody>
          <a:bodyPr wrap="square" rtlCol="0">
            <a:spAutoFit/>
          </a:bodyPr>
          <a:lstStyle/>
          <a:p>
            <a:r>
              <a:rPr lang="en-US" sz="2400" i="1" dirty="0" smtClean="0">
                <a:solidFill>
                  <a:srgbClr val="66C0FF"/>
                </a:solidFill>
                <a:latin typeface="Abadi MT Condensed Extra Bold"/>
                <a:cs typeface="Abadi MT Condensed Extra Bold"/>
              </a:rPr>
              <a:t>-</a:t>
            </a:r>
            <a:r>
              <a:rPr lang="en-US" sz="2400" i="1" dirty="0" smtClean="0">
                <a:solidFill>
                  <a:schemeClr val="accent5">
                    <a:lumMod val="60000"/>
                    <a:lumOff val="40000"/>
                  </a:schemeClr>
                </a:solidFill>
                <a:latin typeface="Abadi MT Condensed Extra Bold"/>
                <a:cs typeface="Abadi MT Condensed Extra Bold"/>
              </a:rPr>
              <a:t>treat everyone with </a:t>
            </a:r>
            <a:r>
              <a:rPr lang="en-US" sz="2400" i="1" dirty="0" smtClean="0">
                <a:solidFill>
                  <a:schemeClr val="bg2">
                    <a:lumMod val="60000"/>
                    <a:lumOff val="40000"/>
                  </a:schemeClr>
                </a:solidFill>
                <a:latin typeface="Abadi MT Condensed Extra Bold"/>
                <a:cs typeface="Abadi MT Condensed Extra Bold"/>
              </a:rPr>
              <a:t>respect.</a:t>
            </a:r>
          </a:p>
          <a:p>
            <a:r>
              <a:rPr lang="en-US" sz="2400" i="1" dirty="0" smtClean="0">
                <a:solidFill>
                  <a:srgbClr val="66C0FF"/>
                </a:solidFill>
                <a:latin typeface="Abadi MT Condensed Extra Bold"/>
                <a:cs typeface="Abadi MT Condensed Extra Bold"/>
              </a:rPr>
              <a:t>-</a:t>
            </a:r>
            <a:r>
              <a:rPr lang="en-US" sz="2400" i="1" dirty="0" smtClean="0">
                <a:solidFill>
                  <a:schemeClr val="accent5">
                    <a:lumMod val="60000"/>
                    <a:lumOff val="40000"/>
                  </a:schemeClr>
                </a:solidFill>
                <a:latin typeface="Abadi MT Condensed Extra Bold"/>
                <a:cs typeface="Abadi MT Condensed Extra Bold"/>
              </a:rPr>
              <a:t>sprinkle a little bit of </a:t>
            </a:r>
            <a:r>
              <a:rPr lang="en-US" sz="2400" i="1" dirty="0" smtClean="0">
                <a:solidFill>
                  <a:srgbClr val="66C0FF"/>
                </a:solidFill>
                <a:latin typeface="Abadi MT Condensed Extra Bold"/>
                <a:cs typeface="Abadi MT Condensed Extra Bold"/>
              </a:rPr>
              <a:t>kindness</a:t>
            </a:r>
            <a:r>
              <a:rPr lang="en-US" sz="2400" i="1" dirty="0" smtClean="0">
                <a:solidFill>
                  <a:schemeClr val="accent5">
                    <a:lumMod val="60000"/>
                    <a:lumOff val="40000"/>
                  </a:schemeClr>
                </a:solidFill>
                <a:latin typeface="Abadi MT Condensed Extra Bold"/>
                <a:cs typeface="Abadi MT Condensed Extra Bold"/>
              </a:rPr>
              <a:t> each and every day.</a:t>
            </a:r>
          </a:p>
          <a:p>
            <a:r>
              <a:rPr lang="en-US" sz="2400" i="1" dirty="0" smtClean="0">
                <a:solidFill>
                  <a:srgbClr val="66C0FF"/>
                </a:solidFill>
                <a:latin typeface="Abadi MT Condensed Extra Bold"/>
                <a:cs typeface="Abadi MT Condensed Extra Bold"/>
              </a:rPr>
              <a:t>-</a:t>
            </a:r>
            <a:r>
              <a:rPr lang="en-US" sz="2400" i="1" dirty="0" smtClean="0">
                <a:solidFill>
                  <a:schemeClr val="accent5">
                    <a:lumMod val="60000"/>
                    <a:lumOff val="40000"/>
                  </a:schemeClr>
                </a:solidFill>
                <a:latin typeface="Abadi MT Condensed Extra Bold"/>
                <a:cs typeface="Abadi MT Condensed Extra Bold"/>
              </a:rPr>
              <a:t>encourage my friends to </a:t>
            </a:r>
            <a:r>
              <a:rPr lang="en-US" sz="2400" i="1" dirty="0" smtClean="0">
                <a:solidFill>
                  <a:srgbClr val="66C0FF"/>
                </a:solidFill>
                <a:latin typeface="Abadi MT Condensed Extra Bold"/>
                <a:cs typeface="Abadi MT Condensed Extra Bold"/>
              </a:rPr>
              <a:t>help and stand up </a:t>
            </a:r>
            <a:r>
              <a:rPr lang="en-US" sz="2400" i="1" dirty="0" smtClean="0">
                <a:solidFill>
                  <a:schemeClr val="accent5">
                    <a:lumMod val="60000"/>
                    <a:lumOff val="40000"/>
                  </a:schemeClr>
                </a:solidFill>
                <a:latin typeface="Abadi MT Condensed Extra Bold"/>
                <a:cs typeface="Abadi MT Condensed Extra Bold"/>
              </a:rPr>
              <a:t>to bullying instead of being a bystander.</a:t>
            </a:r>
          </a:p>
          <a:p>
            <a:r>
              <a:rPr lang="en-US" sz="2400" i="1" dirty="0" smtClean="0">
                <a:solidFill>
                  <a:srgbClr val="66C0FF"/>
                </a:solidFill>
                <a:latin typeface="Abadi MT Condensed Extra Bold"/>
                <a:cs typeface="Abadi MT Condensed Extra Bold"/>
              </a:rPr>
              <a:t>-include</a:t>
            </a:r>
            <a:r>
              <a:rPr lang="en-US" sz="2400" i="1" dirty="0" smtClean="0">
                <a:solidFill>
                  <a:schemeClr val="accent5">
                    <a:lumMod val="60000"/>
                    <a:lumOff val="40000"/>
                  </a:schemeClr>
                </a:solidFill>
                <a:latin typeface="Abadi MT Condensed Extra Bold"/>
                <a:cs typeface="Abadi MT Condensed Extra Bold"/>
              </a:rPr>
              <a:t> my peers, especially those who may be left out.</a:t>
            </a:r>
          </a:p>
          <a:p>
            <a:r>
              <a:rPr lang="en-US" sz="2400" i="1" dirty="0" smtClean="0">
                <a:solidFill>
                  <a:srgbClr val="66C0FF"/>
                </a:solidFill>
                <a:latin typeface="Abadi MT Condensed Extra Bold"/>
                <a:cs typeface="Abadi MT Condensed Extra Bold"/>
              </a:rPr>
              <a:t>-report</a:t>
            </a:r>
            <a:r>
              <a:rPr lang="en-US" sz="2400" i="1" dirty="0" smtClean="0">
                <a:solidFill>
                  <a:schemeClr val="accent5">
                    <a:lumMod val="60000"/>
                    <a:lumOff val="40000"/>
                  </a:schemeClr>
                </a:solidFill>
                <a:latin typeface="Abadi MT Condensed Extra Bold"/>
                <a:cs typeface="Abadi MT Condensed Extra Bold"/>
              </a:rPr>
              <a:t> verbal, physical, social or cyber bullying to a teacher or trusted adult.</a:t>
            </a:r>
          </a:p>
          <a:p>
            <a:r>
              <a:rPr lang="en-US" sz="2400" i="1" dirty="0" smtClean="0">
                <a:solidFill>
                  <a:srgbClr val="66C0FF"/>
                </a:solidFill>
                <a:latin typeface="Abadi MT Condensed Extra Bold"/>
                <a:cs typeface="Abadi MT Condensed Extra Bold"/>
              </a:rPr>
              <a:t>-never watch, laugh or join a group</a:t>
            </a:r>
            <a:r>
              <a:rPr lang="en-US" sz="2400" i="1" dirty="0" smtClean="0">
                <a:solidFill>
                  <a:schemeClr val="accent5">
                    <a:lumMod val="60000"/>
                    <a:lumOff val="40000"/>
                  </a:schemeClr>
                </a:solidFill>
                <a:latin typeface="Abadi MT Condensed Extra Bold"/>
                <a:cs typeface="Abadi MT Condensed Extra Bold"/>
              </a:rPr>
              <a:t> when someone is bullied.</a:t>
            </a:r>
          </a:p>
          <a:p>
            <a:r>
              <a:rPr lang="en-US" sz="2400" i="1" dirty="0" smtClean="0">
                <a:solidFill>
                  <a:srgbClr val="66C0FF"/>
                </a:solidFill>
                <a:latin typeface="Abadi MT Condensed Extra Bold"/>
                <a:cs typeface="Abadi MT Condensed Extra Bold"/>
              </a:rPr>
              <a:t>-do better </a:t>
            </a:r>
            <a:r>
              <a:rPr lang="en-US" sz="2400" i="1" dirty="0" smtClean="0">
                <a:solidFill>
                  <a:schemeClr val="accent5">
                    <a:lumMod val="60000"/>
                    <a:lumOff val="40000"/>
                  </a:schemeClr>
                </a:solidFill>
                <a:latin typeface="Abadi MT Condensed Extra Bold"/>
                <a:cs typeface="Abadi MT Condensed Extra Bold"/>
              </a:rPr>
              <a:t>because I know better!</a:t>
            </a:r>
            <a:endParaRPr lang="en-US" sz="2400" i="1" dirty="0">
              <a:solidFill>
                <a:schemeClr val="accent5">
                  <a:lumMod val="60000"/>
                  <a:lumOff val="40000"/>
                </a:schemeClr>
              </a:solidFill>
              <a:latin typeface="Abadi MT Condensed Extra Bold"/>
              <a:cs typeface="Abadi MT Condensed Extra Bold"/>
            </a:endParaRPr>
          </a:p>
        </p:txBody>
      </p:sp>
      <p:pic>
        <p:nvPicPr>
          <p:cNvPr id="5" name="Picture 4" descr="unnamed.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207057" y="120436"/>
            <a:ext cx="1936943" cy="1861281"/>
          </a:xfrm>
          <a:prstGeom prst="rect">
            <a:avLst/>
          </a:prstGeom>
        </p:spPr>
      </p:pic>
      <p:pic>
        <p:nvPicPr>
          <p:cNvPr id="7" name="Picture 6" descr="images.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242303" y="4423280"/>
            <a:ext cx="2776692" cy="2336182"/>
          </a:xfrm>
          <a:prstGeom prst="rect">
            <a:avLst/>
          </a:prstGeom>
        </p:spPr>
      </p:pic>
      <p:pic>
        <p:nvPicPr>
          <p:cNvPr id="9" name="Picture 8" descr="images.jp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698348" y="4822460"/>
            <a:ext cx="3396062" cy="1937002"/>
          </a:xfrm>
          <a:prstGeom prst="rect">
            <a:avLst/>
          </a:prstGeom>
        </p:spPr>
      </p:pic>
    </p:spTree>
    <p:extLst>
      <p:ext uri="{BB962C8B-B14F-4D97-AF65-F5344CB8AC3E}">
        <p14:creationId xmlns:p14="http://schemas.microsoft.com/office/powerpoint/2010/main" xmlns="" val="11182045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66C0FF"/>
                </a:solidFill>
                <a:latin typeface="Impact"/>
                <a:cs typeface="Impact"/>
              </a:rPr>
              <a:t>Step 6: Selecting the Best Policy</a:t>
            </a:r>
            <a:endParaRPr lang="en-US" dirty="0">
              <a:solidFill>
                <a:srgbClr val="66C0FF"/>
              </a:solidFill>
              <a:latin typeface="Impact"/>
              <a:cs typeface="Impact"/>
            </a:endParaRPr>
          </a:p>
        </p:txBody>
      </p:sp>
      <p:pic>
        <p:nvPicPr>
          <p:cNvPr id="5" name="table"/>
          <p:cNvPicPr>
            <a:picLocks noChangeAspect="1"/>
          </p:cNvPicPr>
          <p:nvPr/>
        </p:nvPicPr>
        <p:blipFill>
          <a:blip r:embed="rId2"/>
          <a:stretch>
            <a:fillRect/>
          </a:stretch>
        </p:blipFill>
        <p:spPr>
          <a:xfrm>
            <a:off x="708996" y="1192925"/>
            <a:ext cx="7644040" cy="4281431"/>
          </a:xfrm>
          <a:prstGeom prst="rect">
            <a:avLst/>
          </a:prstGeom>
        </p:spPr>
      </p:pic>
      <p:pic>
        <p:nvPicPr>
          <p:cNvPr id="6" name="Picture 5" descr="thumbnail.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864787" y="1839384"/>
            <a:ext cx="1834424" cy="1034458"/>
          </a:xfrm>
          <a:prstGeom prst="rect">
            <a:avLst/>
          </a:prstGeom>
        </p:spPr>
      </p:pic>
      <p:pic>
        <p:nvPicPr>
          <p:cNvPr id="7" name="Picture 6" descr="download.jp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006020" y="3065639"/>
            <a:ext cx="1693191" cy="1116769"/>
          </a:xfrm>
          <a:prstGeom prst="rect">
            <a:avLst/>
          </a:prstGeom>
        </p:spPr>
      </p:pic>
      <p:pic>
        <p:nvPicPr>
          <p:cNvPr id="8" name="Picture 7" descr="download.pn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4707156" y="4280947"/>
            <a:ext cx="1473160" cy="1029569"/>
          </a:xfrm>
          <a:prstGeom prst="rect">
            <a:avLst/>
          </a:prstGeom>
        </p:spPr>
      </p:pic>
      <p:sp>
        <p:nvSpPr>
          <p:cNvPr id="9" name="Rectangle 8"/>
          <p:cNvSpPr/>
          <p:nvPr/>
        </p:nvSpPr>
        <p:spPr>
          <a:xfrm>
            <a:off x="708996" y="5474356"/>
            <a:ext cx="8199768" cy="1200329"/>
          </a:xfrm>
          <a:prstGeom prst="rect">
            <a:avLst/>
          </a:prstGeom>
        </p:spPr>
        <p:txBody>
          <a:bodyPr wrap="square">
            <a:spAutoFit/>
          </a:bodyPr>
          <a:lstStyle/>
          <a:p>
            <a:pPr algn="ctr"/>
            <a:r>
              <a:rPr lang="en-US" sz="3600" dirty="0">
                <a:solidFill>
                  <a:srgbClr val="E99CF8"/>
                </a:solidFill>
                <a:latin typeface="Impact"/>
                <a:cs typeface="Impact"/>
              </a:rPr>
              <a:t>Model </a:t>
            </a:r>
            <a:r>
              <a:rPr lang="en-US" sz="3600" dirty="0" smtClean="0">
                <a:solidFill>
                  <a:srgbClr val="E99CF8"/>
                </a:solidFill>
                <a:latin typeface="Impact"/>
                <a:cs typeface="Impact"/>
              </a:rPr>
              <a:t>how </a:t>
            </a:r>
            <a:r>
              <a:rPr lang="en-US" sz="3600" dirty="0">
                <a:solidFill>
                  <a:srgbClr val="E99CF8"/>
                </a:solidFill>
                <a:latin typeface="Impact"/>
                <a:cs typeface="Impact"/>
              </a:rPr>
              <a:t>to </a:t>
            </a:r>
            <a:r>
              <a:rPr lang="en-US" sz="3600" dirty="0" smtClean="0">
                <a:solidFill>
                  <a:srgbClr val="E99CF8"/>
                </a:solidFill>
                <a:latin typeface="Impact"/>
                <a:cs typeface="Impact"/>
              </a:rPr>
              <a:t>treat others with </a:t>
            </a:r>
          </a:p>
          <a:p>
            <a:pPr algn="ctr"/>
            <a:r>
              <a:rPr lang="en-US" sz="3600" dirty="0">
                <a:solidFill>
                  <a:srgbClr val="E99CF8"/>
                </a:solidFill>
                <a:latin typeface="Impact"/>
                <a:cs typeface="Impact"/>
              </a:rPr>
              <a:t>k</a:t>
            </a:r>
            <a:r>
              <a:rPr lang="en-US" sz="3600" dirty="0" smtClean="0">
                <a:solidFill>
                  <a:srgbClr val="E99CF8"/>
                </a:solidFill>
                <a:latin typeface="Impact"/>
                <a:cs typeface="Impact"/>
              </a:rPr>
              <a:t>indness </a:t>
            </a:r>
            <a:r>
              <a:rPr lang="en-US" sz="3600" dirty="0">
                <a:solidFill>
                  <a:srgbClr val="E99CF8"/>
                </a:solidFill>
                <a:latin typeface="Impact"/>
                <a:cs typeface="Impact"/>
              </a:rPr>
              <a:t>and r</a:t>
            </a:r>
            <a:r>
              <a:rPr lang="en-US" sz="3600" dirty="0" smtClean="0">
                <a:solidFill>
                  <a:srgbClr val="E99CF8"/>
                </a:solidFill>
                <a:latin typeface="Impact"/>
                <a:cs typeface="Impact"/>
              </a:rPr>
              <a:t>espect!</a:t>
            </a:r>
            <a:endParaRPr lang="en-US" sz="3600" dirty="0">
              <a:solidFill>
                <a:srgbClr val="E99CF8"/>
              </a:solidFill>
              <a:latin typeface="Impact"/>
              <a:cs typeface="Impact"/>
            </a:endParaRPr>
          </a:p>
        </p:txBody>
      </p:sp>
    </p:spTree>
    <p:extLst>
      <p:ext uri="{BB962C8B-B14F-4D97-AF65-F5344CB8AC3E}">
        <p14:creationId xmlns:p14="http://schemas.microsoft.com/office/powerpoint/2010/main" xmlns="" val="26061640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700" dirty="0" smtClean="0">
                <a:solidFill>
                  <a:srgbClr val="66C0FF"/>
                </a:solidFill>
                <a:latin typeface="Impact"/>
                <a:cs typeface="Impact"/>
              </a:rPr>
              <a:t>RESPECT FOR ALL WEEK!</a:t>
            </a:r>
            <a:r>
              <a:rPr lang="en-US" dirty="0" smtClean="0">
                <a:solidFill>
                  <a:srgbClr val="66C0FF"/>
                </a:solidFill>
                <a:latin typeface="Impact"/>
                <a:cs typeface="Impact"/>
              </a:rPr>
              <a:t/>
            </a:r>
            <a:br>
              <a:rPr lang="en-US" dirty="0" smtClean="0">
                <a:solidFill>
                  <a:srgbClr val="66C0FF"/>
                </a:solidFill>
                <a:latin typeface="Impact"/>
                <a:cs typeface="Impact"/>
              </a:rPr>
            </a:br>
            <a:r>
              <a:rPr lang="en-US" sz="2700" dirty="0" smtClean="0">
                <a:solidFill>
                  <a:srgbClr val="66C0FF"/>
                </a:solidFill>
                <a:latin typeface="Impact"/>
                <a:cs typeface="Impact"/>
              </a:rPr>
              <a:t>February 10</a:t>
            </a:r>
            <a:r>
              <a:rPr lang="en-US" sz="2700" baseline="30000" dirty="0" smtClean="0">
                <a:solidFill>
                  <a:srgbClr val="66C0FF"/>
                </a:solidFill>
                <a:latin typeface="Impact"/>
                <a:cs typeface="Impact"/>
              </a:rPr>
              <a:t>th </a:t>
            </a:r>
            <a:r>
              <a:rPr lang="en-US" sz="2700" dirty="0" smtClean="0">
                <a:solidFill>
                  <a:srgbClr val="66C0FF"/>
                </a:solidFill>
                <a:latin typeface="Impact"/>
                <a:cs typeface="Impact"/>
              </a:rPr>
              <a:t>- February 14</a:t>
            </a:r>
            <a:r>
              <a:rPr lang="en-US" sz="2700" baseline="30000" dirty="0" smtClean="0">
                <a:solidFill>
                  <a:srgbClr val="66C0FF"/>
                </a:solidFill>
                <a:latin typeface="Impact"/>
                <a:cs typeface="Impact"/>
              </a:rPr>
              <a:t>th</a:t>
            </a:r>
            <a:r>
              <a:rPr lang="en-US" sz="2700" baseline="30000" dirty="0" smtClean="0">
                <a:solidFill>
                  <a:srgbClr val="66C0FF"/>
                </a:solidFill>
                <a:latin typeface="Abadi MT Condensed Extra Bold"/>
                <a:cs typeface="Abadi MT Condensed Extra Bold"/>
              </a:rPr>
              <a:t> </a:t>
            </a:r>
            <a:r>
              <a:rPr lang="en-US" sz="2700" dirty="0" smtClean="0">
                <a:solidFill>
                  <a:srgbClr val="66C0FF"/>
                </a:solidFill>
                <a:latin typeface="Abadi MT Condensed Extra Bold"/>
                <a:cs typeface="Abadi MT Condensed Extra Bold"/>
              </a:rPr>
              <a:t>!</a:t>
            </a:r>
            <a:endParaRPr lang="en-US" sz="2700" dirty="0">
              <a:solidFill>
                <a:srgbClr val="66C0FF"/>
              </a:solidFill>
              <a:latin typeface="Abadi MT Condensed Extra Bold"/>
              <a:cs typeface="Abadi MT Condensed Extra Bold"/>
            </a:endParaRPr>
          </a:p>
        </p:txBody>
      </p:sp>
      <p:sp>
        <p:nvSpPr>
          <p:cNvPr id="4" name="TextBox 3"/>
          <p:cNvSpPr txBox="1"/>
          <p:nvPr/>
        </p:nvSpPr>
        <p:spPr>
          <a:xfrm>
            <a:off x="897706" y="1625663"/>
            <a:ext cx="7302062" cy="2246769"/>
          </a:xfrm>
          <a:prstGeom prst="rect">
            <a:avLst/>
          </a:prstGeom>
          <a:noFill/>
        </p:spPr>
        <p:txBody>
          <a:bodyPr wrap="square" rtlCol="0">
            <a:spAutoFit/>
          </a:bodyPr>
          <a:lstStyle/>
          <a:p>
            <a:pPr algn="just"/>
            <a:r>
              <a:rPr lang="en-US" sz="2800" dirty="0" smtClean="0">
                <a:solidFill>
                  <a:schemeClr val="accent5">
                    <a:lumMod val="60000"/>
                    <a:lumOff val="40000"/>
                  </a:schemeClr>
                </a:solidFill>
                <a:latin typeface="Impact"/>
                <a:cs typeface="Impact"/>
              </a:rPr>
              <a:t>The NYC DOE has designated this week as R.F.A. We will continue to focus on promoting respect for diversity and creating inclusive school climates so that ALL students feel safe and respected</a:t>
            </a:r>
            <a:r>
              <a:rPr lang="en-US" sz="2800" dirty="0" smtClean="0">
                <a:solidFill>
                  <a:schemeClr val="accent5">
                    <a:lumMod val="60000"/>
                    <a:lumOff val="40000"/>
                  </a:schemeClr>
                </a:solidFill>
                <a:latin typeface="Abadi MT Condensed Extra Bold"/>
                <a:cs typeface="Abadi MT Condensed Extra Bold"/>
              </a:rPr>
              <a:t>!</a:t>
            </a:r>
            <a:endParaRPr lang="en-US" sz="2800" dirty="0">
              <a:solidFill>
                <a:schemeClr val="accent5">
                  <a:lumMod val="60000"/>
                  <a:lumOff val="40000"/>
                </a:schemeClr>
              </a:solidFill>
              <a:latin typeface="Abadi MT Condensed Extra Bold"/>
              <a:cs typeface="Abadi MT Condensed Extra Bold"/>
            </a:endParaRPr>
          </a:p>
        </p:txBody>
      </p:sp>
      <p:sp>
        <p:nvSpPr>
          <p:cNvPr id="5" name="TextBox 4"/>
          <p:cNvSpPr txBox="1"/>
          <p:nvPr/>
        </p:nvSpPr>
        <p:spPr>
          <a:xfrm flipH="1">
            <a:off x="457201" y="3507435"/>
            <a:ext cx="8229600" cy="3108543"/>
          </a:xfrm>
          <a:prstGeom prst="rect">
            <a:avLst/>
          </a:prstGeom>
          <a:noFill/>
        </p:spPr>
        <p:txBody>
          <a:bodyPr wrap="square" rtlCol="0">
            <a:spAutoFit/>
          </a:bodyPr>
          <a:lstStyle/>
          <a:p>
            <a:pPr algn="ctr"/>
            <a:r>
              <a:rPr lang="en-US" sz="9600" dirty="0" smtClean="0">
                <a:solidFill>
                  <a:schemeClr val="accent3">
                    <a:lumMod val="75000"/>
                  </a:schemeClr>
                </a:solidFill>
                <a:latin typeface="Abadi MT Condensed Extra Bold"/>
                <a:cs typeface="Abadi MT Condensed Extra Bold"/>
              </a:rPr>
              <a:t>Bee </a:t>
            </a:r>
            <a:r>
              <a:rPr lang="en-US" sz="9600" dirty="0" smtClean="0">
                <a:solidFill>
                  <a:srgbClr val="3366FF"/>
                </a:solidFill>
                <a:latin typeface="Abadi MT Condensed Extra Bold"/>
                <a:cs typeface="Abadi MT Condensed Extra Bold"/>
              </a:rPr>
              <a:t>the</a:t>
            </a:r>
            <a:r>
              <a:rPr lang="en-US" sz="9600" dirty="0" smtClean="0">
                <a:solidFill>
                  <a:schemeClr val="accent3">
                    <a:lumMod val="75000"/>
                  </a:schemeClr>
                </a:solidFill>
                <a:latin typeface="Abadi MT Condensed Extra Bold"/>
                <a:cs typeface="Abadi MT Condensed Extra Bold"/>
              </a:rPr>
              <a:t> </a:t>
            </a:r>
            <a:r>
              <a:rPr lang="en-US" sz="9600" dirty="0" smtClean="0">
                <a:solidFill>
                  <a:srgbClr val="3366FF"/>
                </a:solidFill>
                <a:latin typeface="Abadi MT Condensed Extra Bold"/>
                <a:cs typeface="Abadi MT Condensed Extra Bold"/>
              </a:rPr>
              <a:t>“I” in </a:t>
            </a:r>
            <a:r>
              <a:rPr lang="en-US" sz="10000" dirty="0" smtClean="0">
                <a:solidFill>
                  <a:srgbClr val="3366FF"/>
                </a:solidFill>
                <a:latin typeface="Abadi MT Condensed Extra Bold"/>
                <a:cs typeface="Abadi MT Condensed Extra Bold"/>
              </a:rPr>
              <a:t>Kind! </a:t>
            </a:r>
            <a:endParaRPr lang="en-US" sz="10000" dirty="0">
              <a:solidFill>
                <a:srgbClr val="3366FF"/>
              </a:solidFill>
              <a:latin typeface="Abadi MT Condensed Extra Bold"/>
              <a:cs typeface="Abadi MT Condensed Extra Bold"/>
            </a:endParaRPr>
          </a:p>
        </p:txBody>
      </p:sp>
      <p:pic>
        <p:nvPicPr>
          <p:cNvPr id="6" name="Picture 5" descr="C:\Users\admin\Desktop\PS 84 Logo\Bee Logo.pn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9314052">
            <a:off x="724823" y="4863498"/>
            <a:ext cx="2311902" cy="1665750"/>
          </a:xfrm>
          <a:prstGeom prst="rect">
            <a:avLst/>
          </a:prstGeom>
          <a:noFill/>
          <a:ln>
            <a:noFill/>
          </a:ln>
        </p:spPr>
      </p:pic>
      <p:pic>
        <p:nvPicPr>
          <p:cNvPr id="8" name="Picture 7" descr="C:\Users\admin\Desktop\PS 84 Logo\Bee Logo.pn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20778976" flipH="1">
            <a:off x="5971689" y="5452742"/>
            <a:ext cx="1062395" cy="1052511"/>
          </a:xfrm>
          <a:prstGeom prst="rect">
            <a:avLst/>
          </a:prstGeom>
          <a:noFill/>
          <a:ln>
            <a:noFill/>
          </a:ln>
        </p:spPr>
      </p:pic>
    </p:spTree>
    <p:extLst>
      <p:ext uri="{BB962C8B-B14F-4D97-AF65-F5344CB8AC3E}">
        <p14:creationId xmlns:p14="http://schemas.microsoft.com/office/powerpoint/2010/main" xmlns="" val="1221361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219" y="659966"/>
            <a:ext cx="8229600" cy="1143000"/>
          </a:xfrm>
        </p:spPr>
        <p:txBody>
          <a:bodyPr>
            <a:noAutofit/>
          </a:bodyPr>
          <a:lstStyle/>
          <a:p>
            <a:r>
              <a:rPr lang="en-US" sz="5400" dirty="0" smtClean="0">
                <a:solidFill>
                  <a:schemeClr val="bg2">
                    <a:lumMod val="60000"/>
                    <a:lumOff val="40000"/>
                  </a:schemeClr>
                </a:solidFill>
                <a:latin typeface="Impact"/>
                <a:cs typeface="Impact"/>
              </a:rPr>
              <a:t>Step 1: Define The Problem</a:t>
            </a:r>
            <a:endParaRPr lang="en-US" sz="5400" dirty="0">
              <a:solidFill>
                <a:schemeClr val="bg2">
                  <a:lumMod val="60000"/>
                  <a:lumOff val="40000"/>
                </a:schemeClr>
              </a:solidFill>
              <a:latin typeface="Impact"/>
              <a:cs typeface="Impact"/>
            </a:endParaRPr>
          </a:p>
        </p:txBody>
      </p:sp>
      <p:sp>
        <p:nvSpPr>
          <p:cNvPr id="3" name="Content Placeholder 2"/>
          <p:cNvSpPr>
            <a:spLocks noGrp="1"/>
          </p:cNvSpPr>
          <p:nvPr>
            <p:ph idx="1"/>
          </p:nvPr>
        </p:nvSpPr>
        <p:spPr>
          <a:xfrm>
            <a:off x="574602" y="2332038"/>
            <a:ext cx="8229600" cy="1947376"/>
          </a:xfrm>
        </p:spPr>
        <p:txBody>
          <a:bodyPr>
            <a:normAutofit/>
          </a:bodyPr>
          <a:lstStyle/>
          <a:p>
            <a:pPr algn="ctr"/>
            <a:r>
              <a:rPr lang="en-US" sz="6000" dirty="0" smtClean="0">
                <a:solidFill>
                  <a:schemeClr val="accent5">
                    <a:lumMod val="60000"/>
                    <a:lumOff val="40000"/>
                  </a:schemeClr>
                </a:solidFill>
                <a:latin typeface="Impact"/>
                <a:cs typeface="Impact"/>
              </a:rPr>
              <a:t>How can we prevent bullying in our school?</a:t>
            </a:r>
            <a:endParaRPr lang="en-US" sz="6000" dirty="0">
              <a:solidFill>
                <a:schemeClr val="accent5">
                  <a:lumMod val="60000"/>
                  <a:lumOff val="40000"/>
                </a:schemeClr>
              </a:solidFill>
              <a:latin typeface="Impact"/>
              <a:cs typeface="Impact"/>
            </a:endParaRPr>
          </a:p>
        </p:txBody>
      </p:sp>
      <p:pic>
        <p:nvPicPr>
          <p:cNvPr id="4" name="Picture 3" descr="download.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530522" y="4279414"/>
            <a:ext cx="2315596" cy="2315596"/>
          </a:xfrm>
          <a:prstGeom prst="rect">
            <a:avLst/>
          </a:prstGeom>
        </p:spPr>
      </p:pic>
    </p:spTree>
    <p:extLst>
      <p:ext uri="{BB962C8B-B14F-4D97-AF65-F5344CB8AC3E}">
        <p14:creationId xmlns:p14="http://schemas.microsoft.com/office/powerpoint/2010/main" xmlns="" val="1084967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dirty="0" smtClean="0">
                <a:solidFill>
                  <a:schemeClr val="bg2">
                    <a:lumMod val="60000"/>
                    <a:lumOff val="40000"/>
                  </a:schemeClr>
                </a:solidFill>
                <a:latin typeface="Impact"/>
                <a:cs typeface="Impact"/>
              </a:rPr>
              <a:t>Turn &amp; Talk …</a:t>
            </a:r>
            <a:endParaRPr lang="en-US" sz="8000" dirty="0">
              <a:solidFill>
                <a:schemeClr val="bg2">
                  <a:lumMod val="60000"/>
                  <a:lumOff val="40000"/>
                </a:schemeClr>
              </a:solidFill>
              <a:latin typeface="Impact"/>
              <a:cs typeface="Impact"/>
            </a:endParaRPr>
          </a:p>
        </p:txBody>
      </p:sp>
      <p:sp>
        <p:nvSpPr>
          <p:cNvPr id="3" name="Content Placeholder 2"/>
          <p:cNvSpPr>
            <a:spLocks noGrp="1"/>
          </p:cNvSpPr>
          <p:nvPr>
            <p:ph idx="1"/>
          </p:nvPr>
        </p:nvSpPr>
        <p:spPr>
          <a:xfrm>
            <a:off x="457200" y="1600200"/>
            <a:ext cx="8229600" cy="2284355"/>
          </a:xfrm>
        </p:spPr>
        <p:txBody>
          <a:bodyPr>
            <a:normAutofit lnSpcReduction="10000"/>
          </a:bodyPr>
          <a:lstStyle/>
          <a:p>
            <a:r>
              <a:rPr lang="en-US" sz="4800" dirty="0" smtClean="0">
                <a:solidFill>
                  <a:schemeClr val="accent5">
                    <a:lumMod val="60000"/>
                    <a:lumOff val="40000"/>
                  </a:schemeClr>
                </a:solidFill>
                <a:latin typeface="Impact"/>
                <a:cs typeface="Impact"/>
              </a:rPr>
              <a:t>How can you tell the difference between conflict and bullying?</a:t>
            </a:r>
            <a:endParaRPr lang="en-US" sz="4800" dirty="0">
              <a:solidFill>
                <a:schemeClr val="accent5">
                  <a:lumMod val="60000"/>
                  <a:lumOff val="40000"/>
                </a:schemeClr>
              </a:solidFill>
              <a:latin typeface="Impact"/>
              <a:cs typeface="Impact"/>
            </a:endParaRPr>
          </a:p>
        </p:txBody>
      </p:sp>
      <p:sp>
        <p:nvSpPr>
          <p:cNvPr id="4" name="TextBox 3"/>
          <p:cNvSpPr txBox="1"/>
          <p:nvPr/>
        </p:nvSpPr>
        <p:spPr>
          <a:xfrm>
            <a:off x="651046" y="4579163"/>
            <a:ext cx="3924422" cy="1015663"/>
          </a:xfrm>
          <a:prstGeom prst="rect">
            <a:avLst/>
          </a:prstGeom>
          <a:noFill/>
        </p:spPr>
        <p:txBody>
          <a:bodyPr wrap="none" rtlCol="0">
            <a:spAutoFit/>
          </a:bodyPr>
          <a:lstStyle/>
          <a:p>
            <a:r>
              <a:rPr lang="en-US" sz="6000" dirty="0" smtClean="0">
                <a:solidFill>
                  <a:srgbClr val="E99CF8"/>
                </a:solidFill>
                <a:latin typeface="Impact"/>
                <a:cs typeface="Impact"/>
              </a:rPr>
              <a:t>Bullying is…</a:t>
            </a:r>
            <a:endParaRPr lang="en-US" sz="6000" dirty="0">
              <a:solidFill>
                <a:srgbClr val="E99CF8"/>
              </a:solidFill>
              <a:latin typeface="Impact"/>
              <a:cs typeface="Impact"/>
            </a:endParaRPr>
          </a:p>
        </p:txBody>
      </p:sp>
      <p:sp>
        <p:nvSpPr>
          <p:cNvPr id="5" name="TextBox 4"/>
          <p:cNvSpPr txBox="1"/>
          <p:nvPr/>
        </p:nvSpPr>
        <p:spPr>
          <a:xfrm>
            <a:off x="5560576" y="4475689"/>
            <a:ext cx="3319269" cy="1938992"/>
          </a:xfrm>
          <a:prstGeom prst="rect">
            <a:avLst/>
          </a:prstGeom>
          <a:noFill/>
        </p:spPr>
        <p:txBody>
          <a:bodyPr wrap="square" rtlCol="0">
            <a:spAutoFit/>
          </a:bodyPr>
          <a:lstStyle/>
          <a:p>
            <a:r>
              <a:rPr lang="en-US" sz="6000" dirty="0" smtClean="0">
                <a:solidFill>
                  <a:srgbClr val="E99CF8"/>
                </a:solidFill>
                <a:latin typeface="Impact"/>
                <a:cs typeface="Impact"/>
              </a:rPr>
              <a:t>Bullying is </a:t>
            </a:r>
            <a:r>
              <a:rPr lang="en-US" sz="6000" i="1" dirty="0" smtClean="0">
                <a:solidFill>
                  <a:srgbClr val="E99CF8"/>
                </a:solidFill>
                <a:latin typeface="Impact"/>
                <a:cs typeface="Impact"/>
              </a:rPr>
              <a:t>not</a:t>
            </a:r>
            <a:r>
              <a:rPr lang="en-US" sz="6000" dirty="0" smtClean="0">
                <a:solidFill>
                  <a:srgbClr val="E99CF8"/>
                </a:solidFill>
                <a:latin typeface="Impact"/>
                <a:cs typeface="Impact"/>
              </a:rPr>
              <a:t>…</a:t>
            </a:r>
            <a:endParaRPr lang="en-US" sz="6000" dirty="0">
              <a:solidFill>
                <a:srgbClr val="E99CF8"/>
              </a:solidFill>
              <a:latin typeface="Impact"/>
              <a:cs typeface="Impact"/>
            </a:endParaRPr>
          </a:p>
        </p:txBody>
      </p:sp>
      <p:pic>
        <p:nvPicPr>
          <p:cNvPr id="7" name="Picture 6" descr="images.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309959" y="2297302"/>
            <a:ext cx="2218237" cy="1285825"/>
          </a:xfrm>
          <a:prstGeom prst="rect">
            <a:avLst/>
          </a:prstGeom>
        </p:spPr>
      </p:pic>
      <p:pic>
        <p:nvPicPr>
          <p:cNvPr id="8" name="Picture 7" descr="download.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316551" y="2843622"/>
            <a:ext cx="2317037" cy="1735541"/>
          </a:xfrm>
          <a:prstGeom prst="rect">
            <a:avLst/>
          </a:prstGeom>
        </p:spPr>
      </p:pic>
    </p:spTree>
    <p:extLst>
      <p:ext uri="{BB962C8B-B14F-4D97-AF65-F5344CB8AC3E}">
        <p14:creationId xmlns:p14="http://schemas.microsoft.com/office/powerpoint/2010/main" xmlns="" val="818270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000" dirty="0" smtClean="0">
                <a:solidFill>
                  <a:schemeClr val="bg2">
                    <a:lumMod val="60000"/>
                    <a:lumOff val="40000"/>
                  </a:schemeClr>
                </a:solidFill>
                <a:latin typeface="Impact"/>
                <a:cs typeface="Impact"/>
              </a:rPr>
              <a:t>Conflict vs. Bullying</a:t>
            </a:r>
            <a:endParaRPr lang="en-US" sz="7000" dirty="0">
              <a:solidFill>
                <a:schemeClr val="bg2">
                  <a:lumMod val="60000"/>
                  <a:lumOff val="40000"/>
                </a:schemeClr>
              </a:solidFill>
              <a:latin typeface="Impact"/>
              <a:cs typeface="Impact"/>
            </a:endParaRPr>
          </a:p>
        </p:txBody>
      </p:sp>
      <p:sp>
        <p:nvSpPr>
          <p:cNvPr id="5" name="TextBox 4"/>
          <p:cNvSpPr txBox="1"/>
          <p:nvPr/>
        </p:nvSpPr>
        <p:spPr>
          <a:xfrm>
            <a:off x="899502" y="1570038"/>
            <a:ext cx="3372634" cy="4893647"/>
          </a:xfrm>
          <a:prstGeom prst="rect">
            <a:avLst/>
          </a:prstGeom>
          <a:noFill/>
        </p:spPr>
        <p:txBody>
          <a:bodyPr wrap="square" rtlCol="0">
            <a:spAutoFit/>
          </a:bodyPr>
          <a:lstStyle/>
          <a:p>
            <a:r>
              <a:rPr lang="en-US" sz="2400" dirty="0" smtClean="0">
                <a:solidFill>
                  <a:schemeClr val="accent5">
                    <a:lumMod val="60000"/>
                    <a:lumOff val="40000"/>
                  </a:schemeClr>
                </a:solidFill>
                <a:latin typeface="Abadi MT Condensed Extra Bold"/>
                <a:cs typeface="Abadi MT Condensed Extra Bold"/>
              </a:rPr>
              <a:t>-Disagreement or argument when both students express their views.</a:t>
            </a:r>
          </a:p>
          <a:p>
            <a:endParaRPr lang="en-US" sz="2400" dirty="0" smtClean="0">
              <a:solidFill>
                <a:schemeClr val="accent5">
                  <a:lumMod val="60000"/>
                  <a:lumOff val="40000"/>
                </a:schemeClr>
              </a:solidFill>
              <a:latin typeface="Abadi MT Condensed Extra Bold"/>
              <a:cs typeface="Abadi MT Condensed Extra Bold"/>
            </a:endParaRPr>
          </a:p>
          <a:p>
            <a:r>
              <a:rPr lang="en-US" sz="2400" dirty="0" smtClean="0">
                <a:solidFill>
                  <a:schemeClr val="accent5">
                    <a:lumMod val="60000"/>
                    <a:lumOff val="40000"/>
                  </a:schemeClr>
                </a:solidFill>
                <a:latin typeface="Abadi MT Condensed Extra Bold"/>
                <a:cs typeface="Abadi MT Condensed Extra Bold"/>
              </a:rPr>
              <a:t>-Equal power between all students involved.</a:t>
            </a:r>
          </a:p>
          <a:p>
            <a:endParaRPr lang="en-US" sz="2400" dirty="0" smtClean="0">
              <a:solidFill>
                <a:schemeClr val="accent5">
                  <a:lumMod val="60000"/>
                  <a:lumOff val="40000"/>
                </a:schemeClr>
              </a:solidFill>
              <a:latin typeface="Abadi MT Condensed Extra Bold"/>
              <a:cs typeface="Abadi MT Condensed Extra Bold"/>
            </a:endParaRPr>
          </a:p>
          <a:p>
            <a:r>
              <a:rPr lang="en-US" sz="2400" dirty="0" smtClean="0">
                <a:solidFill>
                  <a:schemeClr val="accent5">
                    <a:lumMod val="60000"/>
                    <a:lumOff val="40000"/>
                  </a:schemeClr>
                </a:solidFill>
                <a:latin typeface="Abadi MT Condensed Extra Bold"/>
                <a:cs typeface="Abadi MT Condensed Extra Bold"/>
              </a:rPr>
              <a:t>-The student will stop and their behavior will shift when they are aware and realize they’ve hurt someone.</a:t>
            </a:r>
            <a:endParaRPr lang="en-US" sz="2400" dirty="0">
              <a:solidFill>
                <a:schemeClr val="accent5">
                  <a:lumMod val="60000"/>
                  <a:lumOff val="40000"/>
                </a:schemeClr>
              </a:solidFill>
              <a:latin typeface="Abadi MT Condensed Extra Bold"/>
              <a:cs typeface="Abadi MT Condensed Extra Bold"/>
            </a:endParaRPr>
          </a:p>
        </p:txBody>
      </p:sp>
      <p:sp>
        <p:nvSpPr>
          <p:cNvPr id="6" name="TextBox 5"/>
          <p:cNvSpPr txBox="1"/>
          <p:nvPr/>
        </p:nvSpPr>
        <p:spPr>
          <a:xfrm>
            <a:off x="5176353" y="1570038"/>
            <a:ext cx="2913700" cy="4893647"/>
          </a:xfrm>
          <a:prstGeom prst="rect">
            <a:avLst/>
          </a:prstGeom>
          <a:noFill/>
        </p:spPr>
        <p:txBody>
          <a:bodyPr wrap="square" rtlCol="0">
            <a:spAutoFit/>
          </a:bodyPr>
          <a:lstStyle/>
          <a:p>
            <a:r>
              <a:rPr lang="en-US" sz="2400" dirty="0" smtClean="0">
                <a:solidFill>
                  <a:srgbClr val="E99CF8"/>
                </a:solidFill>
                <a:latin typeface="Abadi MT Condensed Extra Bold"/>
                <a:cs typeface="Abadi MT Condensed Extra Bold"/>
              </a:rPr>
              <a:t>-The student’s goal is to hurt, harm or humiliate.</a:t>
            </a:r>
          </a:p>
          <a:p>
            <a:endParaRPr lang="en-US" sz="2400" dirty="0">
              <a:solidFill>
                <a:srgbClr val="E99CF8"/>
              </a:solidFill>
              <a:latin typeface="Abadi MT Condensed Extra Bold"/>
              <a:cs typeface="Abadi MT Condensed Extra Bold"/>
            </a:endParaRPr>
          </a:p>
          <a:p>
            <a:r>
              <a:rPr lang="en-US" sz="2400" dirty="0" smtClean="0">
                <a:solidFill>
                  <a:srgbClr val="E99CF8"/>
                </a:solidFill>
                <a:latin typeface="Abadi MT Condensed Extra Bold"/>
                <a:cs typeface="Abadi MT Condensed Extra Bold"/>
              </a:rPr>
              <a:t>-Power is not equal. One student has more power over another student</a:t>
            </a:r>
          </a:p>
          <a:p>
            <a:endParaRPr lang="en-US" sz="2400" dirty="0">
              <a:solidFill>
                <a:srgbClr val="E99CF8"/>
              </a:solidFill>
              <a:latin typeface="Abadi MT Condensed Extra Bold"/>
              <a:cs typeface="Abadi MT Condensed Extra Bold"/>
            </a:endParaRPr>
          </a:p>
          <a:p>
            <a:r>
              <a:rPr lang="en-US" sz="2400" dirty="0" smtClean="0">
                <a:solidFill>
                  <a:srgbClr val="E99CF8"/>
                </a:solidFill>
                <a:latin typeface="Abadi MT Condensed Extra Bold"/>
                <a:cs typeface="Abadi MT Condensed Extra Bold"/>
              </a:rPr>
              <a:t>-Student’s behavior will continue even when they realize they’ve hurt someone.</a:t>
            </a:r>
            <a:endParaRPr lang="en-US" sz="2400" dirty="0">
              <a:solidFill>
                <a:srgbClr val="E99CF8"/>
              </a:solidFill>
              <a:latin typeface="Abadi MT Condensed Extra Bold"/>
              <a:cs typeface="Abadi MT Condensed Extra Bold"/>
            </a:endParaRPr>
          </a:p>
        </p:txBody>
      </p:sp>
      <p:cxnSp>
        <p:nvCxnSpPr>
          <p:cNvPr id="8" name="Straight Connector 7"/>
          <p:cNvCxnSpPr/>
          <p:nvPr/>
        </p:nvCxnSpPr>
        <p:spPr>
          <a:xfrm flipH="1">
            <a:off x="4499472" y="1570038"/>
            <a:ext cx="32843" cy="5163420"/>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589851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dirty="0" smtClean="0">
                <a:solidFill>
                  <a:schemeClr val="bg2">
                    <a:lumMod val="60000"/>
                    <a:lumOff val="40000"/>
                  </a:schemeClr>
                </a:solidFill>
                <a:latin typeface="Impact"/>
                <a:cs typeface="Impact"/>
              </a:rPr>
              <a:t>Types of Bullying</a:t>
            </a:r>
            <a:endParaRPr lang="en-US" sz="8000" dirty="0">
              <a:solidFill>
                <a:schemeClr val="bg2">
                  <a:lumMod val="60000"/>
                  <a:lumOff val="40000"/>
                </a:schemeClr>
              </a:solidFill>
              <a:latin typeface="Impact"/>
              <a:cs typeface="Impact"/>
            </a:endParaRPr>
          </a:p>
        </p:txBody>
      </p:sp>
      <p:sp>
        <p:nvSpPr>
          <p:cNvPr id="4" name="TextBox 3"/>
          <p:cNvSpPr txBox="1"/>
          <p:nvPr/>
        </p:nvSpPr>
        <p:spPr>
          <a:xfrm>
            <a:off x="1444137" y="1393577"/>
            <a:ext cx="6222296" cy="3416320"/>
          </a:xfrm>
          <a:prstGeom prst="rect">
            <a:avLst/>
          </a:prstGeom>
          <a:noFill/>
        </p:spPr>
        <p:txBody>
          <a:bodyPr wrap="square" rtlCol="0">
            <a:spAutoFit/>
          </a:bodyPr>
          <a:lstStyle/>
          <a:p>
            <a:pPr marL="342900" indent="-342900">
              <a:buAutoNum type="arabicPeriod"/>
            </a:pPr>
            <a:r>
              <a:rPr lang="en-US" sz="2400" dirty="0" smtClean="0">
                <a:solidFill>
                  <a:srgbClr val="66C0FF"/>
                </a:solidFill>
                <a:latin typeface="Impact"/>
                <a:cs typeface="Impact"/>
              </a:rPr>
              <a:t>Verbal Bullying: </a:t>
            </a:r>
            <a:r>
              <a:rPr lang="en-US" sz="2400" dirty="0" smtClean="0">
                <a:solidFill>
                  <a:schemeClr val="accent5">
                    <a:lumMod val="60000"/>
                    <a:lumOff val="40000"/>
                  </a:schemeClr>
                </a:solidFill>
                <a:latin typeface="Abadi MT Condensed Extra Bold"/>
                <a:cs typeface="Abadi MT Condensed Extra Bold"/>
              </a:rPr>
              <a:t>Saying or writing mean things.</a:t>
            </a:r>
          </a:p>
          <a:p>
            <a:pPr marL="342900" indent="-342900">
              <a:buAutoNum type="arabicPeriod"/>
            </a:pPr>
            <a:r>
              <a:rPr lang="en-US" sz="2400" dirty="0" smtClean="0">
                <a:solidFill>
                  <a:srgbClr val="66C0FF"/>
                </a:solidFill>
                <a:latin typeface="Impact"/>
                <a:cs typeface="Impact"/>
              </a:rPr>
              <a:t>Physical Bullying: </a:t>
            </a:r>
            <a:r>
              <a:rPr lang="en-US" sz="2400" dirty="0" smtClean="0">
                <a:solidFill>
                  <a:schemeClr val="accent5">
                    <a:lumMod val="60000"/>
                    <a:lumOff val="40000"/>
                  </a:schemeClr>
                </a:solidFill>
                <a:latin typeface="Abadi MT Condensed Extra Bold"/>
                <a:cs typeface="Abadi MT Condensed Extra Bold"/>
              </a:rPr>
              <a:t>Hurting a person’s body or damaging items that belong to them.</a:t>
            </a:r>
          </a:p>
          <a:p>
            <a:pPr marL="342900" indent="-342900">
              <a:buAutoNum type="arabicPeriod"/>
            </a:pPr>
            <a:r>
              <a:rPr lang="en-US" sz="2400" dirty="0" smtClean="0">
                <a:solidFill>
                  <a:srgbClr val="66C0FF"/>
                </a:solidFill>
                <a:latin typeface="Impact"/>
                <a:cs typeface="Impact"/>
              </a:rPr>
              <a:t>Social Bullying: </a:t>
            </a:r>
            <a:r>
              <a:rPr lang="en-US" sz="2400" dirty="0" smtClean="0">
                <a:solidFill>
                  <a:schemeClr val="accent5">
                    <a:lumMod val="60000"/>
                    <a:lumOff val="40000"/>
                  </a:schemeClr>
                </a:solidFill>
                <a:latin typeface="Abadi MT Condensed Extra Bold"/>
                <a:cs typeface="Abadi MT Condensed Extra Bold"/>
              </a:rPr>
              <a:t>Hurting someone’s reputation or embarrassing them in person or through social media.</a:t>
            </a:r>
          </a:p>
          <a:p>
            <a:pPr marL="342900" indent="-342900">
              <a:buAutoNum type="arabicPeriod"/>
            </a:pPr>
            <a:r>
              <a:rPr lang="en-US" sz="2400" dirty="0" smtClean="0">
                <a:solidFill>
                  <a:srgbClr val="66C0FF"/>
                </a:solidFill>
                <a:latin typeface="Impact"/>
                <a:cs typeface="Impact"/>
              </a:rPr>
              <a:t>Cyber Bullying: </a:t>
            </a:r>
            <a:r>
              <a:rPr lang="en-US" sz="2400" dirty="0" smtClean="0">
                <a:solidFill>
                  <a:schemeClr val="accent5">
                    <a:lumMod val="60000"/>
                    <a:lumOff val="40000"/>
                  </a:schemeClr>
                </a:solidFill>
                <a:latin typeface="Abadi MT Condensed Extra Bold"/>
                <a:cs typeface="Abadi MT Condensed Extra Bold"/>
              </a:rPr>
              <a:t>Posting or sending negative, harmful, private or untrue information through social media. </a:t>
            </a:r>
            <a:endParaRPr lang="en-US" sz="2400" dirty="0">
              <a:solidFill>
                <a:schemeClr val="accent5">
                  <a:lumMod val="60000"/>
                  <a:lumOff val="40000"/>
                </a:schemeClr>
              </a:solidFill>
              <a:latin typeface="Abadi MT Condensed Extra Bold"/>
              <a:cs typeface="Abadi MT Condensed Extra Bold"/>
            </a:endParaRPr>
          </a:p>
        </p:txBody>
      </p:sp>
      <p:pic>
        <p:nvPicPr>
          <p:cNvPr id="8" name="Picture 7" descr="images.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31372" y="4949965"/>
            <a:ext cx="1568246" cy="1780130"/>
          </a:xfrm>
          <a:prstGeom prst="rect">
            <a:avLst/>
          </a:prstGeom>
        </p:spPr>
      </p:pic>
      <p:pic>
        <p:nvPicPr>
          <p:cNvPr id="9" name="Picture 8" descr="images.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907984" y="5138121"/>
            <a:ext cx="2241165" cy="1591974"/>
          </a:xfrm>
          <a:prstGeom prst="rect">
            <a:avLst/>
          </a:prstGeom>
        </p:spPr>
      </p:pic>
      <p:pic>
        <p:nvPicPr>
          <p:cNvPr id="10" name="Picture 9" descr="download.jp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377749" y="5179229"/>
            <a:ext cx="2564342" cy="1550866"/>
          </a:xfrm>
          <a:prstGeom prst="rect">
            <a:avLst/>
          </a:prstGeom>
        </p:spPr>
      </p:pic>
      <p:pic>
        <p:nvPicPr>
          <p:cNvPr id="11" name="Picture 10" descr="download.jp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7163093" y="5040794"/>
            <a:ext cx="1838588" cy="1689301"/>
          </a:xfrm>
          <a:prstGeom prst="rect">
            <a:avLst/>
          </a:prstGeom>
        </p:spPr>
      </p:pic>
    </p:spTree>
    <p:extLst>
      <p:ext uri="{BB962C8B-B14F-4D97-AF65-F5344CB8AC3E}">
        <p14:creationId xmlns:p14="http://schemas.microsoft.com/office/powerpoint/2010/main" xmlns="" val="2284046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2">
                    <a:lumMod val="60000"/>
                    <a:lumOff val="40000"/>
                  </a:schemeClr>
                </a:solidFill>
                <a:latin typeface="Impact"/>
                <a:cs typeface="Impact"/>
              </a:rPr>
              <a:t>Have you been bullied before?</a:t>
            </a:r>
            <a:br>
              <a:rPr lang="en-US" dirty="0" smtClean="0">
                <a:solidFill>
                  <a:schemeClr val="bg2">
                    <a:lumMod val="60000"/>
                    <a:lumOff val="40000"/>
                  </a:schemeClr>
                </a:solidFill>
                <a:latin typeface="Impact"/>
                <a:cs typeface="Impact"/>
              </a:rPr>
            </a:br>
            <a:r>
              <a:rPr lang="en-US" dirty="0" smtClean="0">
                <a:solidFill>
                  <a:schemeClr val="bg2">
                    <a:lumMod val="60000"/>
                    <a:lumOff val="40000"/>
                  </a:schemeClr>
                </a:solidFill>
                <a:latin typeface="Impact"/>
                <a:cs typeface="Impact"/>
              </a:rPr>
              <a:t>How did this make you feel?</a:t>
            </a:r>
            <a:endParaRPr lang="en-US" dirty="0">
              <a:solidFill>
                <a:schemeClr val="bg2">
                  <a:lumMod val="60000"/>
                  <a:lumOff val="40000"/>
                </a:schemeClr>
              </a:solidFill>
              <a:latin typeface="Impact"/>
              <a:cs typeface="Impact"/>
            </a:endParaRPr>
          </a:p>
        </p:txBody>
      </p:sp>
      <p:pic>
        <p:nvPicPr>
          <p:cNvPr id="4" name="Picture 3" descr="download.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57201" y="1564560"/>
            <a:ext cx="2832474" cy="2209800"/>
          </a:xfrm>
          <a:prstGeom prst="rect">
            <a:avLst/>
          </a:prstGeom>
        </p:spPr>
      </p:pic>
      <p:pic>
        <p:nvPicPr>
          <p:cNvPr id="5" name="Picture 4" descr="images.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71172" y="3843049"/>
            <a:ext cx="2818504" cy="2324100"/>
          </a:xfrm>
          <a:prstGeom prst="rect">
            <a:avLst/>
          </a:prstGeom>
        </p:spPr>
      </p:pic>
      <p:pic>
        <p:nvPicPr>
          <p:cNvPr id="6" name="Picture 5" descr="download.jp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5813186" y="1564559"/>
            <a:ext cx="2873614" cy="2209799"/>
          </a:xfrm>
          <a:prstGeom prst="rect">
            <a:avLst/>
          </a:prstGeom>
        </p:spPr>
      </p:pic>
      <p:pic>
        <p:nvPicPr>
          <p:cNvPr id="7" name="Picture 6" descr="images.jp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5813186" y="3843049"/>
            <a:ext cx="2873614" cy="2392789"/>
          </a:xfrm>
          <a:prstGeom prst="rect">
            <a:avLst/>
          </a:prstGeom>
        </p:spPr>
      </p:pic>
      <p:pic>
        <p:nvPicPr>
          <p:cNvPr id="8" name="Picture 7" descr="sad-teenager-girl-thinking-confused-lots-question-mark-signs-around-concept-148324951.jpg"/>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1" y="0"/>
            <a:ext cx="1417638" cy="1417638"/>
          </a:xfrm>
          <a:prstGeom prst="rect">
            <a:avLst/>
          </a:prstGeom>
        </p:spPr>
      </p:pic>
      <p:pic>
        <p:nvPicPr>
          <p:cNvPr id="9" name="Picture 8" descr="images.jpg"/>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7762389" y="0"/>
            <a:ext cx="1160147" cy="1564559"/>
          </a:xfrm>
          <a:prstGeom prst="rect">
            <a:avLst/>
          </a:prstGeom>
        </p:spPr>
      </p:pic>
      <p:pic>
        <p:nvPicPr>
          <p:cNvPr id="12" name="Picture 11" descr="download.jpg"/>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3399150" y="2833008"/>
            <a:ext cx="2282750" cy="2282750"/>
          </a:xfrm>
          <a:prstGeom prst="rect">
            <a:avLst/>
          </a:prstGeom>
        </p:spPr>
      </p:pic>
    </p:spTree>
    <p:extLst>
      <p:ext uri="{BB962C8B-B14F-4D97-AF65-F5344CB8AC3E}">
        <p14:creationId xmlns:p14="http://schemas.microsoft.com/office/powerpoint/2010/main" xmlns="" val="3270010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dirty="0" smtClean="0">
                <a:solidFill>
                  <a:srgbClr val="66C0FF"/>
                </a:solidFill>
                <a:latin typeface="Impact"/>
                <a:cs typeface="Impact"/>
              </a:rPr>
              <a:t>Step 2: Gather Evidence</a:t>
            </a:r>
            <a:endParaRPr lang="en-US" sz="6000" dirty="0">
              <a:solidFill>
                <a:srgbClr val="66C0FF"/>
              </a:solidFill>
              <a:latin typeface="Impact"/>
              <a:cs typeface="Impact"/>
            </a:endParaRPr>
          </a:p>
        </p:txBody>
      </p:sp>
      <p:sp>
        <p:nvSpPr>
          <p:cNvPr id="8" name="Rectangle 7"/>
          <p:cNvSpPr/>
          <p:nvPr/>
        </p:nvSpPr>
        <p:spPr>
          <a:xfrm>
            <a:off x="457200" y="2283882"/>
            <a:ext cx="4572000" cy="3139321"/>
          </a:xfrm>
          <a:prstGeom prst="rect">
            <a:avLst/>
          </a:prstGeom>
        </p:spPr>
        <p:txBody>
          <a:bodyPr>
            <a:spAutoFit/>
          </a:bodyPr>
          <a:lstStyle/>
          <a:p>
            <a:pPr algn="just"/>
            <a:r>
              <a:rPr lang="en-US" dirty="0" smtClean="0">
                <a:solidFill>
                  <a:schemeClr val="accent5">
                    <a:lumMod val="60000"/>
                    <a:lumOff val="40000"/>
                  </a:schemeClr>
                </a:solidFill>
                <a:latin typeface="Impact"/>
                <a:cs typeface="Impact"/>
              </a:rPr>
              <a:t>The </a:t>
            </a:r>
            <a:r>
              <a:rPr lang="en-US" dirty="0">
                <a:solidFill>
                  <a:schemeClr val="accent5">
                    <a:lumMod val="60000"/>
                    <a:lumOff val="40000"/>
                  </a:schemeClr>
                </a:solidFill>
                <a:latin typeface="Impact"/>
                <a:cs typeface="Impact"/>
              </a:rPr>
              <a:t>2017 School Crime Supplement (National Center for Education Statistics and Bureau of Justice) indicates that, nationwide, about 20% of students ages 12-18 experienced bullying</a:t>
            </a:r>
            <a:r>
              <a:rPr lang="en-US" dirty="0" smtClean="0">
                <a:solidFill>
                  <a:schemeClr val="accent5">
                    <a:lumMod val="60000"/>
                    <a:lumOff val="40000"/>
                  </a:schemeClr>
                </a:solidFill>
                <a:latin typeface="Impact"/>
                <a:cs typeface="Impact"/>
              </a:rPr>
              <a:t>.</a:t>
            </a:r>
          </a:p>
          <a:p>
            <a:pPr algn="just"/>
            <a:endParaRPr lang="en-US" dirty="0">
              <a:solidFill>
                <a:schemeClr val="accent5">
                  <a:lumMod val="60000"/>
                  <a:lumOff val="40000"/>
                </a:schemeClr>
              </a:solidFill>
              <a:latin typeface="Impact"/>
              <a:cs typeface="Impact"/>
            </a:endParaRPr>
          </a:p>
          <a:p>
            <a:pPr algn="just"/>
            <a:r>
              <a:rPr lang="en-US" dirty="0">
                <a:solidFill>
                  <a:schemeClr val="accent5">
                    <a:lumMod val="60000"/>
                    <a:lumOff val="40000"/>
                  </a:schemeClr>
                </a:solidFill>
                <a:latin typeface="Impact"/>
                <a:cs typeface="Impact"/>
              </a:rPr>
              <a:t>The 2017 Youth Risk Behavior Surveillance System (Centers for Disease Control and Prevention) indicates that, nationwide, 19% of students in grades 9–12 report being bullied on school property in the 12 months preceding the survey.</a:t>
            </a:r>
          </a:p>
        </p:txBody>
      </p:sp>
      <p:pic>
        <p:nvPicPr>
          <p:cNvPr id="9" name="Picture 8" descr="sb_logo_top.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11899" y="1564934"/>
            <a:ext cx="3159144" cy="702305"/>
          </a:xfrm>
          <a:prstGeom prst="rect">
            <a:avLst/>
          </a:prstGeom>
        </p:spPr>
      </p:pic>
      <p:pic>
        <p:nvPicPr>
          <p:cNvPr id="11" name="Picture 10" descr="Bullying-3Bs-of-Bullying-American-SPCC-The-Nations-Voice-for-Children.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358607" y="1600199"/>
            <a:ext cx="3086668" cy="5073360"/>
          </a:xfrm>
          <a:prstGeom prst="rect">
            <a:avLst/>
          </a:prstGeom>
        </p:spPr>
      </p:pic>
    </p:spTree>
    <p:extLst>
      <p:ext uri="{BB962C8B-B14F-4D97-AF65-F5344CB8AC3E}">
        <p14:creationId xmlns:p14="http://schemas.microsoft.com/office/powerpoint/2010/main" xmlns="" val="1002226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smtClean="0">
                <a:solidFill>
                  <a:srgbClr val="66C0FF"/>
                </a:solidFill>
                <a:latin typeface="Impact"/>
                <a:cs typeface="Impact"/>
              </a:rPr>
              <a:t>Step 3: Determine the Causes</a:t>
            </a:r>
            <a:endParaRPr lang="en-US" sz="4800" dirty="0">
              <a:solidFill>
                <a:srgbClr val="66C0FF"/>
              </a:solidFill>
              <a:latin typeface="Impact"/>
              <a:cs typeface="Impact"/>
            </a:endParaRPr>
          </a:p>
        </p:txBody>
      </p:sp>
      <p:sp>
        <p:nvSpPr>
          <p:cNvPr id="3" name="Content Placeholder 2"/>
          <p:cNvSpPr>
            <a:spLocks noGrp="1"/>
          </p:cNvSpPr>
          <p:nvPr>
            <p:ph idx="1"/>
          </p:nvPr>
        </p:nvSpPr>
        <p:spPr>
          <a:xfrm>
            <a:off x="457200" y="1600201"/>
            <a:ext cx="8229600" cy="3351540"/>
          </a:xfrm>
        </p:spPr>
        <p:txBody>
          <a:bodyPr/>
          <a:lstStyle/>
          <a:p>
            <a:r>
              <a:rPr lang="en-US" dirty="0" smtClean="0">
                <a:solidFill>
                  <a:schemeClr val="accent5">
                    <a:lumMod val="60000"/>
                    <a:lumOff val="40000"/>
                  </a:schemeClr>
                </a:solidFill>
                <a:latin typeface="Impact"/>
                <a:cs typeface="Impact"/>
              </a:rPr>
              <a:t>Why do you think a student may act as a bully?</a:t>
            </a:r>
          </a:p>
          <a:p>
            <a:r>
              <a:rPr lang="en-US" dirty="0" smtClean="0">
                <a:solidFill>
                  <a:schemeClr val="accent5">
                    <a:lumMod val="60000"/>
                    <a:lumOff val="40000"/>
                  </a:schemeClr>
                </a:solidFill>
                <a:latin typeface="Impact"/>
                <a:cs typeface="Impact"/>
              </a:rPr>
              <a:t>Is the bully having a difficulty making friendships?</a:t>
            </a:r>
          </a:p>
          <a:p>
            <a:r>
              <a:rPr lang="en-US" dirty="0" smtClean="0">
                <a:solidFill>
                  <a:schemeClr val="accent5">
                    <a:lumMod val="60000"/>
                    <a:lumOff val="40000"/>
                  </a:schemeClr>
                </a:solidFill>
                <a:latin typeface="Impact"/>
                <a:cs typeface="Impact"/>
              </a:rPr>
              <a:t>Has the bully been bullied before?</a:t>
            </a:r>
          </a:p>
          <a:p>
            <a:r>
              <a:rPr lang="en-US" dirty="0" smtClean="0">
                <a:solidFill>
                  <a:schemeClr val="accent5">
                    <a:lumMod val="60000"/>
                    <a:lumOff val="40000"/>
                  </a:schemeClr>
                </a:solidFill>
                <a:latin typeface="Impact"/>
                <a:cs typeface="Impact"/>
              </a:rPr>
              <a:t>Are the incidents being reported? </a:t>
            </a:r>
            <a:endParaRPr lang="en-US" dirty="0">
              <a:solidFill>
                <a:schemeClr val="accent5">
                  <a:lumMod val="60000"/>
                  <a:lumOff val="40000"/>
                </a:schemeClr>
              </a:solidFill>
              <a:latin typeface="Impact"/>
              <a:cs typeface="Impact"/>
            </a:endParaRPr>
          </a:p>
        </p:txBody>
      </p:sp>
      <p:sp>
        <p:nvSpPr>
          <p:cNvPr id="5" name="TextBox 4"/>
          <p:cNvSpPr txBox="1"/>
          <p:nvPr/>
        </p:nvSpPr>
        <p:spPr>
          <a:xfrm>
            <a:off x="279027" y="4919726"/>
            <a:ext cx="8407773" cy="1323439"/>
          </a:xfrm>
          <a:prstGeom prst="rect">
            <a:avLst/>
          </a:prstGeom>
          <a:noFill/>
        </p:spPr>
        <p:txBody>
          <a:bodyPr wrap="square" rtlCol="0">
            <a:spAutoFit/>
          </a:bodyPr>
          <a:lstStyle/>
          <a:p>
            <a:pPr algn="ctr"/>
            <a:r>
              <a:rPr lang="en-US" sz="4000" dirty="0" smtClean="0">
                <a:solidFill>
                  <a:schemeClr val="bg2">
                    <a:lumMod val="60000"/>
                    <a:lumOff val="40000"/>
                  </a:schemeClr>
                </a:solidFill>
                <a:latin typeface="Impact"/>
                <a:cs typeface="Impact"/>
              </a:rPr>
              <a:t>Turn &amp; talk to a partner! </a:t>
            </a:r>
          </a:p>
          <a:p>
            <a:pPr algn="ctr"/>
            <a:r>
              <a:rPr lang="en-US" sz="4000" dirty="0" smtClean="0">
                <a:solidFill>
                  <a:schemeClr val="bg2">
                    <a:lumMod val="60000"/>
                    <a:lumOff val="40000"/>
                  </a:schemeClr>
                </a:solidFill>
                <a:latin typeface="Impact"/>
                <a:cs typeface="Impact"/>
              </a:rPr>
              <a:t>Add any other causes you may think of!</a:t>
            </a:r>
            <a:endParaRPr lang="en-US" sz="4000" dirty="0">
              <a:solidFill>
                <a:schemeClr val="bg2">
                  <a:lumMod val="60000"/>
                  <a:lumOff val="40000"/>
                </a:schemeClr>
              </a:solidFill>
              <a:latin typeface="Impact"/>
              <a:cs typeface="Impact"/>
            </a:endParaRPr>
          </a:p>
        </p:txBody>
      </p:sp>
      <p:pic>
        <p:nvPicPr>
          <p:cNvPr id="6" name="Picture 5" descr="697daae8fab2d2e4137f7dde18265438_more-important-to-be-kind-than-habits-pinterest-bees-and-wisdom_530-504.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079031" y="4239797"/>
            <a:ext cx="1430008" cy="1359857"/>
          </a:xfrm>
          <a:prstGeom prst="rect">
            <a:avLst/>
          </a:prstGeom>
        </p:spPr>
      </p:pic>
    </p:spTree>
    <p:extLst>
      <p:ext uri="{BB962C8B-B14F-4D97-AF65-F5344CB8AC3E}">
        <p14:creationId xmlns:p14="http://schemas.microsoft.com/office/powerpoint/2010/main" xmlns="" val="2436937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solidFill>
                  <a:srgbClr val="66C0FF"/>
                </a:solidFill>
                <a:latin typeface="Impact"/>
                <a:cs typeface="Impact"/>
              </a:rPr>
              <a:t>Step 4: Evaluate Existing Policies</a:t>
            </a:r>
            <a:endParaRPr lang="en-US" dirty="0">
              <a:solidFill>
                <a:srgbClr val="66C0FF"/>
              </a:solidFill>
              <a:latin typeface="Impact"/>
              <a:cs typeface="Impact"/>
            </a:endParaRPr>
          </a:p>
        </p:txBody>
      </p:sp>
      <p:pic>
        <p:nvPicPr>
          <p:cNvPr id="6" name="Picture 5" descr="Screen Shot 2018-03-02 at 2.15.33 PM.png">
            <a:extLst>
              <a:ext uri="{FF2B5EF4-FFF2-40B4-BE49-F238E27FC236}">
                <a16:creationId xmlns="" xmlns:a16="http://schemas.microsoft.com/office/drawing/2014/main" id="{26FCCC42-B3CC-43B5-B574-A2137863BF2A}"/>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33833" y="1143920"/>
            <a:ext cx="8229600" cy="5257800"/>
          </a:xfrm>
          <a:prstGeom prst="rect">
            <a:avLst/>
          </a:prstGeom>
        </p:spPr>
      </p:pic>
    </p:spTree>
    <p:extLst>
      <p:ext uri="{BB962C8B-B14F-4D97-AF65-F5344CB8AC3E}">
        <p14:creationId xmlns:p14="http://schemas.microsoft.com/office/powerpoint/2010/main" xmlns="" val="216288218"/>
      </p:ext>
    </p:extLst>
  </p:cSld>
  <p:clrMapOvr>
    <a:masterClrMapping/>
  </p:clrMapOvr>
</p:sld>
</file>

<file path=ppt/theme/theme1.xml><?xml version="1.0" encoding="utf-8"?>
<a:theme xmlns:a="http://schemas.openxmlformats.org/drawingml/2006/main" name="Office Theme">
  <a:themeElements>
    <a:clrScheme name="Pixel">
      <a:dk1>
        <a:srgbClr val="103154"/>
      </a:dk1>
      <a:lt1>
        <a:srgbClr val="FFFFFF"/>
      </a:lt1>
      <a:dk2>
        <a:srgbClr val="00BFC3"/>
      </a:dk2>
      <a:lt2>
        <a:srgbClr val="0096FF"/>
      </a:lt2>
      <a:accent1>
        <a:srgbClr val="FF7F01"/>
      </a:accent1>
      <a:accent2>
        <a:srgbClr val="F1B015"/>
      </a:accent2>
      <a:accent3>
        <a:srgbClr val="FBEC85"/>
      </a:accent3>
      <a:accent4>
        <a:srgbClr val="D2C2F1"/>
      </a:accent4>
      <a:accent5>
        <a:srgbClr val="DA5AF4"/>
      </a:accent5>
      <a:accent6>
        <a:srgbClr val="9D09D1"/>
      </a:accent6>
      <a:hlink>
        <a:srgbClr val="1286C9"/>
      </a:hlink>
      <a:folHlink>
        <a:srgbClr val="A8C2E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6F2769-7194-4217-93D3-3AF3A4742282}">
  <ds:schemaRefs>
    <ds:schemaRef ds:uri="http://schemas.microsoft.com/office/2006/metadata/properties"/>
    <ds:schemaRef ds:uri="http://schemas.microsoft.com/office/infopath/2007/PartnerControls"/>
    <ds:schemaRef ds:uri="http://schemas.microsoft.com/sharepoint/v3/fields"/>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467</TotalTime>
  <Words>510</Words>
  <Application>Microsoft Office PowerPoint</Application>
  <PresentationFormat>On-screen Show (4:3)</PresentationFormat>
  <Paragraphs>58</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Bullying</vt:lpstr>
      <vt:lpstr>Step 1: Define The Problem</vt:lpstr>
      <vt:lpstr>Turn &amp; Talk …</vt:lpstr>
      <vt:lpstr>Conflict vs. Bullying</vt:lpstr>
      <vt:lpstr>Types of Bullying</vt:lpstr>
      <vt:lpstr>Have you been bullied before? How did this make you feel?</vt:lpstr>
      <vt:lpstr>Step 2: Gather Evidence</vt:lpstr>
      <vt:lpstr>Step 3: Determine the Causes</vt:lpstr>
      <vt:lpstr>Step 4: Evaluate Existing Policies</vt:lpstr>
      <vt:lpstr>Step 5: Develop Solutions</vt:lpstr>
      <vt:lpstr>I Pledge to…</vt:lpstr>
      <vt:lpstr>Step 6: Selecting the Best Policy</vt:lpstr>
      <vt:lpstr>RESPECT FOR ALL WEEK! February 10th - February 14th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Windows User</cp:lastModifiedBy>
  <cp:revision>73</cp:revision>
  <dcterms:created xsi:type="dcterms:W3CDTF">2010-04-12T23:12:02Z</dcterms:created>
  <dcterms:modified xsi:type="dcterms:W3CDTF">2020-02-13T01:19:13Z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