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Roboto"/>
      <p:regular r:id="rId15"/>
      <p:bold r:id="rId16"/>
      <p:italic r:id="rId17"/>
      <p:boldItalic r:id="rId18"/>
    </p:embeddedFont>
    <p:embeddedFont>
      <p:font typeface="Merriweather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erriweather-bold.fntdata"/><Relationship Id="rId11" Type="http://schemas.openxmlformats.org/officeDocument/2006/relationships/slide" Target="slides/slide6.xml"/><Relationship Id="rId22" Type="http://schemas.openxmlformats.org/officeDocument/2006/relationships/font" Target="fonts/Merriweather-boldItalic.fntdata"/><Relationship Id="rId10" Type="http://schemas.openxmlformats.org/officeDocument/2006/relationships/slide" Target="slides/slide5.xml"/><Relationship Id="rId21" Type="http://schemas.openxmlformats.org/officeDocument/2006/relationships/font" Target="fonts/Merriweather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regular.fntdata"/><Relationship Id="rId14" Type="http://schemas.openxmlformats.org/officeDocument/2006/relationships/slide" Target="slides/slide9.xml"/><Relationship Id="rId17" Type="http://schemas.openxmlformats.org/officeDocument/2006/relationships/font" Target="fonts/Roboto-italic.fntdata"/><Relationship Id="rId16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erriweather-regular.fntdata"/><Relationship Id="rId6" Type="http://schemas.openxmlformats.org/officeDocument/2006/relationships/slide" Target="slides/slide1.xml"/><Relationship Id="rId18" Type="http://schemas.openxmlformats.org/officeDocument/2006/relationships/font" Target="fonts/Robo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577d345152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577d345152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577d345152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577d345152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577d345152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577d345152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577d345152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577d345152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77d345152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577d345152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577d345152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577d345152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577d345152_1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577d345152_1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57a08e595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57a08e595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3000">
        <p14:flip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nb.cupe.ca/privatization/the-facts-about-bottled-water" TargetMode="External"/><Relationship Id="rId4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blog.allgreenrecycling.com/environment/the-facts-about-bottled-water/" TargetMode="External"/><Relationship Id="rId4" Type="http://schemas.openxmlformats.org/officeDocument/2006/relationships/hyperlink" Target="http://blog.allgreenrecycling.com/environment/the-facts-about-bottled-water/" TargetMode="External"/><Relationship Id="rId11" Type="http://schemas.openxmlformats.org/officeDocument/2006/relationships/hyperlink" Target="http://blogs.howstuffworks.com/2009/12/11/fun-facts-about-bottled-water/" TargetMode="External"/><Relationship Id="rId10" Type="http://schemas.openxmlformats.org/officeDocument/2006/relationships/hyperlink" Target="http://ithinkihateplastic.com/site/?p=84" TargetMode="External"/><Relationship Id="rId12" Type="http://schemas.openxmlformats.org/officeDocument/2006/relationships/hyperlink" Target="http://www.onlineeducation.net/bottled_water" TargetMode="External"/><Relationship Id="rId9" Type="http://schemas.openxmlformats.org/officeDocument/2006/relationships/hyperlink" Target="http://www.ehow.com/list_6129932_bad-things-bottled-water.html" TargetMode="External"/><Relationship Id="rId5" Type="http://schemas.openxmlformats.org/officeDocument/2006/relationships/hyperlink" Target="http://blog.allgreenrecycling.com/environment/the-facts-about-bottled-water/" TargetMode="External"/><Relationship Id="rId6" Type="http://schemas.openxmlformats.org/officeDocument/2006/relationships/hyperlink" Target="http://nb.cupe.ca/privatization/the-facts-about-bottled-water" TargetMode="External"/><Relationship Id="rId7" Type="http://schemas.openxmlformats.org/officeDocument/2006/relationships/hyperlink" Target="http://nb.cupe.ca/privatization/the-facts-about-bottled-water" TargetMode="External"/><Relationship Id="rId8" Type="http://schemas.openxmlformats.org/officeDocument/2006/relationships/hyperlink" Target="http://nb.cupe.ca/privatization/the-facts-about-bottled-water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311700" y="539725"/>
            <a:ext cx="8520600" cy="205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Plastic Water Bottles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PS 17 - Science Class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Mrs. Dey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Problem: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Plastic water bottles are not sustainable for the environment.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Plastic water bottles are not sustPaiPlPlastic water bottles are not sustainable for the environment.</a:t>
            </a:r>
            <a:endParaRPr sz="1800">
              <a:solidFill>
                <a:schemeClr val="lt1"/>
              </a:solidFill>
              <a:highlight>
                <a:srgbClr val="000000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nable for the environment.</a:t>
            </a:r>
            <a:endParaRPr>
              <a:uFill>
                <a:noFill/>
              </a:uFill>
              <a:hlinkClick r:id="rId3"/>
            </a:endParaRPr>
          </a:p>
        </p:txBody>
      </p:sp>
      <p:pic>
        <p:nvPicPr>
          <p:cNvPr id="71" name="Google Shape;7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230250"/>
            <a:ext cx="3424275" cy="262685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4"/>
          <p:cNvSpPr txBox="1"/>
          <p:nvPr/>
        </p:nvSpPr>
        <p:spPr>
          <a:xfrm>
            <a:off x="4845225" y="865225"/>
            <a:ext cx="4034700" cy="13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Evidence:</a:t>
            </a:r>
            <a:endParaRPr/>
          </a:p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555555"/>
                </a:solidFill>
                <a:latin typeface="Arial"/>
                <a:ea typeface="Arial"/>
                <a:cs typeface="Arial"/>
                <a:sym typeface="Arial"/>
              </a:rPr>
              <a:t>1.)</a:t>
            </a:r>
            <a:r>
              <a:rPr lang="en" sz="900">
                <a:solidFill>
                  <a:srgbClr val="555555"/>
                </a:solidFill>
                <a:latin typeface="Arial"/>
                <a:ea typeface="Arial"/>
                <a:cs typeface="Arial"/>
                <a:sym typeface="Arial"/>
              </a:rPr>
              <a:t>    Only 1 in 5 plastic bottles are </a:t>
            </a:r>
            <a:r>
              <a:rPr lang="en" sz="900">
                <a:solidFill>
                  <a:srgbClr val="2075C4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3"/>
              </a:rPr>
              <a:t>recycled</a:t>
            </a:r>
            <a:endParaRPr sz="900">
              <a:solidFill>
                <a:srgbClr val="2075C4"/>
              </a:solidFill>
              <a:uFill>
                <a:noFill/>
              </a:uFill>
              <a:latin typeface="Arial"/>
              <a:ea typeface="Arial"/>
              <a:cs typeface="Arial"/>
              <a:sym typeface="Arial"/>
              <a:hlinkClick r:id="rId4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555555"/>
                </a:solidFill>
                <a:latin typeface="Arial"/>
                <a:ea typeface="Arial"/>
                <a:cs typeface="Arial"/>
                <a:sym typeface="Arial"/>
              </a:rPr>
              <a:t>2.) </a:t>
            </a:r>
            <a:r>
              <a:rPr lang="en" sz="900">
                <a:solidFill>
                  <a:srgbClr val="555555"/>
                </a:solidFill>
                <a:latin typeface="Arial"/>
                <a:ea typeface="Arial"/>
                <a:cs typeface="Arial"/>
                <a:sym typeface="Arial"/>
              </a:rPr>
              <a:t>   Americans consume over </a:t>
            </a:r>
            <a:r>
              <a:rPr lang="en" sz="900">
                <a:solidFill>
                  <a:srgbClr val="2075C4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5"/>
              </a:rPr>
              <a:t>8.6 billion gallons</a:t>
            </a:r>
            <a:r>
              <a:rPr lang="en" sz="900">
                <a:solidFill>
                  <a:srgbClr val="555555"/>
                </a:solidFill>
                <a:latin typeface="Arial"/>
                <a:ea typeface="Arial"/>
                <a:cs typeface="Arial"/>
                <a:sym typeface="Arial"/>
              </a:rPr>
              <a:t> of bottled water</a:t>
            </a:r>
            <a:endParaRPr sz="900">
              <a:solidFill>
                <a:srgbClr val="55555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555555"/>
                </a:solidFill>
                <a:latin typeface="Arial"/>
                <a:ea typeface="Arial"/>
                <a:cs typeface="Arial"/>
                <a:sym typeface="Arial"/>
              </a:rPr>
              <a:t>3.)</a:t>
            </a:r>
            <a:r>
              <a:rPr lang="en" sz="900">
                <a:solidFill>
                  <a:srgbClr val="555555"/>
                </a:solidFill>
                <a:latin typeface="Arial"/>
                <a:ea typeface="Arial"/>
                <a:cs typeface="Arial"/>
                <a:sym typeface="Arial"/>
              </a:rPr>
              <a:t>	Most tap water is more heavily tested and regulated than bottled water</a:t>
            </a:r>
            <a:endParaRPr sz="900">
              <a:solidFill>
                <a:srgbClr val="55555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555555"/>
                </a:solidFill>
                <a:latin typeface="Arial"/>
                <a:ea typeface="Arial"/>
                <a:cs typeface="Arial"/>
                <a:sym typeface="Arial"/>
              </a:rPr>
              <a:t>4.)  </a:t>
            </a:r>
            <a:r>
              <a:rPr lang="en" sz="900">
                <a:solidFill>
                  <a:srgbClr val="555555"/>
                </a:solidFill>
                <a:latin typeface="Arial"/>
                <a:ea typeface="Arial"/>
                <a:cs typeface="Arial"/>
                <a:sym typeface="Arial"/>
              </a:rPr>
              <a:t>  Plastic water bottles can take between 400 and 1,000 years to </a:t>
            </a:r>
            <a:r>
              <a:rPr lang="en" sz="900">
                <a:solidFill>
                  <a:srgbClr val="2075C4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6"/>
              </a:rPr>
              <a:t>decompose</a:t>
            </a:r>
            <a:endParaRPr sz="900">
              <a:solidFill>
                <a:srgbClr val="2075C4"/>
              </a:solidFill>
              <a:uFill>
                <a:noFill/>
              </a:uFill>
              <a:latin typeface="Arial"/>
              <a:ea typeface="Arial"/>
              <a:cs typeface="Arial"/>
              <a:sym typeface="Arial"/>
              <a:hlinkClick r:id="rId7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555555"/>
                </a:solidFill>
                <a:latin typeface="Arial"/>
                <a:ea typeface="Arial"/>
                <a:cs typeface="Arial"/>
                <a:sym typeface="Arial"/>
              </a:rPr>
              <a:t>5.)</a:t>
            </a:r>
            <a:r>
              <a:rPr lang="en" sz="900">
                <a:solidFill>
                  <a:srgbClr val="555555"/>
                </a:solidFill>
                <a:latin typeface="Arial"/>
                <a:ea typeface="Arial"/>
                <a:cs typeface="Arial"/>
                <a:sym typeface="Arial"/>
              </a:rPr>
              <a:t>	It requires </a:t>
            </a:r>
            <a:r>
              <a:rPr lang="en" sz="900">
                <a:solidFill>
                  <a:srgbClr val="2075C4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8"/>
              </a:rPr>
              <a:t>3 times</a:t>
            </a:r>
            <a:r>
              <a:rPr lang="en" sz="900">
                <a:solidFill>
                  <a:srgbClr val="555555"/>
                </a:solidFill>
                <a:latin typeface="Arial"/>
                <a:ea typeface="Arial"/>
                <a:cs typeface="Arial"/>
                <a:sym typeface="Arial"/>
              </a:rPr>
              <a:t> the amount of water to produce a plastic bottle than it does to fill it</a:t>
            </a:r>
            <a:endParaRPr sz="900">
              <a:solidFill>
                <a:srgbClr val="55555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555555"/>
                </a:solidFill>
                <a:latin typeface="Arial"/>
                <a:ea typeface="Arial"/>
                <a:cs typeface="Arial"/>
                <a:sym typeface="Arial"/>
              </a:rPr>
              <a:t>6.)</a:t>
            </a:r>
            <a:r>
              <a:rPr lang="en" sz="900">
                <a:solidFill>
                  <a:srgbClr val="555555"/>
                </a:solidFill>
                <a:latin typeface="Arial"/>
                <a:ea typeface="Arial"/>
                <a:cs typeface="Arial"/>
                <a:sym typeface="Arial"/>
              </a:rPr>
              <a:t>   Bottled water costs over </a:t>
            </a:r>
            <a:r>
              <a:rPr lang="en" sz="900">
                <a:solidFill>
                  <a:srgbClr val="2075C4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9"/>
              </a:rPr>
              <a:t>1,000+ times</a:t>
            </a:r>
            <a:r>
              <a:rPr lang="en" sz="900">
                <a:solidFill>
                  <a:srgbClr val="555555"/>
                </a:solidFill>
                <a:latin typeface="Arial"/>
                <a:ea typeface="Arial"/>
                <a:cs typeface="Arial"/>
                <a:sym typeface="Arial"/>
              </a:rPr>
              <a:t> more than tap water</a:t>
            </a:r>
            <a:endParaRPr sz="900">
              <a:solidFill>
                <a:srgbClr val="55555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555555"/>
                </a:solidFill>
                <a:latin typeface="Arial"/>
                <a:ea typeface="Arial"/>
                <a:cs typeface="Arial"/>
                <a:sym typeface="Arial"/>
              </a:rPr>
              <a:t>7.)</a:t>
            </a:r>
            <a:r>
              <a:rPr lang="en" sz="900">
                <a:solidFill>
                  <a:srgbClr val="555555"/>
                </a:solidFill>
                <a:latin typeface="Arial"/>
                <a:ea typeface="Arial"/>
                <a:cs typeface="Arial"/>
                <a:sym typeface="Arial"/>
              </a:rPr>
              <a:t>	Last year, the average American used </a:t>
            </a:r>
            <a:r>
              <a:rPr lang="en" sz="900">
                <a:solidFill>
                  <a:srgbClr val="2075C4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10"/>
              </a:rPr>
              <a:t>167 water bottles</a:t>
            </a:r>
            <a:r>
              <a:rPr lang="en" sz="900">
                <a:solidFill>
                  <a:srgbClr val="555555"/>
                </a:solidFill>
                <a:latin typeface="Arial"/>
                <a:ea typeface="Arial"/>
                <a:cs typeface="Arial"/>
                <a:sym typeface="Arial"/>
              </a:rPr>
              <a:t>, but only recycled 38</a:t>
            </a:r>
            <a:endParaRPr sz="900">
              <a:solidFill>
                <a:srgbClr val="55555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555555"/>
                </a:solidFill>
                <a:latin typeface="Arial"/>
                <a:ea typeface="Arial"/>
                <a:cs typeface="Arial"/>
                <a:sym typeface="Arial"/>
              </a:rPr>
              <a:t>8.) </a:t>
            </a:r>
            <a:r>
              <a:rPr lang="en" sz="900">
                <a:solidFill>
                  <a:srgbClr val="555555"/>
                </a:solidFill>
                <a:latin typeface="Arial"/>
                <a:ea typeface="Arial"/>
                <a:cs typeface="Arial"/>
                <a:sym typeface="Arial"/>
              </a:rPr>
              <a:t>   In many taste tests, tap water was preferred over bottled water</a:t>
            </a:r>
            <a:endParaRPr sz="900">
              <a:solidFill>
                <a:srgbClr val="55555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555555"/>
                </a:solidFill>
                <a:latin typeface="Arial"/>
                <a:ea typeface="Arial"/>
                <a:cs typeface="Arial"/>
                <a:sym typeface="Arial"/>
              </a:rPr>
              <a:t>9.) </a:t>
            </a:r>
            <a:r>
              <a:rPr lang="en" sz="900">
                <a:solidFill>
                  <a:srgbClr val="555555"/>
                </a:solidFill>
                <a:latin typeface="Arial"/>
                <a:ea typeface="Arial"/>
                <a:cs typeface="Arial"/>
                <a:sym typeface="Arial"/>
              </a:rPr>
              <a:t>   The NRDC conducted a comprehensive </a:t>
            </a:r>
            <a:r>
              <a:rPr lang="en" sz="900">
                <a:solidFill>
                  <a:srgbClr val="2075C4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11"/>
              </a:rPr>
              <a:t>four-year scientific study</a:t>
            </a:r>
            <a:r>
              <a:rPr lang="en" sz="900">
                <a:solidFill>
                  <a:srgbClr val="555555"/>
                </a:solidFill>
                <a:latin typeface="Arial"/>
                <a:ea typeface="Arial"/>
                <a:cs typeface="Arial"/>
                <a:sym typeface="Arial"/>
              </a:rPr>
              <a:t> of 1,000 brands of bottled water. The results showed that one third of the bottled waters violated their own industry standards for water quality</a:t>
            </a:r>
            <a:endParaRPr sz="900">
              <a:solidFill>
                <a:srgbClr val="55555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555555"/>
                </a:solidFill>
                <a:latin typeface="Arial"/>
                <a:ea typeface="Arial"/>
                <a:cs typeface="Arial"/>
                <a:sym typeface="Arial"/>
              </a:rPr>
              <a:t>10.)</a:t>
            </a:r>
            <a:r>
              <a:rPr lang="en" sz="900">
                <a:solidFill>
                  <a:srgbClr val="555555"/>
                </a:solidFill>
                <a:latin typeface="Arial"/>
                <a:ea typeface="Arial"/>
                <a:cs typeface="Arial"/>
                <a:sym typeface="Arial"/>
              </a:rPr>
              <a:t>  It takes </a:t>
            </a:r>
            <a:r>
              <a:rPr lang="en" sz="900">
                <a:solidFill>
                  <a:srgbClr val="2075C4"/>
                </a:solidFill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12"/>
              </a:rPr>
              <a:t>17 million barrels</a:t>
            </a:r>
            <a:r>
              <a:rPr lang="en" sz="900">
                <a:solidFill>
                  <a:srgbClr val="555555"/>
                </a:solidFill>
                <a:latin typeface="Arial"/>
                <a:ea typeface="Arial"/>
                <a:cs typeface="Arial"/>
                <a:sym typeface="Arial"/>
              </a:rPr>
              <a:t> of oil to produce plastic bottles yearly. This could fuel 1 million cars for a year</a:t>
            </a:r>
            <a:endParaRPr sz="900">
              <a:solidFill>
                <a:srgbClr val="555555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4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type="title"/>
          </p:nvPr>
        </p:nvSpPr>
        <p:spPr>
          <a:xfrm>
            <a:off x="311725" y="500925"/>
            <a:ext cx="3706500" cy="3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 We Have a Problem with Using Plastic Water Bottles in our School?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Find Out!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6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create and administer a </a:t>
            </a:r>
            <a:r>
              <a:rPr b="1" lang="en" sz="1400"/>
              <a:t>survey</a:t>
            </a:r>
            <a:r>
              <a:rPr lang="en"/>
              <a:t> to see if this is something we need to address in our </a:t>
            </a:r>
            <a:r>
              <a:rPr lang="en"/>
              <a:t>school</a:t>
            </a:r>
            <a:r>
              <a:rPr lang="en"/>
              <a:t>.</a:t>
            </a:r>
            <a:endParaRPr/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1150" lvl="0" marL="457200" rtl="0" algn="l">
              <a:spcBef>
                <a:spcPts val="4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How many students per class are using plastic water bottles everyday?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How many teachers/staff are using plastic water bottles everyday?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What are the reasons why they are using plastic water bottles?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Identifying Causes:</a:t>
            </a:r>
            <a:endParaRPr/>
          </a:p>
        </p:txBody>
      </p:sp>
      <p:sp>
        <p:nvSpPr>
          <p:cNvPr id="90" name="Google Shape;90;p17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are the reasons why there is a problem with plastic water bottles in our school: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Students do not own reusable water bottles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It’s easier to buy plastic water bottles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The cafeteria only provides milk and not everyone likes to drink milk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Students do not like to use the water fountains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Existing Policies:</a:t>
            </a:r>
            <a:endParaRPr/>
          </a:p>
        </p:txBody>
      </p:sp>
      <p:sp>
        <p:nvSpPr>
          <p:cNvPr id="96" name="Google Shape;96;p18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Students and teachers should be recycling in the classroom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7" name="Google Shape;9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52275" y="2085625"/>
            <a:ext cx="3527050" cy="2236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Develop Solutions:</a:t>
            </a:r>
            <a:endParaRPr/>
          </a:p>
        </p:txBody>
      </p:sp>
      <p:sp>
        <p:nvSpPr>
          <p:cNvPr id="103" name="Google Shape;103;p19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1. Use a Reusable Water Bottle</a:t>
            </a:r>
            <a:endParaRPr b="1" sz="150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40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2. Dispose of Plastic Bottles Properly: DO NOT LITTER/ Recycle</a:t>
            </a:r>
            <a:endParaRPr b="1" sz="150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40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3. Have a refillable water station in the cafeteria.</a:t>
            </a:r>
            <a:endParaRPr b="1" sz="150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40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5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Best Solution?</a:t>
            </a:r>
            <a:endParaRPr/>
          </a:p>
        </p:txBody>
      </p:sp>
      <p:sp>
        <p:nvSpPr>
          <p:cNvPr id="109" name="Google Shape;109;p20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Our solution needs to be cost </a:t>
            </a:r>
            <a:r>
              <a:rPr lang="en"/>
              <a:t>effective</a:t>
            </a:r>
            <a:r>
              <a:rPr lang="en"/>
              <a:t>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Our solution has to be something everyone can do.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21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