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5143500" cx="9144000"/>
  <p:notesSz cx="6858000" cy="9144000"/>
  <p:embeddedFontLst>
    <p:embeddedFont>
      <p:font typeface="Roboto"/>
      <p:regular r:id="rId17"/>
      <p:bold r:id="rId18"/>
      <p:italic r:id="rId19"/>
      <p:boldItalic r:id="rId20"/>
    </p:embeddedFont>
    <p:embeddedFont>
      <p:font typeface="Playfair Display"/>
      <p:regular r:id="rId21"/>
      <p:bold r:id="rId22"/>
      <p:italic r:id="rId23"/>
      <p:boldItalic r:id="rId24"/>
    </p:embeddedFont>
    <p:embeddedFont>
      <p:font typeface="Montserrat"/>
      <p:regular r:id="rId25"/>
      <p:bold r:id="rId26"/>
      <p:italic r:id="rId27"/>
      <p:boldItalic r:id="rId28"/>
    </p:embeddedFont>
    <p:embeddedFont>
      <p:font typeface="Oswald"/>
      <p:regular r:id="rId29"/>
      <p:bold r:id="rId30"/>
    </p:embeddedFont>
    <p:embeddedFont>
      <p:font typeface="Merriweather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E4F996D2-2BED-4E7F-8FE5-025D71141DA3}">
  <a:tblStyle styleId="{E4F996D2-2BED-4E7F-8FE5-025D71141DA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Italic.fntdata"/><Relationship Id="rId22" Type="http://schemas.openxmlformats.org/officeDocument/2006/relationships/font" Target="fonts/PlayfairDisplay-bold.fntdata"/><Relationship Id="rId21" Type="http://schemas.openxmlformats.org/officeDocument/2006/relationships/font" Target="fonts/PlayfairDisplay-regular.fntdata"/><Relationship Id="rId24" Type="http://schemas.openxmlformats.org/officeDocument/2006/relationships/font" Target="fonts/PlayfairDisplay-boldItalic.fntdata"/><Relationship Id="rId23" Type="http://schemas.openxmlformats.org/officeDocument/2006/relationships/font" Target="fonts/PlayfairDisplay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Montserrat-bold.fntdata"/><Relationship Id="rId25" Type="http://schemas.openxmlformats.org/officeDocument/2006/relationships/font" Target="fonts/Montserrat-regular.fntdata"/><Relationship Id="rId28" Type="http://schemas.openxmlformats.org/officeDocument/2006/relationships/font" Target="fonts/Montserrat-boldItalic.fntdata"/><Relationship Id="rId27" Type="http://schemas.openxmlformats.org/officeDocument/2006/relationships/font" Target="fonts/Montserrat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Oswald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Merriweather-regular.fntdata"/><Relationship Id="rId30" Type="http://schemas.openxmlformats.org/officeDocument/2006/relationships/font" Target="fonts/Oswald-bold.fntdata"/><Relationship Id="rId11" Type="http://schemas.openxmlformats.org/officeDocument/2006/relationships/slide" Target="slides/slide5.xml"/><Relationship Id="rId33" Type="http://schemas.openxmlformats.org/officeDocument/2006/relationships/font" Target="fonts/Merriweather-italic.fntdata"/><Relationship Id="rId10" Type="http://schemas.openxmlformats.org/officeDocument/2006/relationships/slide" Target="slides/slide4.xml"/><Relationship Id="rId32" Type="http://schemas.openxmlformats.org/officeDocument/2006/relationships/font" Target="fonts/Merriweather-bold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34" Type="http://schemas.openxmlformats.org/officeDocument/2006/relationships/font" Target="fonts/Merriweather-boldItalic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Roboto-regular.fntdata"/><Relationship Id="rId16" Type="http://schemas.openxmlformats.org/officeDocument/2006/relationships/slide" Target="slides/slide10.xml"/><Relationship Id="rId19" Type="http://schemas.openxmlformats.org/officeDocument/2006/relationships/font" Target="fonts/Roboto-italic.fntdata"/><Relationship Id="rId18" Type="http://schemas.openxmlformats.org/officeDocument/2006/relationships/font" Target="fonts/Robot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518fcb6ceb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518fcb6ceb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577d630d88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577d630d88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577d630d88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577d630d88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577d630d88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577d630d88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577d630d88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577d630d88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577d630d88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577d630d88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518fcb6ceb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518fcb6ceb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577d630d88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577d630d88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577d630d88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577d630d88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accent5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op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Relationship Id="rId4" Type="http://schemas.openxmlformats.org/officeDocument/2006/relationships/image" Target="../media/image11.jpg"/><Relationship Id="rId5" Type="http://schemas.openxmlformats.org/officeDocument/2006/relationships/image" Target="../media/image6.jpg"/><Relationship Id="rId6" Type="http://schemas.openxmlformats.org/officeDocument/2006/relationships/image" Target="../media/image1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banthebottle.net/bottled-water-facts/" TargetMode="External"/><Relationship Id="rId4" Type="http://schemas.openxmlformats.org/officeDocument/2006/relationships/hyperlink" Target="https://www.banthebottle.net/bottled-water-facts/" TargetMode="External"/><Relationship Id="rId5" Type="http://schemas.openxmlformats.org/officeDocument/2006/relationships/hyperlink" Target="https://blog.arcadiapower.com/15-key-facts-statistics-bottled-water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onegreenplanet.org/animalsandnature/whats-the-problem-with-plastic-bottles/" TargetMode="External"/><Relationship Id="rId4" Type="http://schemas.openxmlformats.org/officeDocument/2006/relationships/image" Target="../media/image2.png"/><Relationship Id="rId5" Type="http://schemas.openxmlformats.org/officeDocument/2006/relationships/hyperlink" Target="https://www.onegreenplanet.org/animalsandnature/whats-the-problem-with-plastic-bottles/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polleverywhere.com/surveys/QW7OxpJQWzrYz84iTxnJ9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dec.ny.gov/chemical/8500.html" TargetMode="External"/><Relationship Id="rId4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8761D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ctrTitle"/>
          </p:nvPr>
        </p:nvSpPr>
        <p:spPr>
          <a:xfrm>
            <a:off x="411750" y="596725"/>
            <a:ext cx="8842800" cy="214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  astic Bott  es in NY </a:t>
            </a:r>
            <a:endParaRPr/>
          </a:p>
        </p:txBody>
      </p:sp>
      <p:sp>
        <p:nvSpPr>
          <p:cNvPr id="59" name="Google Shape;59;p13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By: Liam </a:t>
            </a:r>
            <a:r>
              <a:rPr lang="en"/>
              <a:t>Cleary</a:t>
            </a:r>
            <a:endParaRPr b="0"/>
          </a:p>
        </p:txBody>
      </p:sp>
      <p:pic>
        <p:nvPicPr>
          <p:cNvPr id="60" name="Google Shape;6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1925" y="837737"/>
            <a:ext cx="1314850" cy="131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7250" y="859237"/>
            <a:ext cx="1271875" cy="127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7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/>
          <p:nvPr>
            <p:ph type="title"/>
          </p:nvPr>
        </p:nvSpPr>
        <p:spPr>
          <a:xfrm>
            <a:off x="311700" y="445025"/>
            <a:ext cx="5455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Select the best solution</a:t>
            </a:r>
            <a:endParaRPr/>
          </a:p>
        </p:txBody>
      </p:sp>
      <p:sp>
        <p:nvSpPr>
          <p:cNvPr id="130" name="Google Shape;130;p22"/>
          <p:cNvSpPr txBox="1"/>
          <p:nvPr>
            <p:ph idx="1" type="body"/>
          </p:nvPr>
        </p:nvSpPr>
        <p:spPr>
          <a:xfrm>
            <a:off x="417750" y="1017725"/>
            <a:ext cx="8520600" cy="82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31B6FD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r>
              <a:rPr lang="en" sz="1400">
                <a:solidFill>
                  <a:srgbClr val="073E87"/>
                </a:solidFill>
                <a:latin typeface="Arial"/>
                <a:ea typeface="Arial"/>
                <a:cs typeface="Arial"/>
                <a:sym typeface="Arial"/>
              </a:rPr>
              <a:t>Your best policy should be effective and feasible</a:t>
            </a:r>
            <a:endParaRPr sz="1400">
              <a:solidFill>
                <a:srgbClr val="073E8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31B6FD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r>
              <a:rPr lang="en" sz="1400">
                <a:solidFill>
                  <a:srgbClr val="073E87"/>
                </a:solidFill>
                <a:latin typeface="Arial"/>
                <a:ea typeface="Arial"/>
                <a:cs typeface="Arial"/>
                <a:sym typeface="Arial"/>
              </a:rPr>
              <a:t>This means that it can be done and that it is likely to be accepted by others</a:t>
            </a:r>
            <a:endParaRPr sz="1400">
              <a:solidFill>
                <a:srgbClr val="073E8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22"/>
          <p:cNvSpPr txBox="1"/>
          <p:nvPr/>
        </p:nvSpPr>
        <p:spPr>
          <a:xfrm>
            <a:off x="3789025" y="1847525"/>
            <a:ext cx="1174500" cy="21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00FF00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Feasibility</a:t>
            </a:r>
            <a:endParaRPr>
              <a:highlight>
                <a:srgbClr val="00FF00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32" name="Google Shape;132;p22"/>
          <p:cNvSpPr txBox="1"/>
          <p:nvPr/>
        </p:nvSpPr>
        <p:spPr>
          <a:xfrm>
            <a:off x="6894425" y="3140450"/>
            <a:ext cx="1419300" cy="21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00FF00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Effectiveness</a:t>
            </a:r>
            <a:endParaRPr>
              <a:highlight>
                <a:srgbClr val="00FF00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graphicFrame>
        <p:nvGraphicFramePr>
          <p:cNvPr id="133" name="Google Shape;133;p22"/>
          <p:cNvGraphicFramePr/>
          <p:nvPr/>
        </p:nvGraphicFramePr>
        <p:xfrm>
          <a:off x="2290250" y="2250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{E4F996D2-2BED-4E7F-8FE5-025D71141DA3}</a:tableStyleId>
              </a:tblPr>
              <a:tblGrid>
                <a:gridCol w="1097025"/>
                <a:gridCol w="1097025"/>
                <a:gridCol w="1097025"/>
                <a:gridCol w="1097025"/>
              </a:tblGrid>
              <a:tr h="571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>
                          <a:highlight>
                            <a:srgbClr val="FF00FF"/>
                          </a:highlight>
                        </a:rPr>
                        <a:t>high</a:t>
                      </a:r>
                      <a:endParaRPr i="1">
                        <a:highlight>
                          <a:srgbClr val="FF00FF"/>
                        </a:highlight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>
                          <a:highlight>
                            <a:srgbClr val="FF00FF"/>
                          </a:highlight>
                        </a:rPr>
                        <a:t>Medium </a:t>
                      </a:r>
                      <a:endParaRPr i="1">
                        <a:highlight>
                          <a:srgbClr val="FF00FF"/>
                        </a:highlight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>
                          <a:highlight>
                            <a:srgbClr val="FF00FF"/>
                          </a:highlight>
                        </a:rPr>
                        <a:t>low</a:t>
                      </a:r>
                      <a:endParaRPr i="1">
                        <a:highlight>
                          <a:srgbClr val="FF00FF"/>
                        </a:highlight>
                      </a:endParaRPr>
                    </a:p>
                  </a:txBody>
                  <a:tcPr marT="91425" marB="91425" marR="91425" marL="91425"/>
                </a:tc>
              </a:tr>
              <a:tr h="571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>
                          <a:highlight>
                            <a:srgbClr val="FF00FF"/>
                          </a:highlight>
                        </a:rPr>
                        <a:t>high</a:t>
                      </a:r>
                      <a:endParaRPr i="1">
                        <a:highlight>
                          <a:srgbClr val="FF00FF"/>
                        </a:highlight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571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>
                          <a:highlight>
                            <a:srgbClr val="FF00FF"/>
                          </a:highlight>
                        </a:rPr>
                        <a:t>medium</a:t>
                      </a:r>
                      <a:endParaRPr i="1">
                        <a:highlight>
                          <a:srgbClr val="FF00FF"/>
                        </a:highlight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571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>
                          <a:highlight>
                            <a:srgbClr val="FF00FF"/>
                          </a:highlight>
                        </a:rPr>
                        <a:t>low</a:t>
                      </a:r>
                      <a:endParaRPr i="1">
                        <a:highlight>
                          <a:srgbClr val="FF00FF"/>
                        </a:highlight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134" name="Google Shape;13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7750" y="213550"/>
            <a:ext cx="1985450" cy="19417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 outline of the Public Policy Analyst Six Steps</a:t>
            </a:r>
            <a:endParaRPr/>
          </a:p>
        </p:txBody>
      </p:sp>
      <p:sp>
        <p:nvSpPr>
          <p:cNvPr id="67" name="Google Shape;67;p14"/>
          <p:cNvSpPr txBox="1"/>
          <p:nvPr>
            <p:ph idx="1" type="body"/>
          </p:nvPr>
        </p:nvSpPr>
        <p:spPr>
          <a:xfrm>
            <a:off x="311700" y="1234075"/>
            <a:ext cx="435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1- Define the problem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2- Gather evidence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3- Identify causes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4-Evaluate a policy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5- Develop solutions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6- Select best solution </a:t>
            </a:r>
            <a:r>
              <a:rPr i="1" lang="en" sz="1200"/>
              <a:t>(feasibility vs effectiveness)</a:t>
            </a:r>
            <a:endParaRPr i="1" sz="1200"/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11250" y="1192750"/>
            <a:ext cx="3986500" cy="27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311700" y="445025"/>
            <a:ext cx="8520600" cy="98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Define Problem:</a:t>
            </a:r>
            <a:r>
              <a:rPr lang="en"/>
              <a:t> Why are plastics bottles bad for the environment?</a:t>
            </a:r>
            <a:endParaRPr/>
          </a:p>
        </p:txBody>
      </p:sp>
      <p:sp>
        <p:nvSpPr>
          <p:cNvPr id="74" name="Google Shape;74;p15"/>
          <p:cNvSpPr txBox="1"/>
          <p:nvPr>
            <p:ph idx="1" type="body"/>
          </p:nvPr>
        </p:nvSpPr>
        <p:spPr>
          <a:xfrm>
            <a:off x="208825" y="1574350"/>
            <a:ext cx="3605400" cy="58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How do you use plastic bottles?</a:t>
            </a:r>
            <a:endParaRPr/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275" y="2226112"/>
            <a:ext cx="4419602" cy="2266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7277" y="1584725"/>
            <a:ext cx="4164325" cy="27759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when you are done………...</a:t>
            </a:r>
            <a:endParaRPr/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203275"/>
            <a:ext cx="3717101" cy="2787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34675" y="534074"/>
            <a:ext cx="2735879" cy="2162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21901" y="1170125"/>
            <a:ext cx="1960376" cy="2939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34676" y="2848728"/>
            <a:ext cx="2856500" cy="214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>
            <p:ph type="title"/>
          </p:nvPr>
        </p:nvSpPr>
        <p:spPr>
          <a:xfrm>
            <a:off x="311700" y="445025"/>
            <a:ext cx="2679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Gather Evidence</a:t>
            </a:r>
            <a:endParaRPr/>
          </a:p>
        </p:txBody>
      </p:sp>
      <p:sp>
        <p:nvSpPr>
          <p:cNvPr id="91" name="Google Shape;91;p17"/>
          <p:cNvSpPr txBox="1"/>
          <p:nvPr>
            <p:ph idx="1" type="body"/>
          </p:nvPr>
        </p:nvSpPr>
        <p:spPr>
          <a:xfrm>
            <a:off x="311700" y="1091625"/>
            <a:ext cx="8353200" cy="255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Americans used about 50 billion </a:t>
            </a:r>
            <a:r>
              <a:rPr b="1" lang="en" sz="12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plastic water bottles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last year. However, the U.S.'s recycling rate for </a:t>
            </a:r>
            <a:r>
              <a:rPr b="1" lang="en" sz="12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plastic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is only 23 percent, which means 38 billion </a:t>
            </a:r>
            <a:r>
              <a:rPr b="1" lang="en" sz="12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water bottles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– more than $1 billion worth of </a:t>
            </a:r>
            <a:r>
              <a:rPr b="1" lang="en" sz="12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plastic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– are wasted each year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Nearly all Americans (99 </a:t>
            </a:r>
            <a:r>
              <a:rPr b="1"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percent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) </a:t>
            </a:r>
            <a:r>
              <a:rPr b="1"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drink water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– tap, filtered, or </a:t>
            </a:r>
            <a:r>
              <a:rPr b="1"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bottled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, and among them, 33 </a:t>
            </a:r>
            <a:r>
              <a:rPr b="1"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percent drink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both </a:t>
            </a:r>
            <a:r>
              <a:rPr b="1"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bottled water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and tap/filtered </a:t>
            </a:r>
            <a:r>
              <a:rPr b="1"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water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equally.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Americans spent </a:t>
            </a:r>
            <a:r>
              <a:rPr b="1"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$11.8 billion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dollars on bottled water in 2012, the latest data available from the BMC. This represented a 6.5% increase from 2011, during which the bottled water industry made </a:t>
            </a:r>
            <a:r>
              <a:rPr b="1"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$11 billion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 That </a:t>
            </a:r>
            <a:r>
              <a:rPr b="1"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$11.8 billion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was spent on nearly 9.7 billion gallons of water, putting the average cost at </a:t>
            </a:r>
            <a:r>
              <a:rPr b="1"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$1.22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/gallon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" name="Google Shape;92;p17"/>
          <p:cNvSpPr txBox="1"/>
          <p:nvPr/>
        </p:nvSpPr>
        <p:spPr>
          <a:xfrm>
            <a:off x="1052450" y="4652900"/>
            <a:ext cx="5064300" cy="2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050" u="sng">
                <a:solidFill>
                  <a:srgbClr val="006621"/>
                </a:solidFill>
                <a:highlight>
                  <a:srgbClr val="FFFFFF"/>
                </a:highlight>
                <a:hlinkClick r:id="rId3"/>
              </a:rPr>
              <a:t>https://www.banthebottle.net/bottled-water-facts/</a:t>
            </a:r>
            <a:endParaRPr sz="1050" u="sng">
              <a:solidFill>
                <a:srgbClr val="006621"/>
              </a:solidFill>
              <a:highlight>
                <a:srgbClr val="FFFFFF"/>
              </a:highlight>
              <a:hlinkClick r:id="rId4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93" name="Google Shape;93;p17"/>
          <p:cNvSpPr txBox="1"/>
          <p:nvPr/>
        </p:nvSpPr>
        <p:spPr>
          <a:xfrm>
            <a:off x="4747850" y="4467550"/>
            <a:ext cx="36636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5"/>
              </a:rPr>
              <a:t>https://blog.arcadiapower.com/15-key-facts-statistics-bottled-water/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Identifying the cause of the problem</a:t>
            </a:r>
            <a:endParaRPr/>
          </a:p>
        </p:txBody>
      </p:sp>
      <p:sp>
        <p:nvSpPr>
          <p:cNvPr id="99" name="Google Shape;99;p18"/>
          <p:cNvSpPr txBox="1"/>
          <p:nvPr>
            <p:ph idx="1" type="body"/>
          </p:nvPr>
        </p:nvSpPr>
        <p:spPr>
          <a:xfrm>
            <a:off x="208050" y="915100"/>
            <a:ext cx="7072500" cy="136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2400" marR="381000" rtl="0" algn="l">
              <a:lnSpc>
                <a:spcPct val="15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Why did bottled water become popular?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152400" marR="152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The </a:t>
            </a:r>
            <a:r>
              <a:rPr b="1" lang="en" sz="12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popularity</a:t>
            </a:r>
            <a:r>
              <a:rPr lang="en" sz="12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 of </a:t>
            </a:r>
            <a:r>
              <a:rPr b="1" lang="en" sz="12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bottled</a:t>
            </a:r>
            <a:r>
              <a:rPr lang="en" sz="12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 mineral </a:t>
            </a:r>
            <a:r>
              <a:rPr b="1" lang="en" sz="12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waters</a:t>
            </a:r>
            <a:r>
              <a:rPr lang="en" sz="12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 quickly led to a market for imitation products. ... In the United States, the </a:t>
            </a:r>
            <a:r>
              <a:rPr b="1" lang="en" sz="12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popularity</a:t>
            </a:r>
            <a:r>
              <a:rPr lang="en" sz="12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 of </a:t>
            </a:r>
            <a:r>
              <a:rPr b="1" lang="en" sz="12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bottled water</a:t>
            </a:r>
            <a:r>
              <a:rPr lang="en" sz="12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 declined in the early 20th century, when the advent of </a:t>
            </a:r>
            <a:r>
              <a:rPr b="1" lang="en" sz="12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water</a:t>
            </a:r>
            <a:r>
              <a:rPr lang="en" sz="12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 chlorination reduced public concerns about </a:t>
            </a:r>
            <a:r>
              <a:rPr b="1" lang="en" sz="12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water</a:t>
            </a:r>
            <a:r>
              <a:rPr lang="en" sz="12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-borne diseases in municipal </a:t>
            </a:r>
            <a:r>
              <a:rPr b="1" lang="en" sz="12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water</a:t>
            </a:r>
            <a:r>
              <a:rPr lang="en" sz="12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 supplies.</a:t>
            </a:r>
            <a:endParaRPr sz="1200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152400" marR="228600" rtl="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Why are plastic bottles a </a:t>
            </a:r>
            <a:r>
              <a:rPr lang="en" u="sng">
                <a:solidFill>
                  <a:schemeClr val="hlink"/>
                </a:solidFill>
                <a:hlinkClick r:id="rId3"/>
              </a:rPr>
              <a:t>problem</a:t>
            </a:r>
            <a:r>
              <a:rPr lang="en"/>
              <a:t>? </a:t>
            </a:r>
            <a:endParaRPr i="1" sz="1200"/>
          </a:p>
        </p:txBody>
      </p:sp>
      <p:pic>
        <p:nvPicPr>
          <p:cNvPr id="100" name="Google Shape;10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27025" y="2514875"/>
            <a:ext cx="2363400" cy="1755317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8"/>
          <p:cNvSpPr txBox="1"/>
          <p:nvPr/>
        </p:nvSpPr>
        <p:spPr>
          <a:xfrm>
            <a:off x="845750" y="2818825"/>
            <a:ext cx="4236000" cy="6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101600" rtl="0" algn="l">
              <a:lnSpc>
                <a:spcPct val="17307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FF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Who’s to </a:t>
            </a:r>
            <a:r>
              <a:rPr lang="en" sz="1800" u="sng">
                <a:solidFill>
                  <a:schemeClr val="hlink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  <a:hlinkClick r:id="rId5"/>
              </a:rPr>
              <a:t>blame</a:t>
            </a:r>
            <a:r>
              <a:rPr lang="en" sz="1800">
                <a:solidFill>
                  <a:srgbClr val="0000FF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?</a:t>
            </a:r>
            <a:r>
              <a:rPr lang="en" sz="1800">
                <a:solidFill>
                  <a:srgbClr val="4D4D4D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endParaRPr i="1" sz="18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How do you dispose of your bottles?</a:t>
            </a:r>
            <a:r>
              <a:rPr lang="en" sz="14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i="1" lang="en" sz="14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Garbage, recycle, use again, or toss away </a:t>
            </a:r>
            <a:r>
              <a:rPr i="1" lang="en" sz="14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!</a:t>
            </a:r>
            <a:endParaRPr i="1" sz="140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9"/>
          <p:cNvSpPr txBox="1"/>
          <p:nvPr/>
        </p:nvSpPr>
        <p:spPr>
          <a:xfrm>
            <a:off x="3198725" y="2516725"/>
            <a:ext cx="1924800" cy="9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600" u="sng">
                <a:solidFill>
                  <a:schemeClr val="hlink"/>
                </a:solidFill>
                <a:highlight>
                  <a:srgbClr val="00FF00"/>
                </a:highlight>
                <a:latin typeface="Playfair Display"/>
                <a:ea typeface="Playfair Display"/>
                <a:cs typeface="Playfair Display"/>
                <a:sym typeface="Playfair Display"/>
                <a:hlinkClick r:id="rId3"/>
              </a:rPr>
              <a:t>HERE</a:t>
            </a:r>
            <a:endParaRPr b="1" i="1" sz="3600">
              <a:highlight>
                <a:srgbClr val="00FF00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08" name="Google Shape;108;p19"/>
          <p:cNvSpPr/>
          <p:nvPr/>
        </p:nvSpPr>
        <p:spPr>
          <a:xfrm>
            <a:off x="1621425" y="2636175"/>
            <a:ext cx="1059000" cy="529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9"/>
          <p:cNvSpPr/>
          <p:nvPr/>
        </p:nvSpPr>
        <p:spPr>
          <a:xfrm>
            <a:off x="5382725" y="2636175"/>
            <a:ext cx="1059000" cy="5295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9"/>
          <p:cNvSpPr txBox="1"/>
          <p:nvPr/>
        </p:nvSpPr>
        <p:spPr>
          <a:xfrm>
            <a:off x="3590275" y="882425"/>
            <a:ext cx="1373400" cy="5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CLICK IT</a:t>
            </a:r>
            <a:endParaRPr>
              <a:solidFill>
                <a:srgbClr val="FF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11" name="Google Shape;111;p19"/>
          <p:cNvSpPr/>
          <p:nvPr/>
        </p:nvSpPr>
        <p:spPr>
          <a:xfrm>
            <a:off x="3717175" y="1411925"/>
            <a:ext cx="529500" cy="8817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Evaluate existing policy</a:t>
            </a:r>
            <a:endParaRPr/>
          </a:p>
        </p:txBody>
      </p:sp>
      <p:sp>
        <p:nvSpPr>
          <p:cNvPr id="117" name="Google Shape;117;p20"/>
          <p:cNvSpPr txBox="1"/>
          <p:nvPr>
            <p:ph idx="1" type="body"/>
          </p:nvPr>
        </p:nvSpPr>
        <p:spPr>
          <a:xfrm>
            <a:off x="311700" y="1234075"/>
            <a:ext cx="8520600" cy="119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The most common policy is to charge 5 cents per soda bottle.  This was recently amended to include all plastic </a:t>
            </a:r>
            <a:r>
              <a:rPr lang="en" u="sng">
                <a:solidFill>
                  <a:schemeClr val="hlink"/>
                </a:solidFill>
                <a:hlinkClick r:id="rId3"/>
              </a:rPr>
              <a:t>water bottles</a:t>
            </a:r>
            <a:r>
              <a:rPr lang="en"/>
              <a:t> too.  </a:t>
            </a:r>
            <a:endParaRPr/>
          </a:p>
        </p:txBody>
      </p:sp>
      <p:pic>
        <p:nvPicPr>
          <p:cNvPr id="118" name="Google Shape;11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45250" y="2584675"/>
            <a:ext cx="2587378" cy="2406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Developing public policy solutions</a:t>
            </a:r>
            <a:endParaRPr/>
          </a:p>
        </p:txBody>
      </p:sp>
      <p:sp>
        <p:nvSpPr>
          <p:cNvPr id="124" name="Google Shape;124;p21"/>
          <p:cNvSpPr txBox="1"/>
          <p:nvPr>
            <p:ph idx="1" type="body"/>
          </p:nvPr>
        </p:nvSpPr>
        <p:spPr>
          <a:xfrm>
            <a:off x="311700" y="1234075"/>
            <a:ext cx="6891000" cy="200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*Determine various solutions that can be enacted to help with the problem of plastic bags</a:t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*Think about what other cities, and states have done</a:t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*Think about other new solutions</a:t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*Complete the attached worksheet to record your solutions</a:t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