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helsea Market" panose="020B0604020202020204" charset="0"/>
      <p:regular r:id="rId18"/>
    </p:embeddedFont>
    <p:embeddedFont>
      <p:font typeface="Love Ya Like A Sist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BB5F77-3264-4A8E-9F37-754944C8AF77}">
  <a:tblStyle styleId="{60BB5F77-3264-4A8E-9F37-754944C8AF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7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f3285a91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f3285a91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f3285a91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f3285a91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f3285a9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f3285a9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f3285a91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f3285a91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f3285a91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f3285a91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f3285a91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f3285a91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f3285a91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f3285a91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f3285a91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f3285a91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f3285a91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f3285a91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f3285a91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f3285a91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solutions.html" TargetMode="External"/><Relationship Id="rId3" Type="http://schemas.openxmlformats.org/officeDocument/2006/relationships/hyperlink" Target="https://flippedtips.com/plegal/ppae/ppae1.html" TargetMode="External"/><Relationship Id="rId7" Type="http://schemas.openxmlformats.org/officeDocument/2006/relationships/hyperlink" Target="https://flippedtips.com/plegal/tips/existing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identify.html" TargetMode="External"/><Relationship Id="rId5" Type="http://schemas.openxmlformats.org/officeDocument/2006/relationships/hyperlink" Target="https://flippedtips.com/plegal/tips/gather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flippedtips.com/plegal/tips/select.html" TargetMode="External"/><Relationship Id="rId9" Type="http://schemas.openxmlformats.org/officeDocument/2006/relationships/hyperlink" Target="https://flippedtips.com/plegal/tips/bestso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OZBrmk6oN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8wNaikOAFJM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7033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600">
                <a:latin typeface="Love Ya Like A Sister"/>
                <a:ea typeface="Love Ya Like A Sister"/>
                <a:cs typeface="Love Ya Like A Sister"/>
                <a:sym typeface="Love Ya Like A Sister"/>
              </a:rPr>
              <a:t>Leveling Up in Reading</a:t>
            </a:r>
            <a:endParaRPr sz="66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092850"/>
            <a:ext cx="42213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90"/>
              <a:t>Ms.Rodriguez</a:t>
            </a:r>
            <a:endParaRPr sz="219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90"/>
              <a:t>PS106Q- Lighthouse Elementary</a:t>
            </a:r>
            <a:endParaRPr sz="219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9371"/>
          <a:stretch/>
        </p:blipFill>
        <p:spPr>
          <a:xfrm>
            <a:off x="6900600" y="3136625"/>
            <a:ext cx="2092048" cy="175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775" y="55025"/>
            <a:ext cx="1559050" cy="15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5: Develop Solutions</a:t>
            </a:r>
            <a:endParaRPr sz="4620"/>
          </a:p>
        </p:txBody>
      </p:sp>
      <p:sp>
        <p:nvSpPr>
          <p:cNvPr id="122" name="Google Shape;122;p22"/>
          <p:cNvSpPr txBox="1"/>
          <p:nvPr/>
        </p:nvSpPr>
        <p:spPr>
          <a:xfrm>
            <a:off x="273150" y="1017600"/>
            <a:ext cx="85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61400" y="1097575"/>
            <a:ext cx="8812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lsea Market"/>
                <a:ea typeface="Chelsea Market"/>
                <a:cs typeface="Chelsea Market"/>
                <a:sym typeface="Chelsea Market"/>
              </a:rPr>
              <a:t>What are some ways we can improve the reading levels of students in our school? </a:t>
            </a:r>
            <a:endParaRPr sz="25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helsea Market"/>
              <a:buAutoNum type="arabicPeriod"/>
            </a:pPr>
            <a:endParaRPr sz="25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709" y="0"/>
            <a:ext cx="869314" cy="10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6: Select the Best Solution</a:t>
            </a:r>
            <a:endParaRPr sz="4620"/>
          </a:p>
        </p:txBody>
      </p:sp>
      <p:sp>
        <p:nvSpPr>
          <p:cNvPr id="130" name="Google Shape;130;p23"/>
          <p:cNvSpPr txBox="1"/>
          <p:nvPr/>
        </p:nvSpPr>
        <p:spPr>
          <a:xfrm>
            <a:off x="273150" y="1017600"/>
            <a:ext cx="85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709" y="0"/>
            <a:ext cx="869314" cy="101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23"/>
          <p:cNvGraphicFramePr/>
          <p:nvPr/>
        </p:nvGraphicFramePr>
        <p:xfrm>
          <a:off x="780350" y="1569825"/>
          <a:ext cx="8149700" cy="3263500"/>
        </p:xfrm>
        <a:graphic>
          <a:graphicData uri="http://schemas.openxmlformats.org/drawingml/2006/table">
            <a:tbl>
              <a:tblPr>
                <a:noFill/>
                <a:tableStyleId>{60BB5F77-3264-4A8E-9F37-754944C8AF77}</a:tableStyleId>
              </a:tblPr>
              <a:tblGrid>
                <a:gridCol w="203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High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Medium 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Low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High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Medium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Low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" name="Google Shape;133;p23"/>
          <p:cNvSpPr txBox="1"/>
          <p:nvPr/>
        </p:nvSpPr>
        <p:spPr>
          <a:xfrm>
            <a:off x="4228850" y="923400"/>
            <a:ext cx="21198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Feasibility</a:t>
            </a:r>
            <a:endParaRPr sz="31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 rot="-5400000">
            <a:off x="-944050" y="2870675"/>
            <a:ext cx="2787000" cy="66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Effectiveness</a:t>
            </a:r>
            <a:endParaRPr sz="3100">
              <a:solidFill>
                <a:schemeClr val="dk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6 Steps of the Public Policy Analyst (</a:t>
            </a:r>
            <a:r>
              <a:rPr lang="en" sz="3240" b="1" u="sng">
                <a:latin typeface="Love Ya Like A Sister"/>
                <a:ea typeface="Love Ya Like A Sister"/>
                <a:cs typeface="Love Ya Like A Sister"/>
                <a:sym typeface="Love Ya Like A Sister"/>
                <a:hlinkClick r:id="rId3"/>
              </a:rPr>
              <a:t>PPA</a:t>
            </a:r>
            <a:r>
              <a:rPr lang="en" sz="32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)</a:t>
            </a:r>
            <a:endParaRPr sz="342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1.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3413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2.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3413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3.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3413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4.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3413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5.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3413" u="sng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6.</a:t>
            </a:r>
            <a:r>
              <a:rPr lang="en" sz="208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                </a:t>
            </a:r>
            <a:r>
              <a:rPr lang="en" sz="3413" u="sng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3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     (Feasibility vs. Effectiveness)</a:t>
            </a:r>
            <a:endParaRPr sz="3413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9445" y="1250450"/>
            <a:ext cx="1934550" cy="8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Engage</a:t>
            </a:r>
            <a:endParaRPr sz="462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4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Think/Pair/Share: </a:t>
            </a:r>
            <a:endParaRPr sz="4413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4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Why is reading important? </a:t>
            </a:r>
            <a:endParaRPr sz="4413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375" y="2855988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1: Define the Problem</a:t>
            </a:r>
            <a:endParaRPr sz="462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4413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4413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Many students in our school are not reading on grade level.  </a:t>
            </a:r>
            <a:endParaRPr sz="4413">
              <a:solidFill>
                <a:schemeClr val="l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2: Gather Evidence</a:t>
            </a:r>
            <a:endParaRPr sz="4620"/>
          </a:p>
        </p:txBody>
      </p:sp>
      <p:graphicFrame>
        <p:nvGraphicFramePr>
          <p:cNvPr id="83" name="Google Shape;83;p17"/>
          <p:cNvGraphicFramePr/>
          <p:nvPr/>
        </p:nvGraphicFramePr>
        <p:xfrm>
          <a:off x="952500" y="1809750"/>
          <a:ext cx="3865575" cy="3033450"/>
        </p:xfrm>
        <a:graphic>
          <a:graphicData uri="http://schemas.openxmlformats.org/drawingml/2006/table">
            <a:tbl>
              <a:tblPr>
                <a:noFill/>
                <a:tableStyleId>{60BB5F77-3264-4A8E-9F37-754944C8AF77}</a:tableStyleId>
              </a:tblPr>
              <a:tblGrid>
                <a:gridCol w="18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Kindergarten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C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First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G/H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Second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L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Third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O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Fourth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R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Fifth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U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" name="Google Shape;84;p17"/>
          <p:cNvSpPr txBox="1"/>
          <p:nvPr/>
        </p:nvSpPr>
        <p:spPr>
          <a:xfrm>
            <a:off x="312050" y="1213575"/>
            <a:ext cx="760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Mid-Year Benchmark Reading Levels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908" y="0"/>
            <a:ext cx="20760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2: Gather Evidence</a:t>
            </a:r>
            <a:endParaRPr sz="4620"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2222250" y="1842025"/>
          <a:ext cx="3865575" cy="3033450"/>
        </p:xfrm>
        <a:graphic>
          <a:graphicData uri="http://schemas.openxmlformats.org/drawingml/2006/table">
            <a:tbl>
              <a:tblPr>
                <a:noFill/>
                <a:tableStyleId>{60BB5F77-3264-4A8E-9F37-754944C8AF77}</a:tableStyleId>
              </a:tblPr>
              <a:tblGrid>
                <a:gridCol w="183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Kindergarten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19%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First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14%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Second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19%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Third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12%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Fourth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46%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Fifth Grade</a:t>
                      </a:r>
                      <a:endParaRPr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helsea Market"/>
                          <a:ea typeface="Chelsea Market"/>
                          <a:cs typeface="Chelsea Market"/>
                          <a:sym typeface="Chelsea Market"/>
                        </a:rPr>
                        <a:t>15%</a:t>
                      </a:r>
                      <a:endParaRPr sz="2100">
                        <a:latin typeface="Chelsea Market"/>
                        <a:ea typeface="Chelsea Market"/>
                        <a:cs typeface="Chelsea Market"/>
                        <a:sym typeface="Chelsea Marke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Google Shape;92;p18"/>
          <p:cNvSpPr txBox="1"/>
          <p:nvPr/>
        </p:nvSpPr>
        <p:spPr>
          <a:xfrm>
            <a:off x="273150" y="1017600"/>
            <a:ext cx="8597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Percentages of Students Reading on/above 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helsea Market"/>
                <a:ea typeface="Chelsea Market"/>
                <a:cs typeface="Chelsea Market"/>
                <a:sym typeface="Chelsea Market"/>
              </a:rPr>
              <a:t>Grade Level- January 2022</a:t>
            </a: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3: Identify the Causes</a:t>
            </a:r>
            <a:endParaRPr sz="4620"/>
          </a:p>
        </p:txBody>
      </p:sp>
      <p:sp>
        <p:nvSpPr>
          <p:cNvPr id="98" name="Google Shape;98;p19"/>
          <p:cNvSpPr txBox="1"/>
          <p:nvPr/>
        </p:nvSpPr>
        <p:spPr>
          <a:xfrm>
            <a:off x="273150" y="1017600"/>
            <a:ext cx="85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93700" y="1129850"/>
            <a:ext cx="8845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Why might students have difficulty with reading?</a:t>
            </a:r>
            <a:r>
              <a:rPr lang="en" sz="2900"/>
              <a:t>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endParaRPr sz="29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200" y="2519575"/>
            <a:ext cx="3387800" cy="15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4: Evaluate an Existing Policy</a:t>
            </a:r>
            <a:endParaRPr sz="4620"/>
          </a:p>
        </p:txBody>
      </p:sp>
      <p:sp>
        <p:nvSpPr>
          <p:cNvPr id="106" name="Google Shape;106;p20"/>
          <p:cNvSpPr txBox="1"/>
          <p:nvPr/>
        </p:nvSpPr>
        <p:spPr>
          <a:xfrm>
            <a:off x="273150" y="1017600"/>
            <a:ext cx="85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36725" y="1194400"/>
            <a:ext cx="8403900" cy="298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Century Gothic"/>
                <a:ea typeface="Century Gothic"/>
                <a:cs typeface="Century Gothic"/>
                <a:sym typeface="Century Gothic"/>
              </a:rPr>
              <a:t>What are some ways students are supported in reading? </a:t>
            </a: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r>
              <a:rPr lang="en" sz="2600" b="1">
                <a:latin typeface="Century Gothic"/>
                <a:ea typeface="Century Gothic"/>
                <a:cs typeface="Century Gothic"/>
                <a:sym typeface="Century Gothic"/>
              </a:rPr>
              <a:t>Read Alouds</a:t>
            </a: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r>
              <a:rPr lang="en" sz="2600" b="1">
                <a:latin typeface="Century Gothic"/>
                <a:ea typeface="Century Gothic"/>
                <a:cs typeface="Century Gothic"/>
                <a:sym typeface="Century Gothic"/>
              </a:rPr>
              <a:t>Guided Reading</a:t>
            </a: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r>
              <a:rPr lang="en" sz="2600" b="1">
                <a:latin typeface="Century Gothic"/>
                <a:ea typeface="Century Gothic"/>
                <a:cs typeface="Century Gothic"/>
                <a:sym typeface="Century Gothic"/>
              </a:rPr>
              <a:t>Fundations</a:t>
            </a: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r>
              <a:rPr lang="en" sz="2600" b="1">
                <a:latin typeface="Century Gothic"/>
                <a:ea typeface="Century Gothic"/>
                <a:cs typeface="Century Gothic"/>
                <a:sym typeface="Century Gothic"/>
              </a:rPr>
              <a:t>School Reading Challenge</a:t>
            </a: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endParaRPr sz="2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5735326" y="2388825"/>
            <a:ext cx="3408696" cy="2399544"/>
          </a:xfrm>
          <a:prstGeom prst="cloud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What are some other policies in place? 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4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40" b="1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 5: Develop Solutions</a:t>
            </a:r>
            <a:endParaRPr sz="4620"/>
          </a:p>
        </p:txBody>
      </p:sp>
      <p:sp>
        <p:nvSpPr>
          <p:cNvPr id="114" name="Google Shape;114;p21"/>
          <p:cNvSpPr txBox="1"/>
          <p:nvPr/>
        </p:nvSpPr>
        <p:spPr>
          <a:xfrm>
            <a:off x="273150" y="1017600"/>
            <a:ext cx="859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pic>
        <p:nvPicPr>
          <p:cNvPr id="115" name="Google Shape;115;p21" descr="Check out what this bright group of kids has to say about why reading rocks. These young readers, aged 7-12, discuss important topics such as why they like to read, the fun in choosing their own books, and what are their favorite genres." title="Kids Share Why Reading Rock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800" y="1017604"/>
            <a:ext cx="3863600" cy="289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 descr="Readers Create Leaders teams up with Kid President for #BookItForward and #ReadingNeverStops to raise awareness about child literacy and provide books to all those in need." title="#ReadingNeverStops w/ KP and Book It Forwar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025" y="1017600"/>
            <a:ext cx="3863600" cy="28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Love Ya Like A Sister</vt:lpstr>
      <vt:lpstr>Chelsea Market</vt:lpstr>
      <vt:lpstr>Simple Dark</vt:lpstr>
      <vt:lpstr>Leveling Up in Reading</vt:lpstr>
      <vt:lpstr>The 6 Steps of the Public Policy Analyst (PPA)</vt:lpstr>
      <vt:lpstr>Engage</vt:lpstr>
      <vt:lpstr>Step 1: Define the Problem</vt:lpstr>
      <vt:lpstr>Step 2: Gather Evidence</vt:lpstr>
      <vt:lpstr>Step 2: Gather Evidence</vt:lpstr>
      <vt:lpstr>Step 3: Identify the Causes</vt:lpstr>
      <vt:lpstr>Step 4: Evaluate an Existing Policy</vt:lpstr>
      <vt:lpstr>Step 5: Develop Solutions</vt:lpstr>
      <vt:lpstr>Step 5: Develop Solutions</vt:lpstr>
      <vt:lpstr>Step 6: Select the Best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Up in Reading</dc:title>
  <cp:lastModifiedBy>Joseph Montecalvo</cp:lastModifiedBy>
  <cp:revision>1</cp:revision>
  <dcterms:modified xsi:type="dcterms:W3CDTF">2022-03-30T22:26:47Z</dcterms:modified>
</cp:coreProperties>
</file>