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17"/>
      <p:bold r:id="rId18"/>
    </p:embeddedFont>
    <p:embeddedFont>
      <p:font typeface="Source Code Pro" panose="020B0509030403020204" pitchFamily="49" charset="0"/>
      <p:regular r:id="rId19"/>
      <p:bold r:id="rId20"/>
      <p:italic r:id="rId21"/>
      <p:boldItalic r:id="rId22"/>
    </p:embeddedFont>
    <p:embeddedFont>
      <p:font typeface="Special Elite" panose="020B0604020202020204" charset="0"/>
      <p:regular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e Montecalvo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BF0756E-8D44-408D-AE17-0C95550AD146}">
  <a:tblStyle styleId="{0BF0756E-8D44-408D-AE17-0C95550AD14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138" y="1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2-03-30T14:08:06.169" idx="2">
    <p:pos x="196" y="773"/>
    <p:text>Excellent inclusion of a survey you created to gather evidence of the problem.</p:text>
  </p:cm>
  <p:cm authorId="0" dt="2022-03-30T14:08:29.383" idx="3">
    <p:pos x="196" y="873"/>
    <p:text>Great idea, get the students actively involved in "research"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f09ee5cbc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f09ee5cbc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1f09ee5cbc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1f09ee5cbc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1f09ee5cbc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1f09ee5cbc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1f09ee5cbc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1f09ee5cbc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1f09ee5cbc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1f09ee5cbc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1f09ee5cbc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1f09ee5cbc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1f09ee5cbc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1f09ee5cbc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1f09ee5cbc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1f09ee5cbc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1f09ee5cbc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1f09ee5cbc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1f09ee5cbc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1f09ee5cbc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1f09ee5cbc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1f09ee5cbc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1f09ee5cbc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1f09ee5cbc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1f09ee5cbc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1f09ee5cbc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flippedtips.com/plegal/tips/bestsol.html" TargetMode="External"/><Relationship Id="rId3" Type="http://schemas.openxmlformats.org/officeDocument/2006/relationships/hyperlink" Target="https://flippedtips.com/plegal/tips/select.html" TargetMode="External"/><Relationship Id="rId7" Type="http://schemas.openxmlformats.org/officeDocument/2006/relationships/hyperlink" Target="https://flippedtips.com/plegal/tips/solutions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flippedtips.com/plegal/tips/existing.html" TargetMode="External"/><Relationship Id="rId5" Type="http://schemas.openxmlformats.org/officeDocument/2006/relationships/hyperlink" Target="https://flippedtips.com/plegal/tips/identify.html" TargetMode="External"/><Relationship Id="rId4" Type="http://schemas.openxmlformats.org/officeDocument/2006/relationships/hyperlink" Target="https://flippedtips.com/plegal/tips/gather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1AhKRnkLnKM3_OkkQEh9Pm18cNd46_kenzMBcUAUcXPw/edit?usp=shar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Trash Everywhere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3456225"/>
            <a:ext cx="8520600" cy="15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By: Michelle McDonald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PS 62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South Richmond Hill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Select the Best Solution</a:t>
            </a:r>
            <a:endParaRPr sz="5000"/>
          </a:p>
        </p:txBody>
      </p:sp>
      <p:sp>
        <p:nvSpPr>
          <p:cNvPr id="112" name="Google Shape;112;p2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1) Student officers to monitor trash clean-up</a:t>
            </a:r>
            <a:endParaRPr/>
          </a:p>
        </p:txBody>
      </p:sp>
      <p:graphicFrame>
        <p:nvGraphicFramePr>
          <p:cNvPr id="113" name="Google Shape;113;p22"/>
          <p:cNvGraphicFramePr/>
          <p:nvPr/>
        </p:nvGraphicFramePr>
        <p:xfrm>
          <a:off x="311688" y="2412050"/>
          <a:ext cx="8349325" cy="2147672"/>
        </p:xfrm>
        <a:graphic>
          <a:graphicData uri="http://schemas.openxmlformats.org/drawingml/2006/table">
            <a:tbl>
              <a:tblPr>
                <a:noFill/>
                <a:tableStyleId>{0BF0756E-8D44-408D-AE17-0C95550AD146}</a:tableStyleId>
              </a:tblPr>
              <a:tblGrid>
                <a:gridCol w="1695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5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7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4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 row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Effectiveness</a:t>
                      </a:r>
                      <a:endParaRPr sz="1900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Feasibility</a:t>
                      </a:r>
                      <a:endParaRPr sz="2200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High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Medium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Low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High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   X</a:t>
                      </a:r>
                      <a:endParaRPr b="1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Medium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Low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Select the Best Solution</a:t>
            </a:r>
            <a:endParaRPr sz="5000"/>
          </a:p>
        </p:txBody>
      </p:sp>
      <p:sp>
        <p:nvSpPr>
          <p:cNvPr id="119" name="Google Shape;119;p23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2) More garbage cans around school.</a:t>
            </a:r>
            <a:endParaRPr sz="2752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Where do you think this solution falls?</a:t>
            </a:r>
            <a:endParaRPr sz="2752">
              <a:solidFill>
                <a:srgbClr val="424242"/>
              </a:solidFill>
            </a:endParaRPr>
          </a:p>
        </p:txBody>
      </p:sp>
      <p:graphicFrame>
        <p:nvGraphicFramePr>
          <p:cNvPr id="120" name="Google Shape;120;p23"/>
          <p:cNvGraphicFramePr/>
          <p:nvPr/>
        </p:nvGraphicFramePr>
        <p:xfrm>
          <a:off x="311688" y="2412050"/>
          <a:ext cx="8349325" cy="2147672"/>
        </p:xfrm>
        <a:graphic>
          <a:graphicData uri="http://schemas.openxmlformats.org/drawingml/2006/table">
            <a:tbl>
              <a:tblPr>
                <a:noFill/>
                <a:tableStyleId>{0BF0756E-8D44-408D-AE17-0C95550AD146}</a:tableStyleId>
              </a:tblPr>
              <a:tblGrid>
                <a:gridCol w="1695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5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7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4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 row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Effectiveness</a:t>
                      </a:r>
                      <a:endParaRPr sz="1900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Feasibility</a:t>
                      </a:r>
                      <a:endParaRPr sz="2200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High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Medium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Low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High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   </a:t>
                      </a:r>
                      <a:endParaRPr b="1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Medium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Low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Select the Best Solution</a:t>
            </a:r>
            <a:endParaRPr sz="5000"/>
          </a:p>
        </p:txBody>
      </p:sp>
      <p:sp>
        <p:nvSpPr>
          <p:cNvPr id="126" name="Google Shape;126;p2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052">
                <a:solidFill>
                  <a:srgbClr val="424242"/>
                </a:solidFill>
              </a:rPr>
              <a:t>3) Get students to create anti-littering public service announcements or create posters around school. </a:t>
            </a:r>
            <a:r>
              <a:rPr lang="en" sz="1852">
                <a:solidFill>
                  <a:srgbClr val="424242"/>
                </a:solidFill>
              </a:rPr>
              <a:t>Where do you think this solution falls?</a:t>
            </a:r>
            <a:endParaRPr sz="200"/>
          </a:p>
        </p:txBody>
      </p:sp>
      <p:graphicFrame>
        <p:nvGraphicFramePr>
          <p:cNvPr id="127" name="Google Shape;127;p24"/>
          <p:cNvGraphicFramePr/>
          <p:nvPr/>
        </p:nvGraphicFramePr>
        <p:xfrm>
          <a:off x="311688" y="2412050"/>
          <a:ext cx="8349325" cy="2147672"/>
        </p:xfrm>
        <a:graphic>
          <a:graphicData uri="http://schemas.openxmlformats.org/drawingml/2006/table">
            <a:tbl>
              <a:tblPr>
                <a:noFill/>
                <a:tableStyleId>{0BF0756E-8D44-408D-AE17-0C95550AD146}</a:tableStyleId>
              </a:tblPr>
              <a:tblGrid>
                <a:gridCol w="1695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5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7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4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 row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Effectiveness</a:t>
                      </a:r>
                      <a:endParaRPr sz="1900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Feasibility</a:t>
                      </a:r>
                      <a:endParaRPr sz="2200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High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Medium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Low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High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   </a:t>
                      </a:r>
                      <a:endParaRPr b="1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Medium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Low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Select the Best Solution</a:t>
            </a:r>
            <a:endParaRPr sz="5000"/>
          </a:p>
        </p:txBody>
      </p:sp>
      <p:sp>
        <p:nvSpPr>
          <p:cNvPr id="133" name="Google Shape;133;p2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52">
                <a:solidFill>
                  <a:srgbClr val="424242"/>
                </a:solidFill>
              </a:rPr>
              <a:t>4) Organize events to make people aware of how they can prevent litter (Clean Up Day)</a:t>
            </a:r>
            <a:r>
              <a:rPr lang="en" sz="2152">
                <a:solidFill>
                  <a:srgbClr val="424242"/>
                </a:solidFill>
              </a:rPr>
              <a:t>Where do you think this solution falls?</a:t>
            </a:r>
            <a:endParaRPr sz="1852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052">
              <a:solidFill>
                <a:srgbClr val="424242"/>
              </a:solidFill>
            </a:endParaRPr>
          </a:p>
        </p:txBody>
      </p:sp>
      <p:graphicFrame>
        <p:nvGraphicFramePr>
          <p:cNvPr id="134" name="Google Shape;134;p25"/>
          <p:cNvGraphicFramePr/>
          <p:nvPr/>
        </p:nvGraphicFramePr>
        <p:xfrm>
          <a:off x="311688" y="2656975"/>
          <a:ext cx="8349325" cy="2147672"/>
        </p:xfrm>
        <a:graphic>
          <a:graphicData uri="http://schemas.openxmlformats.org/drawingml/2006/table">
            <a:tbl>
              <a:tblPr>
                <a:noFill/>
                <a:tableStyleId>{0BF0756E-8D44-408D-AE17-0C95550AD146}</a:tableStyleId>
              </a:tblPr>
              <a:tblGrid>
                <a:gridCol w="1695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5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7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4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 row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Effectiveness</a:t>
                      </a:r>
                      <a:endParaRPr sz="1900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/>
                        <a:t>Feasibility</a:t>
                      </a:r>
                      <a:endParaRPr sz="2200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High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Medium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Low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High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   </a:t>
                      </a:r>
                      <a:endParaRPr b="1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Medium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Low</a:t>
                      </a: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91450" marB="9145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Which one do you think is the best solution based on feasibility and effectiveness?</a:t>
            </a:r>
            <a:endParaRPr sz="5000"/>
          </a:p>
        </p:txBody>
      </p:sp>
      <p:sp>
        <p:nvSpPr>
          <p:cNvPr id="140" name="Google Shape;140;p26"/>
          <p:cNvSpPr txBox="1">
            <a:spLocks noGrp="1"/>
          </p:cNvSpPr>
          <p:nvPr>
            <p:ph type="body" idx="1"/>
          </p:nvPr>
        </p:nvSpPr>
        <p:spPr>
          <a:xfrm>
            <a:off x="311700" y="2085925"/>
            <a:ext cx="8520600" cy="391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1) Student officers to monitor trash clean-up</a:t>
            </a:r>
            <a:endParaRPr sz="2752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2) More garbage cans around school.</a:t>
            </a:r>
            <a:endParaRPr sz="2752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3) Get students to create anti-littering public service announcements or create posters around school.</a:t>
            </a:r>
            <a:endParaRPr sz="2752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4) Organize events to make people aware of how they can prevent litter (Clean Up Day)</a:t>
            </a:r>
            <a:endParaRPr sz="2752">
              <a:solidFill>
                <a:srgbClr val="424242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3038" b="1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424242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5180"/>
              <a:t>The 6 Steps of the Public Policy Analyst (PPA)</a:t>
            </a:r>
            <a:endParaRPr sz="5180"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4191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1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1.</a:t>
            </a:r>
            <a:r>
              <a:rPr lang="en" sz="22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                       </a:t>
            </a:r>
            <a:r>
              <a:rPr lang="en" sz="4135" u="sng">
                <a:solidFill>
                  <a:srgbClr val="0000FF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Define the Problem</a:t>
            </a:r>
            <a:endParaRPr sz="4135" u="sng">
              <a:solidFill>
                <a:srgbClr val="0000FF"/>
              </a:solidFill>
              <a:highlight>
                <a:srgbClr val="FFFFFF"/>
              </a:highlight>
              <a:latin typeface="Special Elite"/>
              <a:ea typeface="Special Elite"/>
              <a:cs typeface="Special Elite"/>
              <a:sym typeface="Special Elit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1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2.</a:t>
            </a:r>
            <a:r>
              <a:rPr lang="en" sz="22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                       </a:t>
            </a:r>
            <a:r>
              <a:rPr lang="en" sz="4135" u="sng">
                <a:solidFill>
                  <a:srgbClr val="0000FF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Gather the Evidence</a:t>
            </a:r>
            <a:endParaRPr sz="4135" u="sng">
              <a:solidFill>
                <a:srgbClr val="0000FF"/>
              </a:solidFill>
              <a:highlight>
                <a:srgbClr val="FFFFFF"/>
              </a:highlight>
              <a:latin typeface="Special Elite"/>
              <a:ea typeface="Special Elite"/>
              <a:cs typeface="Special Elite"/>
              <a:sym typeface="Special Elit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1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3.</a:t>
            </a:r>
            <a:r>
              <a:rPr lang="en" sz="22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                       </a:t>
            </a:r>
            <a:r>
              <a:rPr lang="en" sz="4135" u="sng">
                <a:solidFill>
                  <a:srgbClr val="0000FF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Identify the Causes</a:t>
            </a:r>
            <a:endParaRPr sz="4135" u="sng">
              <a:solidFill>
                <a:srgbClr val="0000FF"/>
              </a:solidFill>
              <a:highlight>
                <a:srgbClr val="FFFFFF"/>
              </a:highlight>
              <a:latin typeface="Special Elite"/>
              <a:ea typeface="Special Elite"/>
              <a:cs typeface="Special Elite"/>
              <a:sym typeface="Special Elit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1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4.</a:t>
            </a:r>
            <a:r>
              <a:rPr lang="en" sz="22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                       </a:t>
            </a:r>
            <a:r>
              <a:rPr lang="en" sz="4135" u="sng">
                <a:solidFill>
                  <a:srgbClr val="0000FF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Evaluate an Existing Policy</a:t>
            </a:r>
            <a:endParaRPr sz="4135" u="sng">
              <a:solidFill>
                <a:srgbClr val="0000FF"/>
              </a:solidFill>
              <a:highlight>
                <a:srgbClr val="FFFFFF"/>
              </a:highlight>
              <a:latin typeface="Special Elite"/>
              <a:ea typeface="Special Elite"/>
              <a:cs typeface="Special Elite"/>
              <a:sym typeface="Special Elit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1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5.</a:t>
            </a:r>
            <a:r>
              <a:rPr lang="en" sz="22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                       </a:t>
            </a:r>
            <a:r>
              <a:rPr lang="en" sz="4135" u="sng">
                <a:solidFill>
                  <a:srgbClr val="0000FF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Develop Solutions</a:t>
            </a:r>
            <a:endParaRPr sz="4135" u="sng">
              <a:solidFill>
                <a:srgbClr val="0000FF"/>
              </a:solidFill>
              <a:highlight>
                <a:srgbClr val="FFFFFF"/>
              </a:highlight>
              <a:latin typeface="Special Elite"/>
              <a:ea typeface="Special Elite"/>
              <a:cs typeface="Special Elite"/>
              <a:sym typeface="Special Elit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1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6.</a:t>
            </a:r>
            <a:r>
              <a:rPr lang="en" sz="22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                       </a:t>
            </a:r>
            <a:r>
              <a:rPr lang="en" sz="4135" u="sng">
                <a:solidFill>
                  <a:srgbClr val="0000FF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Select the Best Solution </a:t>
            </a:r>
            <a:r>
              <a:rPr lang="en" sz="4135">
                <a:solidFill>
                  <a:srgbClr val="365F91"/>
                </a:solidFill>
                <a:highlight>
                  <a:srgbClr val="FFFFFF"/>
                </a:highlight>
                <a:latin typeface="Special Elite"/>
                <a:ea typeface="Special Elite"/>
                <a:cs typeface="Special Elite"/>
                <a:sym typeface="Special Elite"/>
              </a:rPr>
              <a:t> </a:t>
            </a:r>
            <a:endParaRPr sz="4135">
              <a:solidFill>
                <a:srgbClr val="365F91"/>
              </a:solidFill>
              <a:highlight>
                <a:srgbClr val="FFFFFF"/>
              </a:highlight>
              <a:latin typeface="Special Elite"/>
              <a:ea typeface="Special Elite"/>
              <a:cs typeface="Special Elite"/>
              <a:sym typeface="Special Elite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600" u="sng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Define the Problem</a:t>
            </a:r>
            <a:endParaRPr sz="5000"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378350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700"/>
              <a:t>There is too much trash on the floors of our school.</a:t>
            </a:r>
            <a:endParaRPr sz="2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5080"/>
              <a:t>Think-Jot-Pair-Share</a:t>
            </a:r>
            <a:endParaRPr sz="5080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446400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What kind of trash do you see in our classroom, school, cafeteria, hallways, and outside in our school yard?</a:t>
            </a:r>
            <a:endParaRPr sz="31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5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</a:t>
            </a:r>
            <a:endParaRPr sz="26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Gather Evidence</a:t>
            </a:r>
            <a:endParaRPr sz="5000"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How do you know the problem exists?</a:t>
            </a:r>
            <a:endParaRPr sz="2600"/>
          </a:p>
          <a:p>
            <a:pPr marL="457200" lvl="0" indent="-393700" algn="l" rtl="0">
              <a:spcBef>
                <a:spcPts val="1200"/>
              </a:spcBef>
              <a:spcAft>
                <a:spcPts val="0"/>
              </a:spcAft>
              <a:buSzPts val="2600"/>
              <a:buAutoNum type="arabicPeriod"/>
            </a:pPr>
            <a:r>
              <a:rPr lang="en" sz="2600" u="sng">
                <a:solidFill>
                  <a:schemeClr val="hlink"/>
                </a:solidFill>
                <a:hlinkClick r:id="rId3"/>
              </a:rPr>
              <a:t>Survey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" sz="2600"/>
              <a:t>Observation..Let’s go for a walk and take some pictures!</a:t>
            </a:r>
            <a:endParaRPr sz="26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Identify Causes</a:t>
            </a:r>
            <a:endParaRPr sz="5000"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424242"/>
                </a:solidFill>
              </a:rPr>
              <a:t>1) Poor community/school spirit</a:t>
            </a:r>
            <a:endParaRPr sz="2700">
              <a:solidFill>
                <a:srgbClr val="42424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424242"/>
                </a:solidFill>
              </a:rPr>
              <a:t>2) Not enough trash containers </a:t>
            </a:r>
            <a:endParaRPr sz="2700">
              <a:solidFill>
                <a:srgbClr val="42424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424242"/>
                </a:solidFill>
              </a:rPr>
              <a:t>3) Trash containers are full</a:t>
            </a:r>
            <a:endParaRPr sz="2700">
              <a:solidFill>
                <a:srgbClr val="42424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424242"/>
                </a:solidFill>
              </a:rPr>
              <a:t>4) No penalty for littering.</a:t>
            </a:r>
            <a:endParaRPr sz="2700">
              <a:solidFill>
                <a:srgbClr val="42424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Evaluate a Policy</a:t>
            </a:r>
            <a:endParaRPr sz="5000"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424242"/>
                </a:solidFill>
              </a:rPr>
              <a:t>1.Recycling bins</a:t>
            </a:r>
            <a:endParaRPr sz="2400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424242"/>
                </a:solidFill>
              </a:rPr>
              <a:t>2.Food waste bins</a:t>
            </a:r>
            <a:endParaRPr sz="2400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424242"/>
                </a:solidFill>
              </a:rPr>
              <a:t>3.It’s a crime to litter in NYC but it is poorly enforced.  Sometimes you will see signs like this:</a:t>
            </a:r>
            <a:endParaRPr sz="2400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424242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4" name="Google Shape;9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80050" y="3203899"/>
            <a:ext cx="2828900" cy="193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Develop Solutions</a:t>
            </a:r>
            <a:endParaRPr sz="5000"/>
          </a:p>
        </p:txBody>
      </p:sp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91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1) Student officers to monitor trash clean-up</a:t>
            </a:r>
            <a:endParaRPr sz="2752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2) More garbage cans around school.</a:t>
            </a:r>
            <a:endParaRPr sz="2752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3) Get students to create anti-littering public service announcements or create posters around school.</a:t>
            </a:r>
            <a:endParaRPr sz="2752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752">
                <a:solidFill>
                  <a:srgbClr val="424242"/>
                </a:solidFill>
              </a:rPr>
              <a:t>4) Organize events to make people aware of how they can prevent litter (Clean Up Day)</a:t>
            </a:r>
            <a:endParaRPr sz="2752">
              <a:solidFill>
                <a:srgbClr val="424242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38" b="1">
                <a:solidFill>
                  <a:srgbClr val="424242"/>
                </a:solidFill>
              </a:rPr>
              <a:t>What other solutions can you come up with? </a:t>
            </a:r>
            <a:endParaRPr sz="3038" b="1">
              <a:solidFill>
                <a:srgbClr val="42424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424242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Feasible vs. effective</a:t>
            </a:r>
            <a:endParaRPr sz="5000"/>
          </a:p>
        </p:txBody>
      </p:sp>
      <p:sp>
        <p:nvSpPr>
          <p:cNvPr id="106" name="Google Shape;106;p2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500"/>
              <a:t>Let’s talk about what these words mean!</a:t>
            </a:r>
            <a:endParaRPr sz="2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448</Words>
  <Application>Microsoft Office PowerPoint</Application>
  <PresentationFormat>On-screen Show (16:9)</PresentationFormat>
  <Paragraphs>113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Special Elite</vt:lpstr>
      <vt:lpstr>Amatic SC</vt:lpstr>
      <vt:lpstr>Source Code Pro</vt:lpstr>
      <vt:lpstr>Beach Day</vt:lpstr>
      <vt:lpstr>Trash Everywhere</vt:lpstr>
      <vt:lpstr>The 6 Steps of the Public Policy Analyst (PPA)</vt:lpstr>
      <vt:lpstr>Define the Problem</vt:lpstr>
      <vt:lpstr>Think-Jot-Pair-Share</vt:lpstr>
      <vt:lpstr>Gather Evidence</vt:lpstr>
      <vt:lpstr>Identify Causes</vt:lpstr>
      <vt:lpstr>Evaluate a Policy</vt:lpstr>
      <vt:lpstr>Develop Solutions</vt:lpstr>
      <vt:lpstr>Feasible vs. effective</vt:lpstr>
      <vt:lpstr>Select the Best Solution</vt:lpstr>
      <vt:lpstr>Select the Best Solution</vt:lpstr>
      <vt:lpstr>Select the Best Solution</vt:lpstr>
      <vt:lpstr>Select the Best Solution</vt:lpstr>
      <vt:lpstr>Which one do you think is the best solution based on feasibility and effectiveness?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Trash Everywhere</dc:title>
  <cp:lastModifiedBy>Joseph Montecalvo</cp:lastModifiedBy>
  <cp:revision>1</cp:revision>
  <dcterms:modified xsi:type="dcterms:W3CDTF">2022-03-30T22:24:33Z</dcterms:modified>
</cp:coreProperties>
</file>