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Comfortaa" panose="020B0604020202020204" charset="0"/>
      <p:regular r:id="rId15"/>
      <p:bold r:id="rId16"/>
    </p:embeddedFont>
    <p:embeddedFont>
      <p:font typeface="Georgia" panose="02040502050405020303" pitchFamily="18" charset="0"/>
      <p:regular r:id="rId17"/>
      <p:bold r:id="rId18"/>
      <p:italic r:id="rId19"/>
      <p:boldItalic r:id="rId20"/>
    </p:embeddedFont>
    <p:embeddedFont>
      <p:font typeface="Roboto" panose="02000000000000000000" pitchFamily="2"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3" d="100"/>
          <a:sy n="123" d="100"/>
        </p:scale>
        <p:origin x="708" y="10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flippedtips.com/plegal/tips/bestsol.htm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Clr>
                <a:schemeClr val="dk1"/>
              </a:buClr>
              <a:buSzPts val="1100"/>
              <a:buFont typeface="Arial"/>
              <a:buNone/>
            </a:pPr>
            <a:r>
              <a:rPr lang="en" b="1">
                <a:solidFill>
                  <a:schemeClr val="dk1"/>
                </a:solidFill>
              </a:rPr>
              <a:t>What is the specific community location of the social problem?   Your answer should include both the governmental authority </a:t>
            </a:r>
            <a:endParaRPr b="1">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1896f610169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1896f610169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endParaRPr sz="1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23999ec5c87_0_2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23999ec5c87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800">
                <a:solidFill>
                  <a:srgbClr val="595959"/>
                </a:solidFill>
              </a:rPr>
              <a:t>Propose at least three new/original public policy alternatives. Be sure that all of your public policy alternatives are at the same geopolitical level as your social problem. Each alternative must specify the actual government or government agency that will carry out the proposed action. List the proposal that your group considers the most promising first.</a:t>
            </a:r>
            <a:endParaRPr sz="400">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1896f610169_0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1896f610169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200"/>
              </a:spcAft>
              <a:buClr>
                <a:schemeClr val="dk1"/>
              </a:buClr>
              <a:buSzPts val="1100"/>
              <a:buFont typeface="Arial"/>
              <a:buNone/>
            </a:pPr>
            <a:r>
              <a:rPr lang="en" sz="1300" u="sng">
                <a:solidFill>
                  <a:srgbClr val="0097A7"/>
                </a:solidFill>
                <a:hlinkClick r:id="rId3">
                  <a:extLst>
                    <a:ext uri="{A12FA001-AC4F-418D-AE19-62706E023703}">
                      <ahyp:hlinkClr xmlns:ahyp="http://schemas.microsoft.com/office/drawing/2018/hyperlinkcolor" val="tx"/>
                    </a:ext>
                  </a:extLst>
                </a:hlinkClick>
              </a:rPr>
              <a:t>Chart</a:t>
            </a:r>
            <a:endParaRPr sz="6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1896f610169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1896f610169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Steps in the process</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23999ec5c87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23999ec5c87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b="1">
                <a:solidFill>
                  <a:schemeClr val="dk1"/>
                </a:solidFill>
              </a:rPr>
              <a:t>What is the specific community location of the social problem?   Your answer should include both the governmental authority </a:t>
            </a:r>
            <a:endParaRPr b="1">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23999ec5c87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23999ec5c87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50000"/>
              </a:lnSpc>
              <a:spcBef>
                <a:spcPts val="0"/>
              </a:spcBef>
              <a:spcAft>
                <a:spcPts val="0"/>
              </a:spcAft>
              <a:buNone/>
            </a:pPr>
            <a:r>
              <a:rPr lang="en" b="1">
                <a:solidFill>
                  <a:schemeClr val="dk1"/>
                </a:solidFill>
              </a:rPr>
              <a:t>What is the specific community location of the social problem?   Your answer should include both the governmental authority </a:t>
            </a:r>
            <a:endParaRPr b="1">
              <a:solidFill>
                <a:schemeClr val="dk1"/>
              </a:solidFill>
            </a:endParaRPr>
          </a:p>
          <a:p>
            <a:pPr marL="0" lvl="0" indent="0" algn="l" rtl="0">
              <a:spcBef>
                <a:spcPts val="0"/>
              </a:spcBef>
              <a:spcAft>
                <a:spcPts val="0"/>
              </a:spcAft>
              <a:buNone/>
            </a:pPr>
            <a:r>
              <a:rPr lang="en"/>
              <a:t>https://drive.google.com/file/d/1B3Lyg51oIpn3d_J8zMkixx_EEXwhHjLb/view?usp=sharing</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1896f610169_0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1896f610169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000">
                <a:solidFill>
                  <a:srgbClr val="595959"/>
                </a:solidFill>
              </a:rPr>
              <a:t>Present evidence that a problem exists.  Be as specific as possible and cite at least one source of data:</a:t>
            </a:r>
            <a:endParaRPr sz="1000">
              <a:solidFill>
                <a:srgbClr val="595959"/>
              </a:solidFill>
            </a:endParaRP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23999ec5c87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23999ec5c87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000">
                <a:solidFill>
                  <a:srgbClr val="595959"/>
                </a:solidFill>
              </a:rPr>
              <a:t>Briefly list several underlying factors that contribute to the problem that you have identified (support these factors with evidence):</a:t>
            </a:r>
            <a:endParaRPr sz="1000">
              <a:solidFill>
                <a:srgbClr val="595959"/>
              </a:solidFill>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1896f610169_0_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1896f610169_0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000">
                <a:solidFill>
                  <a:srgbClr val="595959"/>
                </a:solidFill>
              </a:rPr>
              <a:t>Briefly list several underlying factors that contribute to the problem that you have identified (support these factors with evidence):</a:t>
            </a:r>
            <a:endParaRPr sz="1000">
              <a:solidFill>
                <a:srgbClr val="595959"/>
              </a:solidFill>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23999ec5c87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23999ec5c87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896f610169_0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896f610169_0_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2100" algn="l" rtl="0">
              <a:lnSpc>
                <a:spcPct val="115000"/>
              </a:lnSpc>
              <a:spcBef>
                <a:spcPts val="0"/>
              </a:spcBef>
              <a:spcAft>
                <a:spcPts val="0"/>
              </a:spcAft>
              <a:buClr>
                <a:schemeClr val="dk1"/>
              </a:buClr>
              <a:buSzPts val="1000"/>
              <a:buAutoNum type="arabicPeriod"/>
            </a:pPr>
            <a:r>
              <a:rPr lang="en" sz="1000">
                <a:solidFill>
                  <a:srgbClr val="595959"/>
                </a:solidFill>
              </a:rPr>
              <a:t>State one of the major existing policies that attempts to deal with the social problem:</a:t>
            </a:r>
            <a:endParaRPr sz="10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levelyn2@schools.nyc.gov"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www.stopbullying.gov/bullying/why-some-youth-bully"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s://www.stopbullying.gov/bullying/effect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docs.google.com/spreadsheets/d/1nNv0SuzcHr7IKYEftnmebfTWYJ2sip0O9bz3e0tygGA/edit?usp=sharing"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hyperlink" Target="https://www.beyonddifferences.org/no-one-eats-alone/"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900FF"/>
        </a:solidFill>
        <a:effectLst/>
      </p:bgPr>
    </p:bg>
    <p:spTree>
      <p:nvGrpSpPr>
        <p:cNvPr id="1" name="Shape 53"/>
        <p:cNvGrpSpPr/>
        <p:nvPr/>
      </p:nvGrpSpPr>
      <p:grpSpPr>
        <a:xfrm>
          <a:off x="0" y="0"/>
          <a:ext cx="0" cy="0"/>
          <a:chOff x="0" y="0"/>
          <a:chExt cx="0" cy="0"/>
        </a:xfrm>
      </p:grpSpPr>
      <p:pic>
        <p:nvPicPr>
          <p:cNvPr id="54" name="Google Shape;54;p13"/>
          <p:cNvPicPr preferRelativeResize="0"/>
          <p:nvPr/>
        </p:nvPicPr>
        <p:blipFill>
          <a:blip r:embed="rId3">
            <a:alphaModFix amt="34000"/>
          </a:blip>
          <a:stretch>
            <a:fillRect/>
          </a:stretch>
        </p:blipFill>
        <p:spPr>
          <a:xfrm>
            <a:off x="1" y="2045776"/>
            <a:ext cx="3076414" cy="2812944"/>
          </a:xfrm>
          <a:prstGeom prst="rect">
            <a:avLst/>
          </a:prstGeom>
          <a:noFill/>
          <a:ln>
            <a:noFill/>
          </a:ln>
        </p:spPr>
      </p:pic>
      <p:sp>
        <p:nvSpPr>
          <p:cNvPr id="55" name="Google Shape;55;p13"/>
          <p:cNvSpPr txBox="1">
            <a:spLocks noGrp="1"/>
          </p:cNvSpPr>
          <p:nvPr>
            <p:ph type="ctrTitle"/>
          </p:nvPr>
        </p:nvSpPr>
        <p:spPr>
          <a:xfrm>
            <a:off x="317714" y="153075"/>
            <a:ext cx="8627435" cy="2418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600" b="1" dirty="0">
                <a:latin typeface="Comfortaa"/>
                <a:ea typeface="Comfortaa"/>
                <a:cs typeface="Comfortaa"/>
                <a:sym typeface="Comfortaa"/>
              </a:rPr>
              <a:t>Social Problem:</a:t>
            </a:r>
            <a:endParaRPr sz="3600" b="1" dirty="0">
              <a:latin typeface="Comfortaa"/>
              <a:ea typeface="Comfortaa"/>
              <a:cs typeface="Comfortaa"/>
              <a:sym typeface="Comfortaa"/>
            </a:endParaRPr>
          </a:p>
          <a:p>
            <a:pPr marL="0" lvl="0" indent="0" algn="ctr" rtl="0">
              <a:spcBef>
                <a:spcPts val="0"/>
              </a:spcBef>
              <a:spcAft>
                <a:spcPts val="0"/>
              </a:spcAft>
              <a:buNone/>
            </a:pPr>
            <a:r>
              <a:rPr lang="en" sz="3600" b="1" dirty="0">
                <a:latin typeface="Comfortaa"/>
                <a:ea typeface="Comfortaa"/>
                <a:cs typeface="Comfortaa"/>
                <a:sym typeface="Comfortaa"/>
              </a:rPr>
              <a:t>Bullying in Queens Elementary Schools</a:t>
            </a:r>
            <a:endParaRPr sz="3600" b="1" dirty="0">
              <a:latin typeface="Comfortaa"/>
              <a:ea typeface="Comfortaa"/>
              <a:cs typeface="Comfortaa"/>
              <a:sym typeface="Comfortaa"/>
            </a:endParaRPr>
          </a:p>
        </p:txBody>
      </p:sp>
      <p:sp>
        <p:nvSpPr>
          <p:cNvPr id="56" name="Google Shape;56;p13"/>
          <p:cNvSpPr txBox="1"/>
          <p:nvPr/>
        </p:nvSpPr>
        <p:spPr>
          <a:xfrm>
            <a:off x="2845108" y="2857669"/>
            <a:ext cx="6383400" cy="933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None/>
            </a:pPr>
            <a:r>
              <a:rPr lang="en" sz="2700" b="1" dirty="0">
                <a:solidFill>
                  <a:schemeClr val="dk1"/>
                </a:solidFill>
                <a:latin typeface="Comfortaa"/>
                <a:ea typeface="Comfortaa"/>
                <a:cs typeface="Comfortaa"/>
                <a:sym typeface="Comfortaa"/>
              </a:rPr>
              <a:t>Leanne Evelyn</a:t>
            </a:r>
            <a:endParaRPr sz="2700" b="1" dirty="0">
              <a:solidFill>
                <a:schemeClr val="dk1"/>
              </a:solidFill>
              <a:latin typeface="Comfortaa"/>
              <a:ea typeface="Comfortaa"/>
              <a:cs typeface="Comfortaa"/>
              <a:sym typeface="Comfortaa"/>
            </a:endParaRPr>
          </a:p>
          <a:p>
            <a:pPr marL="0" marR="0" lvl="0" indent="0" algn="ctr" rtl="0">
              <a:lnSpc>
                <a:spcPct val="100000"/>
              </a:lnSpc>
              <a:spcBef>
                <a:spcPts val="0"/>
              </a:spcBef>
              <a:spcAft>
                <a:spcPts val="0"/>
              </a:spcAft>
              <a:buNone/>
            </a:pPr>
            <a:r>
              <a:rPr lang="en" sz="2700" b="1" dirty="0">
                <a:solidFill>
                  <a:schemeClr val="dk1"/>
                </a:solidFill>
                <a:latin typeface="Comfortaa"/>
                <a:ea typeface="Comfortaa"/>
                <a:cs typeface="Comfortaa"/>
                <a:sym typeface="Comfortaa"/>
              </a:rPr>
              <a:t>P.S. 62  </a:t>
            </a:r>
            <a:r>
              <a:rPr lang="en" sz="2700" b="1" u="sng" dirty="0">
                <a:solidFill>
                  <a:schemeClr val="hlink"/>
                </a:solidFill>
                <a:latin typeface="Comfortaa"/>
                <a:ea typeface="Comfortaa"/>
                <a:cs typeface="Comfortaa"/>
                <a:sym typeface="Comfortaa"/>
                <a:hlinkClick r:id="rId4"/>
              </a:rPr>
              <a:t>levelyn2@schools.nyc.gov</a:t>
            </a:r>
            <a:endParaRPr sz="2700" b="1" dirty="0">
              <a:solidFill>
                <a:schemeClr val="dk1"/>
              </a:solidFill>
              <a:latin typeface="Comfortaa"/>
              <a:ea typeface="Comfortaa"/>
              <a:cs typeface="Comfortaa"/>
              <a:sym typeface="Comfortaa"/>
            </a:endParaRPr>
          </a:p>
          <a:p>
            <a:pPr marL="0" marR="0" lvl="0" indent="0" algn="ctr" rtl="0">
              <a:lnSpc>
                <a:spcPct val="100000"/>
              </a:lnSpc>
              <a:spcBef>
                <a:spcPts val="0"/>
              </a:spcBef>
              <a:spcAft>
                <a:spcPts val="0"/>
              </a:spcAft>
              <a:buNone/>
            </a:pPr>
            <a:r>
              <a:rPr lang="en" sz="2700" b="1" dirty="0">
                <a:solidFill>
                  <a:schemeClr val="dk1"/>
                </a:solidFill>
                <a:latin typeface="Comfortaa"/>
                <a:ea typeface="Comfortaa"/>
                <a:cs typeface="Comfortaa"/>
                <a:sym typeface="Comfortaa"/>
              </a:rPr>
              <a:t> </a:t>
            </a:r>
            <a:endParaRPr sz="2700" b="1" dirty="0">
              <a:solidFill>
                <a:schemeClr val="dk1"/>
              </a:solidFill>
              <a:latin typeface="Comfortaa"/>
              <a:ea typeface="Comfortaa"/>
              <a:cs typeface="Comfortaa"/>
              <a:sym typeface="Comfortaa"/>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00FF"/>
        </a:solidFill>
        <a:effectLst/>
      </p:bgPr>
    </p:bg>
    <p:spTree>
      <p:nvGrpSpPr>
        <p:cNvPr id="1" name="Shape 109"/>
        <p:cNvGrpSpPr/>
        <p:nvPr/>
      </p:nvGrpSpPr>
      <p:grpSpPr>
        <a:xfrm>
          <a:off x="0" y="0"/>
          <a:ext cx="0" cy="0"/>
          <a:chOff x="0" y="0"/>
          <a:chExt cx="0" cy="0"/>
        </a:xfrm>
      </p:grpSpPr>
      <p:sp>
        <p:nvSpPr>
          <p:cNvPr id="110" name="Google Shape;110;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sz="3300">
                <a:latin typeface="Comfortaa"/>
                <a:ea typeface="Comfortaa"/>
                <a:cs typeface="Comfortaa"/>
                <a:sym typeface="Comfortaa"/>
              </a:rPr>
              <a:t>Evaluate the Existing Policy</a:t>
            </a:r>
            <a:endParaRPr sz="3300">
              <a:latin typeface="Comfortaa"/>
              <a:ea typeface="Comfortaa"/>
              <a:cs typeface="Comfortaa"/>
              <a:sym typeface="Comfortaa"/>
            </a:endParaRPr>
          </a:p>
          <a:p>
            <a:pPr marL="457200" lvl="0" indent="0" algn="l" rtl="0">
              <a:lnSpc>
                <a:spcPct val="115000"/>
              </a:lnSpc>
              <a:spcBef>
                <a:spcPts val="0"/>
              </a:spcBef>
              <a:spcAft>
                <a:spcPts val="0"/>
              </a:spcAft>
              <a:buNone/>
            </a:pPr>
            <a:endParaRPr/>
          </a:p>
        </p:txBody>
      </p:sp>
      <p:sp>
        <p:nvSpPr>
          <p:cNvPr id="111" name="Google Shape;111;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406400" algn="l" rtl="0">
              <a:spcBef>
                <a:spcPts val="0"/>
              </a:spcBef>
              <a:spcAft>
                <a:spcPts val="0"/>
              </a:spcAft>
              <a:buClr>
                <a:schemeClr val="dk1"/>
              </a:buClr>
              <a:buSzPts val="2800"/>
              <a:buChar char="●"/>
            </a:pPr>
            <a:r>
              <a:rPr lang="en" sz="2800" dirty="0">
                <a:solidFill>
                  <a:schemeClr val="dk1"/>
                </a:solidFill>
              </a:rPr>
              <a:t>Respect for Week is an </a:t>
            </a:r>
            <a:r>
              <a:rPr lang="en" sz="2800" i="1" dirty="0">
                <a:solidFill>
                  <a:schemeClr val="dk1"/>
                </a:solidFill>
              </a:rPr>
              <a:t>isolated</a:t>
            </a:r>
            <a:r>
              <a:rPr lang="en" sz="2800" dirty="0">
                <a:solidFill>
                  <a:schemeClr val="dk1"/>
                </a:solidFill>
              </a:rPr>
              <a:t> week long event.  </a:t>
            </a:r>
            <a:endParaRPr sz="2800" dirty="0">
              <a:solidFill>
                <a:schemeClr val="dk1"/>
              </a:solidFill>
            </a:endParaRPr>
          </a:p>
          <a:p>
            <a:pPr marL="457200" lvl="0" indent="0" algn="l" rtl="0">
              <a:spcBef>
                <a:spcPts val="0"/>
              </a:spcBef>
              <a:spcAft>
                <a:spcPts val="0"/>
              </a:spcAft>
              <a:buNone/>
            </a:pPr>
            <a:endParaRPr sz="2800" dirty="0">
              <a:solidFill>
                <a:schemeClr val="dk1"/>
              </a:solidFill>
            </a:endParaRPr>
          </a:p>
          <a:p>
            <a:pPr marL="457200" lvl="0" indent="-406400" algn="l" rtl="0">
              <a:spcBef>
                <a:spcPts val="0"/>
              </a:spcBef>
              <a:spcAft>
                <a:spcPts val="0"/>
              </a:spcAft>
              <a:buClr>
                <a:schemeClr val="dk1"/>
              </a:buClr>
              <a:buSzPts val="2800"/>
              <a:buChar char="●"/>
            </a:pPr>
            <a:r>
              <a:rPr lang="en" sz="2800" dirty="0">
                <a:solidFill>
                  <a:schemeClr val="dk1"/>
                </a:solidFill>
              </a:rPr>
              <a:t>It does not address bullying problems that occur on a day to day basis. </a:t>
            </a:r>
            <a:endParaRPr sz="2800" dirty="0">
              <a:solidFill>
                <a:schemeClr val="dk1"/>
              </a:solidFill>
            </a:endParaRPr>
          </a:p>
          <a:p>
            <a:pPr marL="457200" lvl="0" indent="0" algn="l" rtl="0">
              <a:spcBef>
                <a:spcPts val="0"/>
              </a:spcBef>
              <a:spcAft>
                <a:spcPts val="0"/>
              </a:spcAft>
              <a:buNone/>
            </a:pPr>
            <a:endParaRPr sz="2800" dirty="0">
              <a:solidFill>
                <a:schemeClr val="dk1"/>
              </a:solidFill>
            </a:endParaRPr>
          </a:p>
          <a:p>
            <a:pPr marL="457200" lvl="0" indent="-406400" algn="l" rtl="0">
              <a:spcBef>
                <a:spcPts val="0"/>
              </a:spcBef>
              <a:spcAft>
                <a:spcPts val="0"/>
              </a:spcAft>
              <a:buClr>
                <a:schemeClr val="dk1"/>
              </a:buClr>
              <a:buSzPts val="2800"/>
              <a:buChar char="●"/>
            </a:pPr>
            <a:r>
              <a:rPr lang="en" sz="2800" dirty="0">
                <a:solidFill>
                  <a:schemeClr val="dk1"/>
                </a:solidFill>
              </a:rPr>
              <a:t>RFA does not create long term solutions to bullying. </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900FF"/>
        </a:solidFill>
        <a:effectLst/>
      </p:bgPr>
    </p:bg>
    <p:spTree>
      <p:nvGrpSpPr>
        <p:cNvPr id="1" name="Shape 115"/>
        <p:cNvGrpSpPr/>
        <p:nvPr/>
      </p:nvGrpSpPr>
      <p:grpSpPr>
        <a:xfrm>
          <a:off x="0" y="0"/>
          <a:ext cx="0" cy="0"/>
          <a:chOff x="0" y="0"/>
          <a:chExt cx="0" cy="0"/>
        </a:xfrm>
      </p:grpSpPr>
      <p:sp>
        <p:nvSpPr>
          <p:cNvPr id="116" name="Google Shape;116;p2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457200" lvl="0" indent="0" algn="l" rtl="0">
              <a:lnSpc>
                <a:spcPct val="115000"/>
              </a:lnSpc>
              <a:spcBef>
                <a:spcPts val="0"/>
              </a:spcBef>
              <a:spcAft>
                <a:spcPts val="0"/>
              </a:spcAft>
              <a:buClr>
                <a:schemeClr val="dk1"/>
              </a:buClr>
              <a:buSzPts val="1100"/>
              <a:buFont typeface="Arial"/>
              <a:buNone/>
            </a:pPr>
            <a:r>
              <a:rPr lang="en" sz="3100">
                <a:latin typeface="Comfortaa"/>
                <a:ea typeface="Comfortaa"/>
                <a:cs typeface="Comfortaa"/>
                <a:sym typeface="Comfortaa"/>
              </a:rPr>
              <a:t>Possible Solutions</a:t>
            </a:r>
            <a:endParaRPr sz="3100">
              <a:latin typeface="Comfortaa"/>
              <a:ea typeface="Comfortaa"/>
              <a:cs typeface="Comfortaa"/>
              <a:sym typeface="Comfortaa"/>
            </a:endParaRPr>
          </a:p>
          <a:p>
            <a:pPr marL="0" lvl="0" indent="0" algn="l" rtl="0">
              <a:spcBef>
                <a:spcPts val="0"/>
              </a:spcBef>
              <a:spcAft>
                <a:spcPts val="0"/>
              </a:spcAft>
              <a:buNone/>
            </a:pPr>
            <a:endParaRPr/>
          </a:p>
        </p:txBody>
      </p:sp>
      <p:sp>
        <p:nvSpPr>
          <p:cNvPr id="117" name="Google Shape;117;p2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61950" algn="l" rtl="0">
              <a:spcBef>
                <a:spcPts val="0"/>
              </a:spcBef>
              <a:spcAft>
                <a:spcPts val="0"/>
              </a:spcAft>
              <a:buClr>
                <a:schemeClr val="dk1"/>
              </a:buClr>
              <a:buSzPts val="2100"/>
              <a:buAutoNum type="arabicPeriod"/>
            </a:pPr>
            <a:r>
              <a:rPr lang="en" sz="2100">
                <a:solidFill>
                  <a:schemeClr val="dk1"/>
                </a:solidFill>
              </a:rPr>
              <a:t>Suspend students who bully others repeatedly.</a:t>
            </a:r>
            <a:endParaRPr sz="2100">
              <a:solidFill>
                <a:schemeClr val="dk1"/>
              </a:solidFill>
            </a:endParaRPr>
          </a:p>
          <a:p>
            <a:pPr marL="457200" lvl="0" indent="-361950" algn="l" rtl="0">
              <a:spcBef>
                <a:spcPts val="0"/>
              </a:spcBef>
              <a:spcAft>
                <a:spcPts val="0"/>
              </a:spcAft>
              <a:buClr>
                <a:schemeClr val="dk1"/>
              </a:buClr>
              <a:buSzPts val="2100"/>
              <a:buAutoNum type="arabicPeriod"/>
            </a:pPr>
            <a:r>
              <a:rPr lang="en" sz="2100">
                <a:solidFill>
                  <a:schemeClr val="dk1"/>
                </a:solidFill>
              </a:rPr>
              <a:t>Take away playtime from classes /students that have bullies.</a:t>
            </a:r>
            <a:endParaRPr sz="2100">
              <a:solidFill>
                <a:schemeClr val="dk1"/>
              </a:solidFill>
            </a:endParaRPr>
          </a:p>
          <a:p>
            <a:pPr marL="457200" lvl="0" indent="-361950" algn="l" rtl="0">
              <a:spcBef>
                <a:spcPts val="0"/>
              </a:spcBef>
              <a:spcAft>
                <a:spcPts val="0"/>
              </a:spcAft>
              <a:buClr>
                <a:schemeClr val="dk1"/>
              </a:buClr>
              <a:buSzPts val="2100"/>
              <a:buAutoNum type="arabicPeriod"/>
            </a:pPr>
            <a:r>
              <a:rPr lang="en" sz="2100">
                <a:solidFill>
                  <a:schemeClr val="dk1"/>
                </a:solidFill>
              </a:rPr>
              <a:t>Reward the desired behavior, </a:t>
            </a:r>
            <a:endParaRPr sz="2100">
              <a:solidFill>
                <a:schemeClr val="dk1"/>
              </a:solidFill>
            </a:endParaRPr>
          </a:p>
          <a:p>
            <a:pPr marL="914400" lvl="0" indent="-361950" algn="l" rtl="0">
              <a:spcBef>
                <a:spcPts val="0"/>
              </a:spcBef>
              <a:spcAft>
                <a:spcPts val="0"/>
              </a:spcAft>
              <a:buClr>
                <a:schemeClr val="dk1"/>
              </a:buClr>
              <a:buSzPts val="2100"/>
              <a:buChar char="●"/>
            </a:pPr>
            <a:r>
              <a:rPr lang="en" sz="2100">
                <a:solidFill>
                  <a:schemeClr val="dk1"/>
                </a:solidFill>
              </a:rPr>
              <a:t>using kind words, </a:t>
            </a:r>
            <a:endParaRPr sz="2100">
              <a:solidFill>
                <a:schemeClr val="dk1"/>
              </a:solidFill>
            </a:endParaRPr>
          </a:p>
          <a:p>
            <a:pPr marL="914400" lvl="0" indent="-361950" algn="l" rtl="0">
              <a:spcBef>
                <a:spcPts val="0"/>
              </a:spcBef>
              <a:spcAft>
                <a:spcPts val="0"/>
              </a:spcAft>
              <a:buClr>
                <a:schemeClr val="dk1"/>
              </a:buClr>
              <a:buSzPts val="2100"/>
              <a:buChar char="●"/>
            </a:pPr>
            <a:r>
              <a:rPr lang="en" sz="2100">
                <a:solidFill>
                  <a:schemeClr val="dk1"/>
                </a:solidFill>
              </a:rPr>
              <a:t>being helpful,</a:t>
            </a:r>
            <a:endParaRPr sz="2100">
              <a:solidFill>
                <a:schemeClr val="dk1"/>
              </a:solidFill>
            </a:endParaRPr>
          </a:p>
          <a:p>
            <a:pPr marL="914400" lvl="0" indent="-361950" algn="l" rtl="0">
              <a:spcBef>
                <a:spcPts val="0"/>
              </a:spcBef>
              <a:spcAft>
                <a:spcPts val="0"/>
              </a:spcAft>
              <a:buClr>
                <a:schemeClr val="dk1"/>
              </a:buClr>
              <a:buSzPts val="2100"/>
              <a:buChar char="●"/>
            </a:pPr>
            <a:r>
              <a:rPr lang="en" sz="2100">
                <a:solidFill>
                  <a:schemeClr val="dk1"/>
                </a:solidFill>
              </a:rPr>
              <a:t> If you see something say something.  </a:t>
            </a:r>
            <a:endParaRPr sz="2100">
              <a:solidFill>
                <a:schemeClr val="dk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9900FF"/>
        </a:solidFill>
        <a:effectLst/>
      </p:bgPr>
    </p:bg>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latin typeface="Comfortaa"/>
                <a:ea typeface="Comfortaa"/>
                <a:cs typeface="Comfortaa"/>
                <a:sym typeface="Comfortaa"/>
              </a:rPr>
              <a:t>Select the Best Solution</a:t>
            </a:r>
            <a:endParaRPr sz="3000">
              <a:latin typeface="Comfortaa"/>
              <a:ea typeface="Comfortaa"/>
              <a:cs typeface="Comfortaa"/>
              <a:sym typeface="Comfortaa"/>
            </a:endParaRPr>
          </a:p>
        </p:txBody>
      </p:sp>
      <p:sp>
        <p:nvSpPr>
          <p:cNvPr id="123" name="Google Shape;123;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900">
                <a:solidFill>
                  <a:srgbClr val="9900FF"/>
                </a:solidFill>
              </a:rPr>
              <a:t>Feasibility vs Effectiveness </a:t>
            </a:r>
            <a:endParaRPr sz="1900">
              <a:solidFill>
                <a:srgbClr val="9900FF"/>
              </a:solidFill>
            </a:endParaRPr>
          </a:p>
          <a:p>
            <a:pPr marL="0" lvl="0" indent="0" algn="l" rtl="0">
              <a:spcBef>
                <a:spcPts val="1200"/>
              </a:spcBef>
              <a:spcAft>
                <a:spcPts val="1200"/>
              </a:spcAft>
              <a:buNone/>
            </a:pPr>
            <a:endParaRPr>
              <a:solidFill>
                <a:srgbClr val="9900FF"/>
              </a:solidFill>
            </a:endParaRPr>
          </a:p>
        </p:txBody>
      </p:sp>
      <p:pic>
        <p:nvPicPr>
          <p:cNvPr id="124" name="Google Shape;124;p24"/>
          <p:cNvPicPr preferRelativeResize="0"/>
          <p:nvPr/>
        </p:nvPicPr>
        <p:blipFill>
          <a:blip r:embed="rId3">
            <a:alphaModFix/>
          </a:blip>
          <a:stretch>
            <a:fillRect/>
          </a:stretch>
        </p:blipFill>
        <p:spPr>
          <a:xfrm>
            <a:off x="311703" y="1300178"/>
            <a:ext cx="7844626" cy="3416400"/>
          </a:xfrm>
          <a:prstGeom prst="rect">
            <a:avLst/>
          </a:prstGeom>
          <a:noFill/>
          <a:ln>
            <a:noFill/>
          </a:ln>
        </p:spPr>
      </p:pic>
      <p:sp>
        <p:nvSpPr>
          <p:cNvPr id="125" name="Google Shape;125;p24"/>
          <p:cNvSpPr txBox="1"/>
          <p:nvPr/>
        </p:nvSpPr>
        <p:spPr>
          <a:xfrm>
            <a:off x="5048250" y="2636875"/>
            <a:ext cx="1581000" cy="44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t>Reward Positive Behavior</a:t>
            </a:r>
            <a:endParaRPr/>
          </a:p>
        </p:txBody>
      </p:sp>
      <p:sp>
        <p:nvSpPr>
          <p:cNvPr id="126" name="Google Shape;126;p24"/>
          <p:cNvSpPr txBox="1"/>
          <p:nvPr/>
        </p:nvSpPr>
        <p:spPr>
          <a:xfrm>
            <a:off x="5019450" y="3343275"/>
            <a:ext cx="1457400" cy="504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Suspend and Punish Bullies</a:t>
            </a:r>
            <a:endParaRPr sz="1200"/>
          </a:p>
        </p:txBody>
      </p:sp>
      <p:sp>
        <p:nvSpPr>
          <p:cNvPr id="127" name="Google Shape;127;p24"/>
          <p:cNvSpPr txBox="1"/>
          <p:nvPr/>
        </p:nvSpPr>
        <p:spPr>
          <a:xfrm>
            <a:off x="6476850" y="3959200"/>
            <a:ext cx="1457400" cy="504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a:t>Class/Student playtime taken away</a:t>
            </a:r>
            <a:endParaRPr sz="12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900FF"/>
        </a:solidFill>
        <a:effectLst/>
      </p:bgPr>
    </p:bg>
    <p:spTree>
      <p:nvGrpSpPr>
        <p:cNvPr id="1" name="Shape 60"/>
        <p:cNvGrpSpPr/>
        <p:nvPr/>
      </p:nvGrpSpPr>
      <p:grpSpPr>
        <a:xfrm>
          <a:off x="0" y="0"/>
          <a:ext cx="0" cy="0"/>
          <a:chOff x="0" y="0"/>
          <a:chExt cx="0" cy="0"/>
        </a:xfrm>
      </p:grpSpPr>
      <p:sp>
        <p:nvSpPr>
          <p:cNvPr id="61" name="Google Shape;61;p14"/>
          <p:cNvSpPr txBox="1">
            <a:spLocks noGrp="1"/>
          </p:cNvSpPr>
          <p:nvPr>
            <p:ph type="title"/>
          </p:nvPr>
        </p:nvSpPr>
        <p:spPr>
          <a:xfrm>
            <a:off x="311700" y="445025"/>
            <a:ext cx="4020600" cy="4123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5500">
                <a:latin typeface="Comfortaa"/>
                <a:ea typeface="Comfortaa"/>
                <a:cs typeface="Comfortaa"/>
                <a:sym typeface="Comfortaa"/>
              </a:rPr>
              <a:t>Public Policy Analyst Steps</a:t>
            </a:r>
            <a:endParaRPr sz="5500">
              <a:latin typeface="Comfortaa"/>
              <a:ea typeface="Comfortaa"/>
              <a:cs typeface="Comfortaa"/>
              <a:sym typeface="Comfortaa"/>
            </a:endParaRPr>
          </a:p>
        </p:txBody>
      </p:sp>
      <p:sp>
        <p:nvSpPr>
          <p:cNvPr id="62" name="Google Shape;62;p14"/>
          <p:cNvSpPr txBox="1">
            <a:spLocks noGrp="1"/>
          </p:cNvSpPr>
          <p:nvPr>
            <p:ph type="body" idx="1"/>
          </p:nvPr>
        </p:nvSpPr>
        <p:spPr>
          <a:xfrm>
            <a:off x="3735150" y="708300"/>
            <a:ext cx="4622400" cy="3726900"/>
          </a:xfrm>
          <a:prstGeom prst="rect">
            <a:avLst/>
          </a:prstGeom>
        </p:spPr>
        <p:txBody>
          <a:bodyPr spcFirstLastPara="1" wrap="square" lIns="91425" tIns="91425" rIns="91425" bIns="91425" anchor="t" anchorCtr="0">
            <a:noAutofit/>
          </a:bodyPr>
          <a:lstStyle/>
          <a:p>
            <a:pPr marL="457200" lvl="0" indent="-393700" algn="l" rtl="0">
              <a:spcBef>
                <a:spcPts val="0"/>
              </a:spcBef>
              <a:spcAft>
                <a:spcPts val="0"/>
              </a:spcAft>
              <a:buClr>
                <a:srgbClr val="0000FF"/>
              </a:buClr>
              <a:buSzPts val="2600"/>
              <a:buChar char="❏"/>
            </a:pPr>
            <a:r>
              <a:rPr lang="en" sz="2600">
                <a:solidFill>
                  <a:srgbClr val="0000FF"/>
                </a:solidFill>
              </a:rPr>
              <a:t>Define the Problem:</a:t>
            </a:r>
            <a:endParaRPr sz="2600">
              <a:solidFill>
                <a:srgbClr val="0000FF"/>
              </a:solidFill>
            </a:endParaRPr>
          </a:p>
          <a:p>
            <a:pPr marL="457200" lvl="0" indent="-393700" algn="l" rtl="0">
              <a:spcBef>
                <a:spcPts val="0"/>
              </a:spcBef>
              <a:spcAft>
                <a:spcPts val="0"/>
              </a:spcAft>
              <a:buClr>
                <a:srgbClr val="0000FF"/>
              </a:buClr>
              <a:buSzPts val="2600"/>
              <a:buChar char="❏"/>
            </a:pPr>
            <a:r>
              <a:rPr lang="en" sz="2600">
                <a:solidFill>
                  <a:srgbClr val="0000FF"/>
                </a:solidFill>
              </a:rPr>
              <a:t>Gather Evidence</a:t>
            </a:r>
            <a:endParaRPr sz="2600">
              <a:solidFill>
                <a:srgbClr val="0000FF"/>
              </a:solidFill>
            </a:endParaRPr>
          </a:p>
          <a:p>
            <a:pPr marL="457200" lvl="0" indent="-393700" algn="l" rtl="0">
              <a:spcBef>
                <a:spcPts val="0"/>
              </a:spcBef>
              <a:spcAft>
                <a:spcPts val="0"/>
              </a:spcAft>
              <a:buClr>
                <a:srgbClr val="0000FF"/>
              </a:buClr>
              <a:buSzPts val="2600"/>
              <a:buChar char="❏"/>
            </a:pPr>
            <a:r>
              <a:rPr lang="en" sz="2600">
                <a:solidFill>
                  <a:srgbClr val="0000FF"/>
                </a:solidFill>
              </a:rPr>
              <a:t>Causes:</a:t>
            </a:r>
            <a:endParaRPr sz="2600">
              <a:solidFill>
                <a:srgbClr val="0000FF"/>
              </a:solidFill>
            </a:endParaRPr>
          </a:p>
          <a:p>
            <a:pPr marL="457200" lvl="0" indent="-393700" algn="l" rtl="0">
              <a:spcBef>
                <a:spcPts val="0"/>
              </a:spcBef>
              <a:spcAft>
                <a:spcPts val="0"/>
              </a:spcAft>
              <a:buClr>
                <a:srgbClr val="0000FF"/>
              </a:buClr>
              <a:buSzPts val="2600"/>
              <a:buChar char="❏"/>
            </a:pPr>
            <a:r>
              <a:rPr lang="en" sz="2600">
                <a:solidFill>
                  <a:srgbClr val="0000FF"/>
                </a:solidFill>
              </a:rPr>
              <a:t>Evaluate:</a:t>
            </a:r>
            <a:endParaRPr sz="2600">
              <a:solidFill>
                <a:srgbClr val="0000FF"/>
              </a:solidFill>
            </a:endParaRPr>
          </a:p>
          <a:p>
            <a:pPr marL="457200" lvl="0" indent="-393700" algn="l" rtl="0">
              <a:spcBef>
                <a:spcPts val="0"/>
              </a:spcBef>
              <a:spcAft>
                <a:spcPts val="0"/>
              </a:spcAft>
              <a:buClr>
                <a:srgbClr val="0000FF"/>
              </a:buClr>
              <a:buSzPts val="2600"/>
              <a:buChar char="❏"/>
            </a:pPr>
            <a:r>
              <a:rPr lang="en" sz="2600">
                <a:solidFill>
                  <a:srgbClr val="0000FF"/>
                </a:solidFill>
              </a:rPr>
              <a:t>Possible Solutions:</a:t>
            </a:r>
            <a:endParaRPr sz="2600">
              <a:solidFill>
                <a:srgbClr val="0000FF"/>
              </a:solidFill>
            </a:endParaRPr>
          </a:p>
          <a:p>
            <a:pPr marL="457200" lvl="0" indent="-393700" algn="l" rtl="0">
              <a:spcBef>
                <a:spcPts val="0"/>
              </a:spcBef>
              <a:spcAft>
                <a:spcPts val="0"/>
              </a:spcAft>
              <a:buClr>
                <a:srgbClr val="0000FF"/>
              </a:buClr>
              <a:buSzPts val="2600"/>
              <a:buChar char="❏"/>
            </a:pPr>
            <a:r>
              <a:rPr lang="en" sz="2600">
                <a:solidFill>
                  <a:srgbClr val="0000FF"/>
                </a:solidFill>
              </a:rPr>
              <a:t>Select the Best Solution:</a:t>
            </a:r>
            <a:endParaRPr sz="2600">
              <a:solidFill>
                <a:srgbClr val="0000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900FF"/>
        </a:solidFill>
        <a:effectLst/>
      </p:bgPr>
    </p:bg>
    <p:spTree>
      <p:nvGrpSpPr>
        <p:cNvPr id="1" name="Shape 66"/>
        <p:cNvGrpSpPr/>
        <p:nvPr/>
      </p:nvGrpSpPr>
      <p:grpSpPr>
        <a:xfrm>
          <a:off x="0" y="0"/>
          <a:ext cx="0" cy="0"/>
          <a:chOff x="0" y="0"/>
          <a:chExt cx="0" cy="0"/>
        </a:xfrm>
      </p:grpSpPr>
      <p:sp>
        <p:nvSpPr>
          <p:cNvPr id="67" name="Google Shape;67;p15"/>
          <p:cNvSpPr txBox="1">
            <a:spLocks noGrp="1"/>
          </p:cNvSpPr>
          <p:nvPr>
            <p:ph type="ctrTitle"/>
          </p:nvPr>
        </p:nvSpPr>
        <p:spPr>
          <a:xfrm>
            <a:off x="0" y="0"/>
            <a:ext cx="2177512" cy="2992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200" b="1" u="sng" dirty="0">
                <a:latin typeface="Comfortaa"/>
                <a:ea typeface="Comfortaa"/>
                <a:cs typeface="Comfortaa"/>
                <a:sym typeface="Comfortaa"/>
              </a:rPr>
              <a:t>Bullying</a:t>
            </a:r>
            <a:endParaRPr sz="3200" b="1" u="sng" dirty="0">
              <a:latin typeface="Comfortaa"/>
              <a:ea typeface="Comfortaa"/>
              <a:cs typeface="Comfortaa"/>
              <a:sym typeface="Comfortaa"/>
            </a:endParaRPr>
          </a:p>
          <a:p>
            <a:pPr marL="0" lvl="0" indent="0" algn="ctr" rtl="0">
              <a:spcBef>
                <a:spcPts val="0"/>
              </a:spcBef>
              <a:spcAft>
                <a:spcPts val="0"/>
              </a:spcAft>
              <a:buNone/>
            </a:pPr>
            <a:r>
              <a:rPr lang="en" sz="2800" b="1" dirty="0">
                <a:latin typeface="Comfortaa"/>
                <a:ea typeface="Comfortaa"/>
                <a:cs typeface="Comfortaa"/>
                <a:sym typeface="Comfortaa"/>
              </a:rPr>
              <a:t>Why does it matter?</a:t>
            </a:r>
            <a:endParaRPr sz="2800" b="1" dirty="0">
              <a:latin typeface="Comfortaa"/>
              <a:ea typeface="Comfortaa"/>
              <a:cs typeface="Comfortaa"/>
              <a:sym typeface="Comfortaa"/>
            </a:endParaRPr>
          </a:p>
        </p:txBody>
      </p:sp>
      <p:sp>
        <p:nvSpPr>
          <p:cNvPr id="68" name="Google Shape;68;p15"/>
          <p:cNvSpPr txBox="1"/>
          <p:nvPr/>
        </p:nvSpPr>
        <p:spPr>
          <a:xfrm>
            <a:off x="2031209" y="0"/>
            <a:ext cx="6996554" cy="5075696"/>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800"/>
              </a:spcBef>
              <a:spcAft>
                <a:spcPts val="0"/>
              </a:spcAft>
              <a:buClr>
                <a:schemeClr val="dk1"/>
              </a:buClr>
              <a:buSzPts val="1100"/>
              <a:buFont typeface="Arial"/>
              <a:buNone/>
            </a:pPr>
            <a:r>
              <a:rPr lang="en" sz="2400" b="1" dirty="0">
                <a:solidFill>
                  <a:schemeClr val="dk1"/>
                </a:solidFill>
                <a:latin typeface="Georgia"/>
                <a:ea typeface="Georgia"/>
                <a:cs typeface="Georgia"/>
                <a:sym typeface="Georgia"/>
              </a:rPr>
              <a:t>Effects of Bullying</a:t>
            </a:r>
            <a:endParaRPr sz="2400" b="1" dirty="0">
              <a:solidFill>
                <a:schemeClr val="dk1"/>
              </a:solidFill>
              <a:latin typeface="Georgia"/>
              <a:ea typeface="Georgia"/>
              <a:cs typeface="Georgia"/>
              <a:sym typeface="Georgia"/>
            </a:endParaRPr>
          </a:p>
          <a:p>
            <a:pPr marL="0" lvl="0" indent="0" algn="l" rtl="0">
              <a:lnSpc>
                <a:spcPct val="100000"/>
              </a:lnSpc>
              <a:spcBef>
                <a:spcPts val="600"/>
              </a:spcBef>
              <a:spcAft>
                <a:spcPts val="0"/>
              </a:spcAft>
              <a:buClr>
                <a:schemeClr val="dk1"/>
              </a:buClr>
              <a:buSzPts val="1100"/>
              <a:buFont typeface="Arial"/>
              <a:buNone/>
            </a:pPr>
            <a:r>
              <a:rPr lang="en" sz="1550" dirty="0">
                <a:solidFill>
                  <a:schemeClr val="dk1"/>
                </a:solidFill>
                <a:latin typeface="Roboto"/>
                <a:ea typeface="Roboto"/>
                <a:cs typeface="Roboto"/>
                <a:sym typeface="Roboto"/>
              </a:rPr>
              <a:t>Bullying can affect everyone—those who are bullied, those who bully, and those who witness bullying. Bullying is linked to many negative outcomes including impacts on mental health, substance use, and suicide. It is important to talk to kids to determine whether bullying—or something else—is a concern.</a:t>
            </a:r>
            <a:endParaRPr sz="1550" dirty="0">
              <a:solidFill>
                <a:schemeClr val="dk1"/>
              </a:solidFill>
              <a:latin typeface="Roboto"/>
              <a:ea typeface="Roboto"/>
              <a:cs typeface="Roboto"/>
              <a:sym typeface="Roboto"/>
            </a:endParaRPr>
          </a:p>
          <a:p>
            <a:pPr marL="0" lvl="0" indent="0" algn="l" rtl="0">
              <a:lnSpc>
                <a:spcPct val="100000"/>
              </a:lnSpc>
              <a:spcBef>
                <a:spcPts val="2600"/>
              </a:spcBef>
              <a:spcAft>
                <a:spcPts val="0"/>
              </a:spcAft>
              <a:buClr>
                <a:schemeClr val="dk1"/>
              </a:buClr>
              <a:buSzPts val="1100"/>
              <a:buFont typeface="Arial"/>
              <a:buNone/>
            </a:pPr>
            <a:r>
              <a:rPr lang="en" sz="1800" b="1" dirty="0">
                <a:solidFill>
                  <a:schemeClr val="dk1"/>
                </a:solidFill>
                <a:latin typeface="Georgia"/>
                <a:ea typeface="Georgia"/>
                <a:cs typeface="Georgia"/>
                <a:sym typeface="Georgia"/>
              </a:rPr>
              <a:t>Kids Who are Bullied</a:t>
            </a:r>
            <a:endParaRPr sz="1800" b="1" dirty="0">
              <a:solidFill>
                <a:schemeClr val="dk1"/>
              </a:solidFill>
              <a:latin typeface="Georgia"/>
              <a:ea typeface="Georgia"/>
              <a:cs typeface="Georgia"/>
              <a:sym typeface="Georgia"/>
            </a:endParaRPr>
          </a:p>
          <a:p>
            <a:pPr marL="0" lvl="0" indent="0" algn="l" rtl="0">
              <a:lnSpc>
                <a:spcPct val="100000"/>
              </a:lnSpc>
              <a:spcBef>
                <a:spcPts val="1300"/>
              </a:spcBef>
              <a:spcAft>
                <a:spcPts val="0"/>
              </a:spcAft>
              <a:buClr>
                <a:schemeClr val="dk1"/>
              </a:buClr>
              <a:buSzPts val="1100"/>
              <a:buFont typeface="Arial"/>
              <a:buNone/>
            </a:pPr>
            <a:r>
              <a:rPr lang="en" sz="1550" dirty="0">
                <a:solidFill>
                  <a:schemeClr val="dk1"/>
                </a:solidFill>
                <a:latin typeface="Roboto"/>
                <a:ea typeface="Roboto"/>
                <a:cs typeface="Roboto"/>
                <a:sym typeface="Roboto"/>
              </a:rPr>
              <a:t>Kids who are bullied can experience negative physical, social, emotional, academic, and mental health issues. Kids who are bullied are more likely to experience:</a:t>
            </a:r>
            <a:endParaRPr sz="1550" dirty="0">
              <a:solidFill>
                <a:schemeClr val="dk1"/>
              </a:solidFill>
              <a:latin typeface="Roboto"/>
              <a:ea typeface="Roboto"/>
              <a:cs typeface="Roboto"/>
              <a:sym typeface="Roboto"/>
            </a:endParaRPr>
          </a:p>
          <a:p>
            <a:pPr marL="457200" lvl="0" indent="-327025" algn="l" rtl="0">
              <a:lnSpc>
                <a:spcPct val="100000"/>
              </a:lnSpc>
              <a:spcBef>
                <a:spcPts val="1300"/>
              </a:spcBef>
              <a:spcAft>
                <a:spcPts val="0"/>
              </a:spcAft>
              <a:buClr>
                <a:schemeClr val="dk1"/>
              </a:buClr>
              <a:buSzPts val="1550"/>
              <a:buFont typeface="Roboto"/>
              <a:buChar char="●"/>
            </a:pPr>
            <a:r>
              <a:rPr lang="en" sz="1550" dirty="0">
                <a:solidFill>
                  <a:schemeClr val="dk1"/>
                </a:solidFill>
                <a:latin typeface="Roboto"/>
                <a:ea typeface="Roboto"/>
                <a:cs typeface="Roboto"/>
                <a:sym typeface="Roboto"/>
              </a:rPr>
              <a:t>Depression and anxiety, increased feelings of sadness and loneliness, changes in sleep and eating patterns, and loss of interest in activities they used to enjoy. These issues may persist into adulthood.</a:t>
            </a:r>
            <a:endParaRPr sz="1550" dirty="0">
              <a:solidFill>
                <a:schemeClr val="dk1"/>
              </a:solidFill>
              <a:latin typeface="Roboto"/>
              <a:ea typeface="Roboto"/>
              <a:cs typeface="Roboto"/>
              <a:sym typeface="Roboto"/>
            </a:endParaRPr>
          </a:p>
          <a:p>
            <a:pPr marL="457200" lvl="0" indent="-327025" algn="l" rtl="0">
              <a:lnSpc>
                <a:spcPct val="100000"/>
              </a:lnSpc>
              <a:spcBef>
                <a:spcPts val="0"/>
              </a:spcBef>
              <a:spcAft>
                <a:spcPts val="0"/>
              </a:spcAft>
              <a:buClr>
                <a:schemeClr val="dk1"/>
              </a:buClr>
              <a:buSzPts val="1550"/>
              <a:buFont typeface="Roboto"/>
              <a:buChar char="●"/>
            </a:pPr>
            <a:r>
              <a:rPr lang="en" sz="1550" dirty="0">
                <a:solidFill>
                  <a:schemeClr val="dk1"/>
                </a:solidFill>
                <a:latin typeface="Roboto"/>
                <a:ea typeface="Roboto"/>
                <a:cs typeface="Roboto"/>
                <a:sym typeface="Roboto"/>
              </a:rPr>
              <a:t>Health complaints</a:t>
            </a:r>
            <a:endParaRPr sz="1550" dirty="0">
              <a:solidFill>
                <a:schemeClr val="dk1"/>
              </a:solidFill>
              <a:latin typeface="Roboto"/>
              <a:ea typeface="Roboto"/>
              <a:cs typeface="Roboto"/>
              <a:sym typeface="Roboto"/>
            </a:endParaRPr>
          </a:p>
          <a:p>
            <a:pPr marL="457200" lvl="0" indent="-327025" algn="l" rtl="0">
              <a:lnSpc>
                <a:spcPct val="100000"/>
              </a:lnSpc>
              <a:spcBef>
                <a:spcPts val="0"/>
              </a:spcBef>
              <a:spcAft>
                <a:spcPts val="0"/>
              </a:spcAft>
              <a:buClr>
                <a:schemeClr val="dk1"/>
              </a:buClr>
              <a:buSzPts val="1550"/>
              <a:buFont typeface="Roboto"/>
              <a:buChar char="●"/>
            </a:pPr>
            <a:r>
              <a:rPr lang="en" sz="1550" dirty="0">
                <a:solidFill>
                  <a:schemeClr val="dk1"/>
                </a:solidFill>
                <a:latin typeface="Roboto"/>
                <a:ea typeface="Roboto"/>
                <a:cs typeface="Roboto"/>
                <a:sym typeface="Roboto"/>
              </a:rPr>
              <a:t>Decreased academic achievement—GPA and standardized test scores—and school participation. They are more likely to miss, skip, or drop out of school.</a:t>
            </a:r>
            <a:endParaRPr sz="1550" dirty="0">
              <a:solidFill>
                <a:schemeClr val="dk1"/>
              </a:solidFill>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900FF"/>
        </a:solidFill>
        <a:effectLst/>
      </p:bgPr>
    </p:bg>
    <p:spTree>
      <p:nvGrpSpPr>
        <p:cNvPr id="1" name="Shape 72"/>
        <p:cNvGrpSpPr/>
        <p:nvPr/>
      </p:nvGrpSpPr>
      <p:grpSpPr>
        <a:xfrm>
          <a:off x="0" y="0"/>
          <a:ext cx="0" cy="0"/>
          <a:chOff x="0" y="0"/>
          <a:chExt cx="0" cy="0"/>
        </a:xfrm>
      </p:grpSpPr>
      <p:sp>
        <p:nvSpPr>
          <p:cNvPr id="73" name="Google Shape;73;p16"/>
          <p:cNvSpPr txBox="1">
            <a:spLocks noGrp="1"/>
          </p:cNvSpPr>
          <p:nvPr>
            <p:ph type="ctrTitle"/>
          </p:nvPr>
        </p:nvSpPr>
        <p:spPr>
          <a:xfrm>
            <a:off x="51993" y="266550"/>
            <a:ext cx="2237890" cy="2003952"/>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3400" b="1" u="sng" dirty="0">
                <a:latin typeface="Comfortaa"/>
                <a:ea typeface="Comfortaa"/>
                <a:cs typeface="Comfortaa"/>
                <a:sym typeface="Comfortaa"/>
              </a:rPr>
              <a:t>Bullying</a:t>
            </a:r>
            <a:endParaRPr sz="3400" b="1" u="sng" dirty="0">
              <a:latin typeface="Comfortaa"/>
              <a:ea typeface="Comfortaa"/>
              <a:cs typeface="Comfortaa"/>
              <a:sym typeface="Comfortaa"/>
            </a:endParaRPr>
          </a:p>
          <a:p>
            <a:pPr marL="0" lvl="0" indent="0" algn="ctr" rtl="0">
              <a:spcBef>
                <a:spcPts val="0"/>
              </a:spcBef>
              <a:spcAft>
                <a:spcPts val="0"/>
              </a:spcAft>
              <a:buNone/>
            </a:pPr>
            <a:r>
              <a:rPr lang="en" sz="3000" b="1" dirty="0">
                <a:latin typeface="Comfortaa"/>
                <a:ea typeface="Comfortaa"/>
                <a:cs typeface="Comfortaa"/>
                <a:sym typeface="Comfortaa"/>
              </a:rPr>
              <a:t>Why does it matter?</a:t>
            </a:r>
            <a:endParaRPr sz="3000" b="1" dirty="0">
              <a:latin typeface="Comfortaa"/>
              <a:ea typeface="Comfortaa"/>
              <a:cs typeface="Comfortaa"/>
              <a:sym typeface="Comfortaa"/>
            </a:endParaRPr>
          </a:p>
        </p:txBody>
      </p:sp>
      <p:sp>
        <p:nvSpPr>
          <p:cNvPr id="74" name="Google Shape;74;p16"/>
          <p:cNvSpPr txBox="1"/>
          <p:nvPr/>
        </p:nvSpPr>
        <p:spPr>
          <a:xfrm>
            <a:off x="2289883" y="64490"/>
            <a:ext cx="6736237" cy="47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2600"/>
              </a:spcBef>
              <a:spcAft>
                <a:spcPts val="0"/>
              </a:spcAft>
              <a:buClr>
                <a:schemeClr val="dk1"/>
              </a:buClr>
              <a:buSzPts val="1100"/>
              <a:buFont typeface="Arial"/>
              <a:buNone/>
            </a:pPr>
            <a:r>
              <a:rPr lang="en" sz="1900" dirty="0">
                <a:solidFill>
                  <a:srgbClr val="1B1B1B"/>
                </a:solidFill>
                <a:latin typeface="Georgia"/>
                <a:ea typeface="Georgia"/>
                <a:cs typeface="Georgia"/>
                <a:sym typeface="Georgia"/>
              </a:rPr>
              <a:t>Kids Who Bully Others</a:t>
            </a:r>
            <a:endParaRPr sz="1900" dirty="0">
              <a:solidFill>
                <a:srgbClr val="1B1B1B"/>
              </a:solidFill>
              <a:latin typeface="Georgia"/>
              <a:ea typeface="Georgia"/>
              <a:cs typeface="Georgia"/>
              <a:sym typeface="Georgia"/>
            </a:endParaRPr>
          </a:p>
          <a:p>
            <a:pPr marL="0" lvl="0" indent="0" algn="l" rtl="0">
              <a:lnSpc>
                <a:spcPct val="100000"/>
              </a:lnSpc>
              <a:spcBef>
                <a:spcPts val="1300"/>
              </a:spcBef>
              <a:spcAft>
                <a:spcPts val="0"/>
              </a:spcAft>
              <a:buClr>
                <a:schemeClr val="dk1"/>
              </a:buClr>
              <a:buSzPts val="1100"/>
              <a:buFont typeface="Arial"/>
              <a:buNone/>
            </a:pPr>
            <a:r>
              <a:rPr lang="en" sz="1450" u="sng" dirty="0">
                <a:solidFill>
                  <a:srgbClr val="005EA2"/>
                </a:solidFill>
                <a:latin typeface="Roboto"/>
                <a:ea typeface="Roboto"/>
                <a:cs typeface="Roboto"/>
                <a:sym typeface="Roboto"/>
                <a:hlinkClick r:id="rId3">
                  <a:extLst>
                    <a:ext uri="{A12FA001-AC4F-418D-AE19-62706E023703}">
                      <ahyp:hlinkClr xmlns:ahyp="http://schemas.microsoft.com/office/drawing/2018/hyperlinkcolor" val="tx"/>
                    </a:ext>
                  </a:extLst>
                </a:hlinkClick>
              </a:rPr>
              <a:t>Kids who bully</a:t>
            </a:r>
            <a:r>
              <a:rPr lang="en" sz="1450" dirty="0">
                <a:solidFill>
                  <a:srgbClr val="1B1B1B"/>
                </a:solidFill>
                <a:latin typeface="Roboto"/>
                <a:ea typeface="Roboto"/>
                <a:cs typeface="Roboto"/>
                <a:sym typeface="Roboto"/>
              </a:rPr>
              <a:t> others can also engage in violent and other risky behaviors into adulthood. Kids who bully are more likely to:</a:t>
            </a:r>
            <a:endParaRPr sz="1450" dirty="0">
              <a:solidFill>
                <a:srgbClr val="1B1B1B"/>
              </a:solidFill>
              <a:latin typeface="Roboto"/>
              <a:ea typeface="Roboto"/>
              <a:cs typeface="Roboto"/>
              <a:sym typeface="Roboto"/>
            </a:endParaRPr>
          </a:p>
          <a:p>
            <a:pPr marL="457200" lvl="0" indent="-320675" algn="l" rtl="0">
              <a:lnSpc>
                <a:spcPct val="100000"/>
              </a:lnSpc>
              <a:spcBef>
                <a:spcPts val="1300"/>
              </a:spcBef>
              <a:spcAft>
                <a:spcPts val="0"/>
              </a:spcAft>
              <a:buClr>
                <a:srgbClr val="1B1B1B"/>
              </a:buClr>
              <a:buSzPts val="1450"/>
              <a:buFont typeface="Roboto"/>
              <a:buChar char="●"/>
            </a:pPr>
            <a:r>
              <a:rPr lang="en" sz="1450" dirty="0">
                <a:solidFill>
                  <a:srgbClr val="1B1B1B"/>
                </a:solidFill>
                <a:latin typeface="Roboto"/>
                <a:ea typeface="Roboto"/>
                <a:cs typeface="Roboto"/>
                <a:sym typeface="Roboto"/>
              </a:rPr>
              <a:t>Abuse alcohol and other drugs in adolescence and as adults</a:t>
            </a:r>
            <a:endParaRPr sz="1450" dirty="0">
              <a:solidFill>
                <a:srgbClr val="1B1B1B"/>
              </a:solidFill>
              <a:latin typeface="Roboto"/>
              <a:ea typeface="Roboto"/>
              <a:cs typeface="Roboto"/>
              <a:sym typeface="Roboto"/>
            </a:endParaRPr>
          </a:p>
          <a:p>
            <a:pPr marL="457200" lvl="0" indent="-320675" algn="l" rtl="0">
              <a:lnSpc>
                <a:spcPct val="100000"/>
              </a:lnSpc>
              <a:spcBef>
                <a:spcPts val="0"/>
              </a:spcBef>
              <a:spcAft>
                <a:spcPts val="0"/>
              </a:spcAft>
              <a:buClr>
                <a:srgbClr val="1B1B1B"/>
              </a:buClr>
              <a:buSzPts val="1450"/>
              <a:buFont typeface="Roboto"/>
              <a:buChar char="●"/>
            </a:pPr>
            <a:r>
              <a:rPr lang="en" sz="1450" dirty="0">
                <a:solidFill>
                  <a:srgbClr val="1B1B1B"/>
                </a:solidFill>
                <a:latin typeface="Roboto"/>
                <a:ea typeface="Roboto"/>
                <a:cs typeface="Roboto"/>
                <a:sym typeface="Roboto"/>
              </a:rPr>
              <a:t>Get into fights, vandalize property, and drop out of school</a:t>
            </a:r>
            <a:endParaRPr sz="1450" dirty="0">
              <a:solidFill>
                <a:srgbClr val="1B1B1B"/>
              </a:solidFill>
              <a:latin typeface="Roboto"/>
              <a:ea typeface="Roboto"/>
              <a:cs typeface="Roboto"/>
              <a:sym typeface="Roboto"/>
            </a:endParaRPr>
          </a:p>
          <a:p>
            <a:pPr marL="457200" lvl="0" indent="-320675" algn="l" rtl="0">
              <a:lnSpc>
                <a:spcPct val="100000"/>
              </a:lnSpc>
              <a:spcBef>
                <a:spcPts val="0"/>
              </a:spcBef>
              <a:spcAft>
                <a:spcPts val="0"/>
              </a:spcAft>
              <a:buClr>
                <a:srgbClr val="1B1B1B"/>
              </a:buClr>
              <a:buSzPts val="1450"/>
              <a:buFont typeface="Roboto"/>
              <a:buChar char="●"/>
            </a:pPr>
            <a:r>
              <a:rPr lang="en" sz="1450" dirty="0">
                <a:solidFill>
                  <a:srgbClr val="1B1B1B"/>
                </a:solidFill>
                <a:latin typeface="Roboto"/>
                <a:ea typeface="Roboto"/>
                <a:cs typeface="Roboto"/>
                <a:sym typeface="Roboto"/>
              </a:rPr>
              <a:t>Engage in early sexual activity</a:t>
            </a:r>
            <a:endParaRPr sz="1450" dirty="0">
              <a:solidFill>
                <a:srgbClr val="1B1B1B"/>
              </a:solidFill>
              <a:latin typeface="Roboto"/>
              <a:ea typeface="Roboto"/>
              <a:cs typeface="Roboto"/>
              <a:sym typeface="Roboto"/>
            </a:endParaRPr>
          </a:p>
          <a:p>
            <a:pPr marL="457200" lvl="0" indent="-320675" algn="l" rtl="0">
              <a:lnSpc>
                <a:spcPct val="100000"/>
              </a:lnSpc>
              <a:spcBef>
                <a:spcPts val="0"/>
              </a:spcBef>
              <a:spcAft>
                <a:spcPts val="0"/>
              </a:spcAft>
              <a:buClr>
                <a:srgbClr val="1B1B1B"/>
              </a:buClr>
              <a:buSzPts val="1450"/>
              <a:buFont typeface="Roboto"/>
              <a:buChar char="●"/>
            </a:pPr>
            <a:r>
              <a:rPr lang="en" sz="1450" dirty="0">
                <a:solidFill>
                  <a:srgbClr val="1B1B1B"/>
                </a:solidFill>
                <a:latin typeface="Roboto"/>
                <a:ea typeface="Roboto"/>
                <a:cs typeface="Roboto"/>
                <a:sym typeface="Roboto"/>
              </a:rPr>
              <a:t>Have criminal convictions and traffic citations as adults </a:t>
            </a:r>
            <a:endParaRPr sz="1450" dirty="0">
              <a:solidFill>
                <a:srgbClr val="1B1B1B"/>
              </a:solidFill>
              <a:latin typeface="Roboto"/>
              <a:ea typeface="Roboto"/>
              <a:cs typeface="Roboto"/>
              <a:sym typeface="Roboto"/>
            </a:endParaRPr>
          </a:p>
          <a:p>
            <a:pPr marL="457200" lvl="0" indent="-320675" algn="l" rtl="0">
              <a:lnSpc>
                <a:spcPct val="100000"/>
              </a:lnSpc>
              <a:spcBef>
                <a:spcPts val="0"/>
              </a:spcBef>
              <a:spcAft>
                <a:spcPts val="0"/>
              </a:spcAft>
              <a:buClr>
                <a:srgbClr val="1B1B1B"/>
              </a:buClr>
              <a:buSzPts val="1450"/>
              <a:buFont typeface="Roboto"/>
              <a:buChar char="●"/>
            </a:pPr>
            <a:r>
              <a:rPr lang="en" sz="1450" dirty="0">
                <a:solidFill>
                  <a:srgbClr val="1B1B1B"/>
                </a:solidFill>
                <a:latin typeface="Roboto"/>
                <a:ea typeface="Roboto"/>
                <a:cs typeface="Roboto"/>
                <a:sym typeface="Roboto"/>
              </a:rPr>
              <a:t>Be abusive toward their romantic partners, spouses, or children as adults</a:t>
            </a:r>
            <a:endParaRPr sz="1450" dirty="0">
              <a:solidFill>
                <a:srgbClr val="1B1B1B"/>
              </a:solidFill>
              <a:latin typeface="Roboto"/>
              <a:ea typeface="Roboto"/>
              <a:cs typeface="Roboto"/>
              <a:sym typeface="Roboto"/>
            </a:endParaRPr>
          </a:p>
          <a:p>
            <a:pPr marL="0" lvl="0" indent="0" algn="l" rtl="0">
              <a:lnSpc>
                <a:spcPct val="100000"/>
              </a:lnSpc>
              <a:spcBef>
                <a:spcPts val="2600"/>
              </a:spcBef>
              <a:spcAft>
                <a:spcPts val="0"/>
              </a:spcAft>
              <a:buClr>
                <a:schemeClr val="dk1"/>
              </a:buClr>
              <a:buSzPts val="1100"/>
              <a:buFont typeface="Arial"/>
              <a:buNone/>
            </a:pPr>
            <a:r>
              <a:rPr lang="en" sz="1900" dirty="0">
                <a:solidFill>
                  <a:srgbClr val="1B1B1B"/>
                </a:solidFill>
                <a:latin typeface="Georgia"/>
                <a:ea typeface="Georgia"/>
                <a:cs typeface="Georgia"/>
                <a:sym typeface="Georgia"/>
              </a:rPr>
              <a:t>Bystanders</a:t>
            </a:r>
            <a:endParaRPr sz="1900" dirty="0">
              <a:solidFill>
                <a:srgbClr val="1B1B1B"/>
              </a:solidFill>
              <a:latin typeface="Georgia"/>
              <a:ea typeface="Georgia"/>
              <a:cs typeface="Georgia"/>
              <a:sym typeface="Georgia"/>
            </a:endParaRPr>
          </a:p>
          <a:p>
            <a:pPr marL="0" lvl="0" indent="0" algn="l" rtl="0">
              <a:lnSpc>
                <a:spcPct val="100000"/>
              </a:lnSpc>
              <a:spcBef>
                <a:spcPts val="1300"/>
              </a:spcBef>
              <a:spcAft>
                <a:spcPts val="0"/>
              </a:spcAft>
              <a:buClr>
                <a:schemeClr val="dk1"/>
              </a:buClr>
              <a:buSzPts val="1100"/>
              <a:buFont typeface="Arial"/>
              <a:buNone/>
            </a:pPr>
            <a:r>
              <a:rPr lang="en" sz="1450" dirty="0">
                <a:solidFill>
                  <a:srgbClr val="1B1B1B"/>
                </a:solidFill>
                <a:latin typeface="Roboto"/>
                <a:ea typeface="Roboto"/>
                <a:cs typeface="Roboto"/>
                <a:sym typeface="Roboto"/>
              </a:rPr>
              <a:t>Kids who witness bullying are more likely to:</a:t>
            </a:r>
            <a:endParaRPr sz="1450" dirty="0">
              <a:solidFill>
                <a:srgbClr val="1B1B1B"/>
              </a:solidFill>
              <a:latin typeface="Roboto"/>
              <a:ea typeface="Roboto"/>
              <a:cs typeface="Roboto"/>
              <a:sym typeface="Roboto"/>
            </a:endParaRPr>
          </a:p>
          <a:p>
            <a:pPr marL="457200" lvl="0" indent="-320675" algn="l" rtl="0">
              <a:lnSpc>
                <a:spcPct val="100000"/>
              </a:lnSpc>
              <a:spcBef>
                <a:spcPts val="1300"/>
              </a:spcBef>
              <a:spcAft>
                <a:spcPts val="0"/>
              </a:spcAft>
              <a:buClr>
                <a:srgbClr val="1B1B1B"/>
              </a:buClr>
              <a:buSzPts val="1450"/>
              <a:buFont typeface="Roboto"/>
              <a:buChar char="●"/>
            </a:pPr>
            <a:r>
              <a:rPr lang="en" sz="1450" dirty="0">
                <a:solidFill>
                  <a:srgbClr val="1B1B1B"/>
                </a:solidFill>
                <a:latin typeface="Roboto"/>
                <a:ea typeface="Roboto"/>
                <a:cs typeface="Roboto"/>
                <a:sym typeface="Roboto"/>
              </a:rPr>
              <a:t>Have increased use of tobacco, alcohol, or other drugs</a:t>
            </a:r>
            <a:endParaRPr sz="1450" dirty="0">
              <a:solidFill>
                <a:srgbClr val="1B1B1B"/>
              </a:solidFill>
              <a:latin typeface="Roboto"/>
              <a:ea typeface="Roboto"/>
              <a:cs typeface="Roboto"/>
              <a:sym typeface="Roboto"/>
            </a:endParaRPr>
          </a:p>
          <a:p>
            <a:pPr marL="457200" lvl="0" indent="-320675" algn="l" rtl="0">
              <a:lnSpc>
                <a:spcPct val="100000"/>
              </a:lnSpc>
              <a:spcBef>
                <a:spcPts val="0"/>
              </a:spcBef>
              <a:spcAft>
                <a:spcPts val="0"/>
              </a:spcAft>
              <a:buClr>
                <a:srgbClr val="1B1B1B"/>
              </a:buClr>
              <a:buSzPts val="1450"/>
              <a:buFont typeface="Roboto"/>
              <a:buChar char="●"/>
            </a:pPr>
            <a:r>
              <a:rPr lang="en" sz="1450" dirty="0">
                <a:solidFill>
                  <a:srgbClr val="1B1B1B"/>
                </a:solidFill>
                <a:latin typeface="Roboto"/>
                <a:ea typeface="Roboto"/>
                <a:cs typeface="Roboto"/>
                <a:sym typeface="Roboto"/>
              </a:rPr>
              <a:t>Have increased mental health problems, including depression and anxiety</a:t>
            </a:r>
            <a:endParaRPr sz="1450" dirty="0">
              <a:solidFill>
                <a:srgbClr val="1B1B1B"/>
              </a:solidFill>
              <a:latin typeface="Roboto"/>
              <a:ea typeface="Roboto"/>
              <a:cs typeface="Roboto"/>
              <a:sym typeface="Roboto"/>
            </a:endParaRPr>
          </a:p>
          <a:p>
            <a:pPr marL="457200" lvl="0" indent="-320675" algn="l" rtl="0">
              <a:lnSpc>
                <a:spcPct val="100000"/>
              </a:lnSpc>
              <a:spcBef>
                <a:spcPts val="0"/>
              </a:spcBef>
              <a:spcAft>
                <a:spcPts val="0"/>
              </a:spcAft>
              <a:buClr>
                <a:srgbClr val="1B1B1B"/>
              </a:buClr>
              <a:buSzPts val="1450"/>
              <a:buFont typeface="Roboto"/>
              <a:buChar char="●"/>
            </a:pPr>
            <a:r>
              <a:rPr lang="en" sz="1450" dirty="0">
                <a:solidFill>
                  <a:srgbClr val="1B1B1B"/>
                </a:solidFill>
                <a:latin typeface="Roboto"/>
                <a:ea typeface="Roboto"/>
                <a:cs typeface="Roboto"/>
                <a:sym typeface="Roboto"/>
              </a:rPr>
              <a:t>Miss or skip school</a:t>
            </a:r>
            <a:endParaRPr sz="1550" dirty="0">
              <a:solidFill>
                <a:schemeClr val="dk1"/>
              </a:solidFill>
              <a:latin typeface="Roboto"/>
              <a:ea typeface="Roboto"/>
              <a:cs typeface="Roboto"/>
              <a:sym typeface="Roboto"/>
            </a:endParaRPr>
          </a:p>
        </p:txBody>
      </p:sp>
      <p:sp>
        <p:nvSpPr>
          <p:cNvPr id="75" name="Google Shape;75;p16"/>
          <p:cNvSpPr txBox="1"/>
          <p:nvPr/>
        </p:nvSpPr>
        <p:spPr>
          <a:xfrm>
            <a:off x="495300" y="4400550"/>
            <a:ext cx="938293" cy="476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u="sng" dirty="0">
                <a:solidFill>
                  <a:schemeClr val="hlink"/>
                </a:solidFill>
                <a:hlinkClick r:id="rId4"/>
              </a:rPr>
              <a:t>Source</a:t>
            </a:r>
            <a:endParaRP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00FF"/>
        </a:solidFill>
        <a:effectLst/>
      </p:bgPr>
    </p:bg>
    <p:spTree>
      <p:nvGrpSpPr>
        <p:cNvPr id="1" name="Shape 79"/>
        <p:cNvGrpSpPr/>
        <p:nvPr/>
      </p:nvGrpSpPr>
      <p:grpSpPr>
        <a:xfrm>
          <a:off x="0" y="0"/>
          <a:ext cx="0" cy="0"/>
          <a:chOff x="0" y="0"/>
          <a:chExt cx="0" cy="0"/>
        </a:xfrm>
      </p:grpSpPr>
      <p:sp>
        <p:nvSpPr>
          <p:cNvPr id="80" name="Google Shape;80;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300">
                <a:latin typeface="Comfortaa"/>
                <a:ea typeface="Comfortaa"/>
                <a:cs typeface="Comfortaa"/>
                <a:sym typeface="Comfortaa"/>
              </a:rPr>
              <a:t>Gather Evidence</a:t>
            </a:r>
            <a:endParaRPr sz="3300">
              <a:latin typeface="Comfortaa"/>
              <a:ea typeface="Comfortaa"/>
              <a:cs typeface="Comfortaa"/>
              <a:sym typeface="Comfortaa"/>
            </a:endParaRPr>
          </a:p>
        </p:txBody>
      </p:sp>
      <p:sp>
        <p:nvSpPr>
          <p:cNvPr id="81" name="Google Shape;81;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900">
                <a:solidFill>
                  <a:schemeClr val="dk1"/>
                </a:solidFill>
              </a:rPr>
              <a:t>Students completed a google form voicing their concerns and opinions about attending school at P.S. 62.</a:t>
            </a:r>
            <a:endParaRPr sz="1900">
              <a:solidFill>
                <a:schemeClr val="dk1"/>
              </a:solidFill>
            </a:endParaRPr>
          </a:p>
          <a:p>
            <a:pPr marL="0" lvl="0" indent="0" algn="l" rtl="0">
              <a:spcBef>
                <a:spcPts val="1200"/>
              </a:spcBef>
              <a:spcAft>
                <a:spcPts val="0"/>
              </a:spcAft>
              <a:buNone/>
            </a:pPr>
            <a:r>
              <a:rPr lang="en" sz="1900">
                <a:solidFill>
                  <a:schemeClr val="dk1"/>
                </a:solidFill>
              </a:rPr>
              <a:t>Check out their responses </a:t>
            </a:r>
            <a:r>
              <a:rPr lang="en" sz="2100" b="1" u="sng">
                <a:solidFill>
                  <a:schemeClr val="hlink"/>
                </a:solidFill>
                <a:hlinkClick r:id="rId3"/>
              </a:rPr>
              <a:t>here</a:t>
            </a:r>
            <a:r>
              <a:rPr lang="en" sz="1900">
                <a:solidFill>
                  <a:schemeClr val="dk1"/>
                </a:solidFill>
              </a:rPr>
              <a:t>!</a:t>
            </a:r>
            <a:endParaRPr sz="1900">
              <a:solidFill>
                <a:schemeClr val="dk1"/>
              </a:solidFill>
            </a:endParaRPr>
          </a:p>
          <a:p>
            <a:pPr marL="457200" lvl="0" indent="-349250" algn="l" rtl="0">
              <a:spcBef>
                <a:spcPts val="1200"/>
              </a:spcBef>
              <a:spcAft>
                <a:spcPts val="0"/>
              </a:spcAft>
              <a:buClr>
                <a:schemeClr val="dk1"/>
              </a:buClr>
              <a:buSzPts val="1900"/>
              <a:buChar char="❏"/>
            </a:pPr>
            <a:r>
              <a:rPr lang="en" sz="1900">
                <a:solidFill>
                  <a:schemeClr val="dk1"/>
                </a:solidFill>
              </a:rPr>
              <a:t>What do you notice about the data collected?</a:t>
            </a:r>
            <a:endParaRPr sz="1900">
              <a:solidFill>
                <a:schemeClr val="dk1"/>
              </a:solidFill>
            </a:endParaRPr>
          </a:p>
          <a:p>
            <a:pPr marL="457200" lvl="0" indent="-349250" algn="l" rtl="0">
              <a:spcBef>
                <a:spcPts val="0"/>
              </a:spcBef>
              <a:spcAft>
                <a:spcPts val="0"/>
              </a:spcAft>
              <a:buClr>
                <a:schemeClr val="dk1"/>
              </a:buClr>
              <a:buSzPts val="1900"/>
              <a:buChar char="❏"/>
            </a:pPr>
            <a:r>
              <a:rPr lang="en" sz="1900">
                <a:solidFill>
                  <a:schemeClr val="dk1"/>
                </a:solidFill>
              </a:rPr>
              <a:t>What category has the most responses?  The least? Why do you think this is?</a:t>
            </a:r>
            <a:endParaRPr sz="1900">
              <a:solidFill>
                <a:schemeClr val="dk1"/>
              </a:solidFill>
            </a:endParaRPr>
          </a:p>
          <a:p>
            <a:pPr marL="457200" lvl="0" indent="-349250" algn="l" rtl="0">
              <a:spcBef>
                <a:spcPts val="0"/>
              </a:spcBef>
              <a:spcAft>
                <a:spcPts val="0"/>
              </a:spcAft>
              <a:buClr>
                <a:schemeClr val="dk1"/>
              </a:buClr>
              <a:buSzPts val="1900"/>
              <a:buChar char="❏"/>
            </a:pPr>
            <a:r>
              <a:rPr lang="en" sz="1900">
                <a:solidFill>
                  <a:schemeClr val="dk1"/>
                </a:solidFill>
              </a:rPr>
              <a:t>What is the most important issue for students attending P.S. 62?</a:t>
            </a:r>
            <a:endParaRPr sz="19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00FF"/>
        </a:solidFill>
        <a:effectLst/>
      </p:bgPr>
    </p:bg>
    <p:spTree>
      <p:nvGrpSpPr>
        <p:cNvPr id="1" name="Shape 85"/>
        <p:cNvGrpSpPr/>
        <p:nvPr/>
      </p:nvGrpSpPr>
      <p:grpSpPr>
        <a:xfrm>
          <a:off x="0" y="0"/>
          <a:ext cx="0" cy="0"/>
          <a:chOff x="0" y="0"/>
          <a:chExt cx="0" cy="0"/>
        </a:xfrm>
      </p:grpSpPr>
      <p:sp>
        <p:nvSpPr>
          <p:cNvPr id="86" name="Google Shape;86;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500">
                <a:latin typeface="Comfortaa"/>
                <a:ea typeface="Comfortaa"/>
                <a:cs typeface="Comfortaa"/>
                <a:sym typeface="Comfortaa"/>
              </a:rPr>
              <a:t>What does Bullying look like in P.S. 62?</a:t>
            </a:r>
            <a:endParaRPr sz="3500">
              <a:latin typeface="Comfortaa"/>
              <a:ea typeface="Comfortaa"/>
              <a:cs typeface="Comfortaa"/>
              <a:sym typeface="Comfortaa"/>
            </a:endParaRPr>
          </a:p>
        </p:txBody>
      </p:sp>
      <p:sp>
        <p:nvSpPr>
          <p:cNvPr id="87" name="Google Shape;87;p18"/>
          <p:cNvSpPr txBox="1">
            <a:spLocks noGrp="1"/>
          </p:cNvSpPr>
          <p:nvPr>
            <p:ph type="body" idx="1"/>
          </p:nvPr>
        </p:nvSpPr>
        <p:spPr>
          <a:xfrm>
            <a:off x="311700" y="2000250"/>
            <a:ext cx="8520600" cy="25686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Fighting</a:t>
            </a:r>
            <a:endParaRPr/>
          </a:p>
          <a:p>
            <a:pPr marL="457200" lvl="0" indent="-342900" algn="l" rtl="0">
              <a:spcBef>
                <a:spcPts val="0"/>
              </a:spcBef>
              <a:spcAft>
                <a:spcPts val="0"/>
              </a:spcAft>
              <a:buSzPts val="1800"/>
              <a:buChar char="●"/>
            </a:pPr>
            <a:r>
              <a:rPr lang="en"/>
              <a:t>hitting/pushing</a:t>
            </a:r>
            <a:endParaRPr/>
          </a:p>
          <a:p>
            <a:pPr marL="457200" lvl="0" indent="-342900" algn="l" rtl="0">
              <a:spcBef>
                <a:spcPts val="0"/>
              </a:spcBef>
              <a:spcAft>
                <a:spcPts val="0"/>
              </a:spcAft>
              <a:buSzPts val="1800"/>
              <a:buChar char="●"/>
            </a:pPr>
            <a:r>
              <a:rPr lang="en"/>
              <a:t>Saying mean words</a:t>
            </a:r>
            <a:endParaRPr/>
          </a:p>
          <a:p>
            <a:pPr marL="457200" lvl="0" indent="-342900" algn="l" rtl="0">
              <a:spcBef>
                <a:spcPts val="0"/>
              </a:spcBef>
              <a:spcAft>
                <a:spcPts val="0"/>
              </a:spcAft>
              <a:buSzPts val="1800"/>
              <a:buChar char="●"/>
            </a:pPr>
            <a:r>
              <a:rPr lang="en"/>
              <a:t>Writting mean words/phrases on desk and walls</a:t>
            </a:r>
            <a:endParaRPr/>
          </a:p>
          <a:p>
            <a:pPr marL="457200" lvl="0" indent="-342900" algn="l" rtl="0">
              <a:spcBef>
                <a:spcPts val="0"/>
              </a:spcBef>
              <a:spcAft>
                <a:spcPts val="0"/>
              </a:spcAft>
              <a:buSzPts val="1800"/>
              <a:buChar char="●"/>
            </a:pPr>
            <a:r>
              <a:rPr lang="en"/>
              <a:t>Name calling</a:t>
            </a:r>
            <a:endParaRPr/>
          </a:p>
          <a:p>
            <a:pPr marL="0" lvl="0" indent="0" algn="l" rtl="0">
              <a:spcBef>
                <a:spcPts val="120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00FF"/>
        </a:solidFill>
        <a:effectLst/>
      </p:bgPr>
    </p:bg>
    <p:spTree>
      <p:nvGrpSpPr>
        <p:cNvPr id="1" name="Shape 91"/>
        <p:cNvGrpSpPr/>
        <p:nvPr/>
      </p:nvGrpSpPr>
      <p:grpSpPr>
        <a:xfrm>
          <a:off x="0" y="0"/>
          <a:ext cx="0" cy="0"/>
          <a:chOff x="0" y="0"/>
          <a:chExt cx="0" cy="0"/>
        </a:xfrm>
      </p:grpSpPr>
      <p:sp>
        <p:nvSpPr>
          <p:cNvPr id="92" name="Google Shape;92;p19"/>
          <p:cNvSpPr txBox="1">
            <a:spLocks noGrp="1"/>
          </p:cNvSpPr>
          <p:nvPr>
            <p:ph type="title"/>
          </p:nvPr>
        </p:nvSpPr>
        <p:spPr>
          <a:xfrm>
            <a:off x="311700" y="166056"/>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500" dirty="0">
                <a:latin typeface="Comfortaa"/>
                <a:ea typeface="Comfortaa"/>
                <a:cs typeface="Comfortaa"/>
                <a:sym typeface="Comfortaa"/>
              </a:rPr>
              <a:t>Causes</a:t>
            </a:r>
            <a:endParaRPr sz="3500" dirty="0">
              <a:latin typeface="Comfortaa"/>
              <a:ea typeface="Comfortaa"/>
              <a:cs typeface="Comfortaa"/>
              <a:sym typeface="Comfortaa"/>
            </a:endParaRPr>
          </a:p>
        </p:txBody>
      </p:sp>
      <p:sp>
        <p:nvSpPr>
          <p:cNvPr id="93" name="Google Shape;93;p19"/>
          <p:cNvSpPr txBox="1">
            <a:spLocks noGrp="1"/>
          </p:cNvSpPr>
          <p:nvPr>
            <p:ph type="body" idx="1"/>
          </p:nvPr>
        </p:nvSpPr>
        <p:spPr>
          <a:xfrm>
            <a:off x="85241" y="653514"/>
            <a:ext cx="8919274" cy="4323930"/>
          </a:xfrm>
          <a:prstGeom prst="rect">
            <a:avLst/>
          </a:prstGeom>
        </p:spPr>
        <p:txBody>
          <a:bodyPr spcFirstLastPara="1" wrap="square" lIns="91425" tIns="91425" rIns="91425" bIns="91425" anchor="t" anchorCtr="0">
            <a:noAutofit/>
          </a:bodyPr>
          <a:lstStyle/>
          <a:p>
            <a:pPr marL="0" lvl="0" indent="0" algn="l" rtl="0">
              <a:lnSpc>
                <a:spcPct val="100000"/>
              </a:lnSpc>
              <a:spcBef>
                <a:spcPts val="800"/>
              </a:spcBef>
              <a:spcAft>
                <a:spcPts val="0"/>
              </a:spcAft>
              <a:buClr>
                <a:schemeClr val="dk1"/>
              </a:buClr>
              <a:buSzPts val="1100"/>
              <a:buFont typeface="Arial"/>
              <a:buNone/>
            </a:pPr>
            <a:r>
              <a:rPr lang="en" sz="2300" b="1" dirty="0">
                <a:solidFill>
                  <a:schemeClr val="dk1"/>
                </a:solidFill>
                <a:latin typeface="Georgia"/>
                <a:ea typeface="Georgia"/>
                <a:cs typeface="Georgia"/>
                <a:sym typeface="Georgia"/>
              </a:rPr>
              <a:t>Why do some students bully?</a:t>
            </a:r>
            <a:endParaRPr sz="2300" b="1" dirty="0">
              <a:solidFill>
                <a:schemeClr val="dk1"/>
              </a:solidFill>
              <a:latin typeface="Georgia"/>
              <a:ea typeface="Georgia"/>
              <a:cs typeface="Georgia"/>
              <a:sym typeface="Georgia"/>
            </a:endParaRPr>
          </a:p>
          <a:p>
            <a:pPr marL="0" lvl="0" indent="0" algn="l" rtl="0">
              <a:lnSpc>
                <a:spcPct val="100000"/>
              </a:lnSpc>
              <a:spcBef>
                <a:spcPts val="600"/>
              </a:spcBef>
              <a:spcAft>
                <a:spcPts val="0"/>
              </a:spcAft>
              <a:buClr>
                <a:schemeClr val="dk1"/>
              </a:buClr>
              <a:buSzPts val="1100"/>
              <a:buFont typeface="Arial"/>
              <a:buNone/>
            </a:pPr>
            <a:r>
              <a:rPr lang="en" sz="1250" dirty="0">
                <a:solidFill>
                  <a:srgbClr val="1B1B1B"/>
                </a:solidFill>
                <a:latin typeface="Roboto"/>
                <a:ea typeface="Roboto"/>
                <a:cs typeface="Roboto"/>
                <a:sym typeface="Roboto"/>
              </a:rPr>
              <a:t>Children and teenagers who feel secure and supported by their family, school, and peers are less likely to bully. However, some youth do not have these types of support. Every individual is unique and there are many factors that can contribute to bullying behavior. A youth who bullies may experience one, several, or none of these contributing factors.</a:t>
            </a:r>
            <a:endParaRPr sz="1250" dirty="0">
              <a:solidFill>
                <a:srgbClr val="1B1B1B"/>
              </a:solidFill>
              <a:latin typeface="Roboto"/>
              <a:ea typeface="Roboto"/>
              <a:cs typeface="Roboto"/>
              <a:sym typeface="Roboto"/>
            </a:endParaRPr>
          </a:p>
          <a:p>
            <a:pPr marL="0" lvl="0" indent="0" algn="l" rtl="0">
              <a:lnSpc>
                <a:spcPct val="100000"/>
              </a:lnSpc>
              <a:spcBef>
                <a:spcPts val="2600"/>
              </a:spcBef>
              <a:spcAft>
                <a:spcPts val="0"/>
              </a:spcAft>
              <a:buClr>
                <a:schemeClr val="dk1"/>
              </a:buClr>
              <a:buSzPts val="1100"/>
              <a:buFont typeface="Arial"/>
              <a:buNone/>
            </a:pPr>
            <a:r>
              <a:rPr lang="en" sz="1700" b="1" dirty="0">
                <a:solidFill>
                  <a:srgbClr val="1B1B1B"/>
                </a:solidFill>
                <a:latin typeface="Georgia"/>
                <a:ea typeface="Georgia"/>
                <a:cs typeface="Georgia"/>
                <a:sym typeface="Georgia"/>
              </a:rPr>
              <a:t>Peer factors</a:t>
            </a:r>
            <a:endParaRPr sz="1250" dirty="0">
              <a:solidFill>
                <a:srgbClr val="1B1B1B"/>
              </a:solidFill>
              <a:latin typeface="Roboto"/>
              <a:ea typeface="Roboto"/>
              <a:cs typeface="Roboto"/>
              <a:sym typeface="Roboto"/>
            </a:endParaRPr>
          </a:p>
          <a:p>
            <a:pPr marL="457200" lvl="0" indent="-307975" algn="l" rtl="0">
              <a:lnSpc>
                <a:spcPct val="100000"/>
              </a:lnSpc>
              <a:spcBef>
                <a:spcPts val="130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to attain or maintain social power or to elevate their status in their peer group.</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to show their allegiance to and fit in with their peer group.</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to exclude others from their peer group, to show who is and is not part of the group.</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to control the behavior of their peers.</a:t>
            </a:r>
            <a:endParaRPr sz="1250" dirty="0">
              <a:solidFill>
                <a:srgbClr val="1B1B1B"/>
              </a:solidFill>
              <a:latin typeface="Roboto"/>
              <a:ea typeface="Roboto"/>
              <a:cs typeface="Roboto"/>
              <a:sym typeface="Roboto"/>
            </a:endParaRPr>
          </a:p>
          <a:p>
            <a:pPr marL="0" lvl="0" indent="0" algn="l" rtl="0">
              <a:lnSpc>
                <a:spcPct val="100000"/>
              </a:lnSpc>
              <a:spcBef>
                <a:spcPts val="2600"/>
              </a:spcBef>
              <a:spcAft>
                <a:spcPts val="0"/>
              </a:spcAft>
              <a:buNone/>
            </a:pPr>
            <a:r>
              <a:rPr lang="en" sz="1700" b="1" dirty="0">
                <a:solidFill>
                  <a:srgbClr val="1B1B1B"/>
                </a:solidFill>
                <a:latin typeface="Georgia"/>
                <a:ea typeface="Georgia"/>
                <a:cs typeface="Georgia"/>
                <a:sym typeface="Georgia"/>
              </a:rPr>
              <a:t>Family factors</a:t>
            </a:r>
            <a:endParaRPr sz="1250" dirty="0">
              <a:solidFill>
                <a:srgbClr val="1B1B1B"/>
              </a:solidFill>
              <a:latin typeface="Roboto"/>
              <a:ea typeface="Roboto"/>
              <a:cs typeface="Roboto"/>
              <a:sym typeface="Roboto"/>
            </a:endParaRPr>
          </a:p>
          <a:p>
            <a:pPr marL="457200" lvl="0" indent="-307975" algn="l" rtl="0">
              <a:lnSpc>
                <a:spcPct val="100000"/>
              </a:lnSpc>
              <a:spcBef>
                <a:spcPts val="130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come from families where there is bullying, aggression, or violence at home.</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may have parents and caregivers that do not provide emotional support or communication.</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may have parents or caregivers who respond in an authoritarian or reactive way.</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may come from families where the adults are overly lenient or where there is low parental involvement in their lives.</a:t>
            </a:r>
            <a:endParaRPr sz="1250" dirty="0">
              <a:solidFill>
                <a:srgbClr val="1B1B1B"/>
              </a:solidFill>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00FF"/>
        </a:solidFill>
        <a:effectLst/>
      </p:bgPr>
    </p:bg>
    <p:spTree>
      <p:nvGrpSpPr>
        <p:cNvPr id="1" name="Shape 97"/>
        <p:cNvGrpSpPr/>
        <p:nvPr/>
      </p:nvGrpSpPr>
      <p:grpSpPr>
        <a:xfrm>
          <a:off x="0" y="0"/>
          <a:ext cx="0" cy="0"/>
          <a:chOff x="0" y="0"/>
          <a:chExt cx="0" cy="0"/>
        </a:xfrm>
      </p:grpSpPr>
      <p:sp>
        <p:nvSpPr>
          <p:cNvPr id="98" name="Google Shape;98;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3000">
                <a:latin typeface="Comfortaa"/>
                <a:ea typeface="Comfortaa"/>
                <a:cs typeface="Comfortaa"/>
                <a:sym typeface="Comfortaa"/>
              </a:rPr>
              <a:t>Causes continued</a:t>
            </a:r>
            <a:endParaRPr sz="3000">
              <a:latin typeface="Comfortaa"/>
              <a:ea typeface="Comfortaa"/>
              <a:cs typeface="Comfortaa"/>
              <a:sym typeface="Comfortaa"/>
            </a:endParaRPr>
          </a:p>
        </p:txBody>
      </p:sp>
      <p:sp>
        <p:nvSpPr>
          <p:cNvPr id="99" name="Google Shape;99;p20"/>
          <p:cNvSpPr txBox="1">
            <a:spLocks noGrp="1"/>
          </p:cNvSpPr>
          <p:nvPr>
            <p:ph type="body" idx="1"/>
          </p:nvPr>
        </p:nvSpPr>
        <p:spPr>
          <a:xfrm>
            <a:off x="311700" y="1152474"/>
            <a:ext cx="8520600" cy="3729491"/>
          </a:xfrm>
          <a:prstGeom prst="rect">
            <a:avLst/>
          </a:prstGeom>
        </p:spPr>
        <p:txBody>
          <a:bodyPr spcFirstLastPara="1" wrap="square" lIns="91425" tIns="91425" rIns="91425" bIns="91425" anchor="t" anchorCtr="0">
            <a:noAutofit/>
          </a:bodyPr>
          <a:lstStyle/>
          <a:p>
            <a:pPr marL="0" lvl="0" indent="0" algn="l" rtl="0">
              <a:lnSpc>
                <a:spcPct val="100000"/>
              </a:lnSpc>
              <a:spcBef>
                <a:spcPts val="2600"/>
              </a:spcBef>
              <a:spcAft>
                <a:spcPts val="0"/>
              </a:spcAft>
              <a:buClr>
                <a:schemeClr val="dk1"/>
              </a:buClr>
              <a:buSzPts val="1100"/>
              <a:buFont typeface="Arial"/>
              <a:buNone/>
            </a:pPr>
            <a:r>
              <a:rPr lang="en" sz="1700" b="1" dirty="0">
                <a:solidFill>
                  <a:srgbClr val="1B1B1B"/>
                </a:solidFill>
                <a:latin typeface="Georgia"/>
                <a:ea typeface="Georgia"/>
                <a:cs typeface="Georgia"/>
                <a:sym typeface="Georgia"/>
              </a:rPr>
              <a:t>Emotional factors</a:t>
            </a:r>
            <a:endParaRPr sz="1700" b="1" dirty="0">
              <a:solidFill>
                <a:srgbClr val="1B1B1B"/>
              </a:solidFill>
              <a:latin typeface="Georgia"/>
              <a:ea typeface="Georgia"/>
              <a:cs typeface="Georgia"/>
              <a:sym typeface="Georgia"/>
            </a:endParaRPr>
          </a:p>
          <a:p>
            <a:pPr marL="0" lvl="0" indent="0" algn="l" rtl="0">
              <a:lnSpc>
                <a:spcPct val="100000"/>
              </a:lnSpc>
              <a:spcBef>
                <a:spcPts val="1300"/>
              </a:spcBef>
              <a:spcAft>
                <a:spcPts val="0"/>
              </a:spcAft>
              <a:buClr>
                <a:schemeClr val="dk1"/>
              </a:buClr>
              <a:buSzPts val="1100"/>
              <a:buFont typeface="Arial"/>
              <a:buNone/>
            </a:pPr>
            <a:r>
              <a:rPr lang="en" sz="1250" dirty="0">
                <a:solidFill>
                  <a:srgbClr val="1B1B1B"/>
                </a:solidFill>
                <a:latin typeface="Roboto"/>
                <a:ea typeface="Roboto"/>
                <a:cs typeface="Roboto"/>
                <a:sym typeface="Roboto"/>
              </a:rPr>
              <a:t>Some youth who bully:</a:t>
            </a:r>
            <a:endParaRPr sz="1250" dirty="0">
              <a:solidFill>
                <a:srgbClr val="1B1B1B"/>
              </a:solidFill>
              <a:latin typeface="Roboto"/>
              <a:ea typeface="Roboto"/>
              <a:cs typeface="Roboto"/>
              <a:sym typeface="Roboto"/>
            </a:endParaRPr>
          </a:p>
          <a:p>
            <a:pPr marL="457200" lvl="0" indent="-307975" algn="l" rtl="0">
              <a:lnSpc>
                <a:spcPct val="100000"/>
              </a:lnSpc>
              <a:spcBef>
                <a:spcPts val="130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may have been bullied in the past or currently.</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have feelings of insecurity and low self-esteem, so they bully to make themselves feel more powerful.</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do not understand other’s emotions.</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don’t know how to control their emotions, so they take out their feelings on other people.</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may not have skills for handling social situations in healthy, positive ways.</a:t>
            </a:r>
            <a:endParaRPr sz="1250" dirty="0">
              <a:solidFill>
                <a:srgbClr val="1B1B1B"/>
              </a:solidFill>
              <a:latin typeface="Roboto"/>
              <a:ea typeface="Roboto"/>
              <a:cs typeface="Roboto"/>
              <a:sym typeface="Roboto"/>
            </a:endParaRPr>
          </a:p>
          <a:p>
            <a:pPr marL="0" lvl="0" indent="0" algn="l" rtl="0">
              <a:lnSpc>
                <a:spcPct val="100000"/>
              </a:lnSpc>
              <a:spcBef>
                <a:spcPts val="2600"/>
              </a:spcBef>
              <a:spcAft>
                <a:spcPts val="0"/>
              </a:spcAft>
              <a:buClr>
                <a:schemeClr val="dk1"/>
              </a:buClr>
              <a:buSzPts val="1100"/>
              <a:buFont typeface="Arial"/>
              <a:buNone/>
            </a:pPr>
            <a:r>
              <a:rPr lang="en" sz="1700" b="1" dirty="0">
                <a:solidFill>
                  <a:srgbClr val="1B1B1B"/>
                </a:solidFill>
                <a:latin typeface="Georgia"/>
                <a:ea typeface="Georgia"/>
                <a:cs typeface="Georgia"/>
                <a:sym typeface="Georgia"/>
              </a:rPr>
              <a:t>School factors</a:t>
            </a:r>
            <a:endParaRPr sz="1700" b="1" dirty="0">
              <a:solidFill>
                <a:srgbClr val="1B1B1B"/>
              </a:solidFill>
              <a:latin typeface="Georgia"/>
              <a:ea typeface="Georgia"/>
              <a:cs typeface="Georgia"/>
              <a:sym typeface="Georgia"/>
            </a:endParaRPr>
          </a:p>
          <a:p>
            <a:pPr marL="0" lvl="0" indent="0" algn="l" rtl="0">
              <a:lnSpc>
                <a:spcPct val="100000"/>
              </a:lnSpc>
              <a:spcBef>
                <a:spcPts val="1300"/>
              </a:spcBef>
              <a:spcAft>
                <a:spcPts val="0"/>
              </a:spcAft>
              <a:buClr>
                <a:schemeClr val="dk1"/>
              </a:buClr>
              <a:buSzPts val="1100"/>
              <a:buFont typeface="Arial"/>
              <a:buNone/>
            </a:pPr>
            <a:r>
              <a:rPr lang="en" sz="1250" dirty="0">
                <a:solidFill>
                  <a:srgbClr val="1B1B1B"/>
                </a:solidFill>
                <a:latin typeface="Roboto"/>
                <a:ea typeface="Roboto"/>
                <a:cs typeface="Roboto"/>
                <a:sym typeface="Roboto"/>
              </a:rPr>
              <a:t>Some youth who bully:</a:t>
            </a:r>
            <a:endParaRPr sz="1250" dirty="0">
              <a:solidFill>
                <a:srgbClr val="1B1B1B"/>
              </a:solidFill>
              <a:latin typeface="Roboto"/>
              <a:ea typeface="Roboto"/>
              <a:cs typeface="Roboto"/>
              <a:sym typeface="Roboto"/>
            </a:endParaRPr>
          </a:p>
          <a:p>
            <a:pPr marL="457200" lvl="0" indent="-307975" algn="l" rtl="0">
              <a:lnSpc>
                <a:spcPct val="100000"/>
              </a:lnSpc>
              <a:spcBef>
                <a:spcPts val="130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may be in schools where conduct problems and bullying are not properly addressed.</a:t>
            </a:r>
            <a:endParaRPr sz="1250" dirty="0">
              <a:solidFill>
                <a:srgbClr val="1B1B1B"/>
              </a:solidFill>
              <a:latin typeface="Roboto"/>
              <a:ea typeface="Roboto"/>
              <a:cs typeface="Roboto"/>
              <a:sym typeface="Roboto"/>
            </a:endParaRPr>
          </a:p>
          <a:p>
            <a:pPr marL="457200" lvl="0" indent="-307975" algn="l" rtl="0">
              <a:lnSpc>
                <a:spcPct val="100000"/>
              </a:lnSpc>
              <a:spcBef>
                <a:spcPts val="0"/>
              </a:spcBef>
              <a:spcAft>
                <a:spcPts val="0"/>
              </a:spcAft>
              <a:buClr>
                <a:srgbClr val="1B1B1B"/>
              </a:buClr>
              <a:buSzPts val="1250"/>
              <a:buFont typeface="Roboto"/>
              <a:buChar char="●"/>
            </a:pPr>
            <a:r>
              <a:rPr lang="en" sz="1250" dirty="0">
                <a:solidFill>
                  <a:srgbClr val="1B1B1B"/>
                </a:solidFill>
                <a:latin typeface="Roboto"/>
                <a:ea typeface="Roboto"/>
                <a:cs typeface="Roboto"/>
                <a:sym typeface="Roboto"/>
              </a:rPr>
              <a:t>may experience being excluded, not accepted, or stigmatized at school.</a:t>
            </a:r>
            <a:endParaRPr sz="1250" dirty="0">
              <a:solidFill>
                <a:srgbClr val="1B1B1B"/>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00FF"/>
        </a:solidFill>
        <a:effectLst/>
      </p:bgPr>
    </p:bg>
    <p:spTree>
      <p:nvGrpSpPr>
        <p:cNvPr id="1" name="Shape 103"/>
        <p:cNvGrpSpPr/>
        <p:nvPr/>
      </p:nvGrpSpPr>
      <p:grpSpPr>
        <a:xfrm>
          <a:off x="0" y="0"/>
          <a:ext cx="0" cy="0"/>
          <a:chOff x="0" y="0"/>
          <a:chExt cx="0" cy="0"/>
        </a:xfrm>
      </p:grpSpPr>
      <p:sp>
        <p:nvSpPr>
          <p:cNvPr id="104" name="Google Shape;104;p21"/>
          <p:cNvSpPr txBox="1">
            <a:spLocks noGrp="1"/>
          </p:cNvSpPr>
          <p:nvPr>
            <p:ph type="title"/>
          </p:nvPr>
        </p:nvSpPr>
        <p:spPr>
          <a:xfrm>
            <a:off x="311700" y="8307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Evaluate the Existing Policy</a:t>
            </a:r>
            <a:endParaRPr/>
          </a:p>
        </p:txBody>
      </p:sp>
      <p:sp>
        <p:nvSpPr>
          <p:cNvPr id="105" name="Google Shape;105;p21"/>
          <p:cNvSpPr txBox="1">
            <a:spLocks noGrp="1"/>
          </p:cNvSpPr>
          <p:nvPr>
            <p:ph type="body" idx="1"/>
          </p:nvPr>
        </p:nvSpPr>
        <p:spPr>
          <a:xfrm>
            <a:off x="57150" y="499174"/>
            <a:ext cx="9029700" cy="4452534"/>
          </a:xfrm>
          <a:prstGeom prst="rect">
            <a:avLst/>
          </a:prstGeom>
        </p:spPr>
        <p:txBody>
          <a:bodyPr spcFirstLastPara="1" wrap="square" lIns="91425" tIns="91425" rIns="91425" bIns="91425" anchor="t" anchorCtr="0">
            <a:noAutofit/>
          </a:bodyPr>
          <a:lstStyle/>
          <a:p>
            <a:pPr marL="457200" marR="0" lvl="0" indent="0" algn="l" rtl="0">
              <a:lnSpc>
                <a:spcPct val="115000"/>
              </a:lnSpc>
              <a:spcBef>
                <a:spcPts val="0"/>
              </a:spcBef>
              <a:spcAft>
                <a:spcPts val="0"/>
              </a:spcAft>
              <a:buNone/>
            </a:pPr>
            <a:endParaRPr sz="1100" dirty="0">
              <a:solidFill>
                <a:schemeClr val="dk1"/>
              </a:solidFill>
            </a:endParaRPr>
          </a:p>
          <a:p>
            <a:pPr marL="0" lvl="0" indent="0" algn="l" rtl="0">
              <a:spcBef>
                <a:spcPts val="0"/>
              </a:spcBef>
              <a:spcAft>
                <a:spcPts val="0"/>
              </a:spcAft>
              <a:buNone/>
            </a:pPr>
            <a:r>
              <a:rPr lang="en" dirty="0"/>
              <a:t>P.S. 62 current policy on bullying:</a:t>
            </a:r>
            <a:endParaRPr dirty="0"/>
          </a:p>
          <a:p>
            <a:pPr marL="0" lvl="0" indent="0" algn="l" rtl="0">
              <a:spcBef>
                <a:spcPts val="1200"/>
              </a:spcBef>
              <a:spcAft>
                <a:spcPts val="0"/>
              </a:spcAft>
              <a:buClr>
                <a:schemeClr val="dk1"/>
              </a:buClr>
              <a:buSzPts val="1100"/>
              <a:buFont typeface="Arial"/>
              <a:buNone/>
            </a:pPr>
            <a:r>
              <a:rPr lang="en" sz="1700" b="1" dirty="0">
                <a:solidFill>
                  <a:srgbClr val="333333"/>
                </a:solidFill>
                <a:latin typeface="Roboto"/>
                <a:ea typeface="Roboto"/>
                <a:cs typeface="Roboto"/>
                <a:sym typeface="Roboto"/>
              </a:rPr>
              <a:t>Respect for All Week</a:t>
            </a:r>
            <a:endParaRPr sz="1700" b="1" dirty="0">
              <a:solidFill>
                <a:srgbClr val="333333"/>
              </a:solidFill>
              <a:latin typeface="Roboto"/>
              <a:ea typeface="Roboto"/>
              <a:cs typeface="Roboto"/>
              <a:sym typeface="Roboto"/>
            </a:endParaRPr>
          </a:p>
          <a:p>
            <a:pPr marL="0" lvl="0" indent="0" algn="l" rtl="0">
              <a:spcBef>
                <a:spcPts val="900"/>
              </a:spcBef>
              <a:spcAft>
                <a:spcPts val="0"/>
              </a:spcAft>
              <a:buClr>
                <a:schemeClr val="dk1"/>
              </a:buClr>
              <a:buSzPts val="1100"/>
              <a:buFont typeface="Arial"/>
              <a:buNone/>
            </a:pPr>
            <a:r>
              <a:rPr lang="en" sz="1500" dirty="0">
                <a:solidFill>
                  <a:srgbClr val="333333"/>
                </a:solidFill>
                <a:latin typeface="Roboto"/>
                <a:ea typeface="Roboto"/>
                <a:cs typeface="Roboto"/>
                <a:sym typeface="Roboto"/>
              </a:rPr>
              <a:t>During Respect for All Week on Monday, February 13 to Friday, February 17, 2023, schools across the city will have the opportunity to highlight and build upon ongoing programs to help students, staff and communities gain a better understanding of diversity. Schools may also start new initiatives that promote respect for diversity and focus on preventing bullying, intimidation, and bias-based harassment. Your child’s school is also encouraged to promote acceptance and understanding through theme-based lessons and activities. Suggested themes include: </a:t>
            </a:r>
            <a:endParaRPr sz="1500" dirty="0">
              <a:solidFill>
                <a:srgbClr val="333333"/>
              </a:solidFill>
              <a:latin typeface="Roboto"/>
              <a:ea typeface="Roboto"/>
              <a:cs typeface="Roboto"/>
              <a:sym typeface="Roboto"/>
            </a:endParaRPr>
          </a:p>
          <a:p>
            <a:pPr marL="457200" lvl="0" indent="-323850" algn="l" rtl="0">
              <a:spcBef>
                <a:spcPts val="2700"/>
              </a:spcBef>
              <a:spcAft>
                <a:spcPts val="0"/>
              </a:spcAft>
              <a:buClr>
                <a:srgbClr val="333333"/>
              </a:buClr>
              <a:buSzPts val="1500"/>
              <a:buFont typeface="Roboto"/>
              <a:buChar char="●"/>
            </a:pPr>
            <a:r>
              <a:rPr lang="en" sz="1500" dirty="0">
                <a:solidFill>
                  <a:srgbClr val="333333"/>
                </a:solidFill>
                <a:latin typeface="Roboto"/>
                <a:ea typeface="Roboto"/>
                <a:cs typeface="Roboto"/>
                <a:sym typeface="Roboto"/>
              </a:rPr>
              <a:t>Celebrating Kindness/Be an Ally </a:t>
            </a:r>
            <a:endParaRPr sz="1500" dirty="0">
              <a:solidFill>
                <a:srgbClr val="333333"/>
              </a:solidFill>
              <a:latin typeface="Roboto"/>
              <a:ea typeface="Roboto"/>
              <a:cs typeface="Roboto"/>
              <a:sym typeface="Roboto"/>
            </a:endParaRPr>
          </a:p>
          <a:p>
            <a:pPr marL="457200" lvl="0" indent="-323850" algn="l" rtl="0">
              <a:spcBef>
                <a:spcPts val="0"/>
              </a:spcBef>
              <a:spcAft>
                <a:spcPts val="0"/>
              </a:spcAft>
              <a:buClr>
                <a:srgbClr val="333333"/>
              </a:buClr>
              <a:buSzPts val="1500"/>
              <a:buFont typeface="Roboto"/>
              <a:buChar char="●"/>
            </a:pPr>
            <a:r>
              <a:rPr lang="en" sz="1500" dirty="0">
                <a:solidFill>
                  <a:srgbClr val="333333"/>
                </a:solidFill>
                <a:latin typeface="Roboto"/>
                <a:ea typeface="Roboto"/>
                <a:cs typeface="Roboto"/>
                <a:sym typeface="Roboto"/>
              </a:rPr>
              <a:t>Anti-Bullying/ Cyberbullying </a:t>
            </a:r>
            <a:endParaRPr sz="1500" dirty="0">
              <a:solidFill>
                <a:srgbClr val="333333"/>
              </a:solidFill>
              <a:latin typeface="Roboto"/>
              <a:ea typeface="Roboto"/>
              <a:cs typeface="Roboto"/>
              <a:sym typeface="Roboto"/>
            </a:endParaRPr>
          </a:p>
          <a:p>
            <a:pPr marL="457200" lvl="0" indent="-323850" algn="l" rtl="0">
              <a:spcBef>
                <a:spcPts val="0"/>
              </a:spcBef>
              <a:spcAft>
                <a:spcPts val="0"/>
              </a:spcAft>
              <a:buClr>
                <a:srgbClr val="333333"/>
              </a:buClr>
              <a:buSzPts val="1500"/>
              <a:buFont typeface="Roboto"/>
              <a:buChar char="●"/>
            </a:pPr>
            <a:r>
              <a:rPr lang="en" sz="1500" dirty="0">
                <a:solidFill>
                  <a:srgbClr val="333333"/>
                </a:solidFill>
                <a:latin typeface="Roboto"/>
                <a:ea typeface="Roboto"/>
                <a:cs typeface="Roboto"/>
                <a:sym typeface="Roboto"/>
              </a:rPr>
              <a:t>Respect for Diversity, Disability, Religious Acceptance and Racial Diversity </a:t>
            </a:r>
            <a:endParaRPr sz="1500" dirty="0">
              <a:solidFill>
                <a:srgbClr val="333333"/>
              </a:solidFill>
              <a:latin typeface="Roboto"/>
              <a:ea typeface="Roboto"/>
              <a:cs typeface="Roboto"/>
              <a:sym typeface="Roboto"/>
            </a:endParaRPr>
          </a:p>
          <a:p>
            <a:pPr marL="457200" lvl="0" indent="-323850" algn="l" rtl="0">
              <a:spcBef>
                <a:spcPts val="0"/>
              </a:spcBef>
              <a:spcAft>
                <a:spcPts val="0"/>
              </a:spcAft>
              <a:buClr>
                <a:srgbClr val="333333"/>
              </a:buClr>
              <a:buSzPts val="1500"/>
              <a:buFont typeface="Roboto"/>
              <a:buChar char="●"/>
            </a:pPr>
            <a:r>
              <a:rPr lang="en" sz="1500" dirty="0">
                <a:solidFill>
                  <a:srgbClr val="333333"/>
                </a:solidFill>
                <a:latin typeface="Roboto"/>
                <a:ea typeface="Roboto"/>
                <a:cs typeface="Roboto"/>
                <a:sym typeface="Roboto"/>
              </a:rPr>
              <a:t>Gender Identity, Sexual Orientation and LGBTQ Pride and Acceptance</a:t>
            </a:r>
            <a:endParaRPr sz="1500" dirty="0">
              <a:solidFill>
                <a:srgbClr val="333333"/>
              </a:solidFill>
              <a:latin typeface="Roboto"/>
              <a:ea typeface="Roboto"/>
              <a:cs typeface="Roboto"/>
              <a:sym typeface="Roboto"/>
            </a:endParaRPr>
          </a:p>
          <a:p>
            <a:pPr marL="457200" lvl="0" indent="-323850" algn="l" rtl="0">
              <a:spcBef>
                <a:spcPts val="0"/>
              </a:spcBef>
              <a:spcAft>
                <a:spcPts val="0"/>
              </a:spcAft>
              <a:buClr>
                <a:srgbClr val="333333"/>
              </a:buClr>
              <a:buSzPts val="1500"/>
              <a:buFont typeface="Roboto"/>
              <a:buChar char="●"/>
            </a:pPr>
            <a:r>
              <a:rPr lang="en" sz="1500" dirty="0">
                <a:solidFill>
                  <a:srgbClr val="333333"/>
                </a:solidFill>
                <a:latin typeface="Roboto"/>
                <a:ea typeface="Roboto"/>
                <a:cs typeface="Roboto"/>
                <a:sym typeface="Roboto"/>
              </a:rPr>
              <a:t>Friday, February 17, 2023 - </a:t>
            </a:r>
            <a:r>
              <a:rPr lang="en" sz="1500" dirty="0">
                <a:solidFill>
                  <a:srgbClr val="003366"/>
                </a:solidFill>
                <a:uFill>
                  <a:noFill/>
                </a:uFill>
                <a:latin typeface="Roboto"/>
                <a:ea typeface="Roboto"/>
                <a:cs typeface="Roboto"/>
                <a:sym typeface="Roboto"/>
                <a:hlinkClick r:id="rId3">
                  <a:extLst>
                    <a:ext uri="{A12FA001-AC4F-418D-AE19-62706E023703}">
                      <ahyp:hlinkClr xmlns:ahyp="http://schemas.microsoft.com/office/drawing/2018/hyperlinkcolor" val="tx"/>
                    </a:ext>
                  </a:extLst>
                </a:hlinkClick>
              </a:rPr>
              <a:t>National No One Eats Alone Day</a:t>
            </a:r>
            <a:endParaRPr sz="1500" dirty="0">
              <a:solidFill>
                <a:srgbClr val="003366"/>
              </a:solidFill>
              <a:latin typeface="Roboto"/>
              <a:ea typeface="Roboto"/>
              <a:cs typeface="Roboto"/>
              <a:sym typeface="Roboto"/>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1215</Words>
  <Application>Microsoft Office PowerPoint</Application>
  <PresentationFormat>On-screen Show (16:9)</PresentationFormat>
  <Paragraphs>112</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Georgia</vt:lpstr>
      <vt:lpstr>Comfortaa</vt:lpstr>
      <vt:lpstr>Roboto</vt:lpstr>
      <vt:lpstr>Simple Light</vt:lpstr>
      <vt:lpstr>Social Problem: Bullying in Queens Elementary Schools</vt:lpstr>
      <vt:lpstr>Public Policy Analyst Steps</vt:lpstr>
      <vt:lpstr>Bullying Why does it matter?</vt:lpstr>
      <vt:lpstr>Bullying Why does it matter?</vt:lpstr>
      <vt:lpstr>Gather Evidence</vt:lpstr>
      <vt:lpstr>What does Bullying look like in P.S. 62?</vt:lpstr>
      <vt:lpstr>Causes</vt:lpstr>
      <vt:lpstr>Causes continued</vt:lpstr>
      <vt:lpstr>Evaluate the Existing Policy</vt:lpstr>
      <vt:lpstr>Evaluate the Existing Policy </vt:lpstr>
      <vt:lpstr>Possible Solutions </vt:lpstr>
      <vt:lpstr>Select the Best Solution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Problem: Bullying in Queens Elementary Schools</dc:title>
  <cp:lastModifiedBy>Joseph Montecalvo</cp:lastModifiedBy>
  <cp:revision>1</cp:revision>
  <dcterms:modified xsi:type="dcterms:W3CDTF">2023-04-26T17:25:28Z</dcterms:modified>
</cp:coreProperties>
</file>