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6"/>
      <p:bold r:id="rId17"/>
    </p:embeddedFont>
    <p:embeddedFont>
      <p:font typeface="Quicksan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777D6E-ED6C-4B08-9125-01432DC7F838}">
  <a:tblStyle styleId="{29777D6E-ED6C-4B08-9125-01432DC7F8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f3646ddd6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f3646ddd6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f3646ddd6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f3646ddd6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f3646ddd6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f3646ddd6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f3646ddd6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f3646ddd6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f3646ddd6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f3646ddd6_0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f3646d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f3646d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f3646ddd6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f3646ddd6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f3646ddd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f3646ddd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f3646ddd6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f3646ddd6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f3646ddd6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f3646ddd6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f3646ddd6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f3646ddd6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f3646ddd6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f3646ddd6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f3646ddd6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f3646ddd6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1241606" y="-2242820"/>
            <a:ext cx="11037387" cy="3986403"/>
            <a:chOff x="-1241606" y="-2242820"/>
            <a:chExt cx="11037387" cy="3986403"/>
          </a:xfrm>
        </p:grpSpPr>
        <p:sp>
          <p:nvSpPr>
            <p:cNvPr id="52" name="Google Shape;52;p13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solutions.html" TargetMode="External"/><Relationship Id="rId3" Type="http://schemas.openxmlformats.org/officeDocument/2006/relationships/hyperlink" Target="https://flippedtips.com/plegal/ppae/ppae1.html" TargetMode="External"/><Relationship Id="rId7" Type="http://schemas.openxmlformats.org/officeDocument/2006/relationships/hyperlink" Target="https://flippedtips.com/plegal/tips/exis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pedtips.com/plegal/tips/identify.html" TargetMode="External"/><Relationship Id="rId5" Type="http://schemas.openxmlformats.org/officeDocument/2006/relationships/hyperlink" Target="https://flippedtips.com/plegal/tips/gather.html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flippedtips.com/plegal/tips/select.html" TargetMode="External"/><Relationship Id="rId9" Type="http://schemas.openxmlformats.org/officeDocument/2006/relationships/hyperlink" Target="https://flippedtips.com/plegal/tips/bestso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0" y="1524750"/>
            <a:ext cx="8520600" cy="10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Littering at P.S. 377Q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65F91"/>
                </a:solidFill>
                <a:latin typeface="Quicksand"/>
                <a:ea typeface="Quicksand"/>
                <a:cs typeface="Quicksand"/>
                <a:sym typeface="Quicksand"/>
              </a:rPr>
              <a:t>How can we fix it?</a:t>
            </a:r>
            <a:endParaRPr b="1">
              <a:solidFill>
                <a:srgbClr val="365F9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4102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Graziella Esposito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P.S. 377Q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375" y="2823875"/>
            <a:ext cx="1668776" cy="207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>
                <a:latin typeface="Quicksand"/>
                <a:ea typeface="Quicksand"/>
                <a:cs typeface="Quicksand"/>
                <a:sym typeface="Quicksand"/>
              </a:rPr>
              <a:t>Step 5: Develop a Solution</a:t>
            </a:r>
            <a:endParaRPr sz="272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345775"/>
            <a:ext cx="464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"/>
              <a:buChar char="●"/>
            </a:pPr>
            <a:r>
              <a:rPr lang="en" sz="2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can we do at P.S. 377 to stop littering?</a:t>
            </a:r>
            <a:endParaRPr sz="2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"/>
              <a:buChar char="●"/>
            </a:pPr>
            <a:r>
              <a:rPr lang="en" sz="2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Work with your partner to think of some ways, and then we will come together as a group to discuss.</a:t>
            </a:r>
            <a:endParaRPr sz="2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175" y="1564275"/>
            <a:ext cx="2436200" cy="24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20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Solutions: 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How can we fix this problem?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202900"/>
            <a:ext cx="575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Place garbage cans in the hallways and in the stairwells.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Create signs about littering to hang in the hallways, classrooms, and around the school building.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Choose students to be “Garbage Monitors” throughout the school. Each day, these monitors take a quick sweep throughout the school to check that everything is clean.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Hold assemblies for students to educate them about littering and what it does to our environment.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4800" y="1630775"/>
            <a:ext cx="2187500" cy="2560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Step 6: Choose the BEST Solution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70525" y="1202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Which one do you think the best solution for right now?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Effectiveness: </a:t>
            </a: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How well will it work? Will it make a change?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Feasibility: </a:t>
            </a: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How easily can we make this happen? Is it going to cost a lot of money? Will it be hard to do?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Think, Jot, Pair, Share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Think about which one is the best solution for right now. Write it down.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Then, pair up with your partner to discuss your choice.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Be ready to share out!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26"/>
          <p:cNvGraphicFramePr/>
          <p:nvPr/>
        </p:nvGraphicFramePr>
        <p:xfrm>
          <a:off x="671950" y="622925"/>
          <a:ext cx="8279575" cy="4255100"/>
        </p:xfrm>
        <a:graphic>
          <a:graphicData uri="http://schemas.openxmlformats.org/drawingml/2006/table">
            <a:tbl>
              <a:tblPr>
                <a:noFill/>
                <a:tableStyleId>{29777D6E-ED6C-4B08-9125-01432DC7F838}</a:tableStyleId>
              </a:tblPr>
              <a:tblGrid>
                <a:gridCol w="153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High</a:t>
                      </a: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Medium</a:t>
                      </a: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Low</a:t>
                      </a: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High</a:t>
                      </a: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28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Place garbage cans in the hallways and in the stairwells.</a:t>
                      </a: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Medium</a:t>
                      </a: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Create signs about littering to hang in the hallways, classrooms, and around the school building. </a:t>
                      </a:r>
                      <a:endParaRPr sz="24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solidFill>
                            <a:schemeClr val="dk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Low</a:t>
                      </a: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 b="1">
                        <a:solidFill>
                          <a:schemeClr val="dk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" name="Google Shape;149;p26"/>
          <p:cNvSpPr txBox="1"/>
          <p:nvPr/>
        </p:nvSpPr>
        <p:spPr>
          <a:xfrm>
            <a:off x="2231850" y="0"/>
            <a:ext cx="4680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solidFill>
                  <a:schemeClr val="dk1"/>
                </a:solidFill>
                <a:highlight>
                  <a:srgbClr val="F4CCCC"/>
                </a:highlight>
                <a:latin typeface="Amatic SC"/>
                <a:ea typeface="Amatic SC"/>
                <a:cs typeface="Amatic SC"/>
                <a:sym typeface="Amatic SC"/>
              </a:rPr>
              <a:t>Feasibility</a:t>
            </a:r>
            <a:endParaRPr sz="3200" b="1">
              <a:highlight>
                <a:srgbClr val="F4CCCC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 rot="-5399780">
            <a:off x="-2001438" y="2411934"/>
            <a:ext cx="4680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highlight>
                  <a:srgbClr val="F4CCCC"/>
                </a:highlight>
                <a:latin typeface="Amatic SC"/>
                <a:ea typeface="Amatic SC"/>
                <a:cs typeface="Amatic SC"/>
                <a:sym typeface="Amatic SC"/>
              </a:rPr>
              <a:t>Effectiveness</a:t>
            </a:r>
            <a:endParaRPr sz="3200" b="1">
              <a:highlight>
                <a:srgbClr val="F4CCCC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22850" y="191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latin typeface="Quicksand"/>
                <a:ea typeface="Quicksand"/>
                <a:cs typeface="Quicksand"/>
                <a:sym typeface="Quicksand"/>
              </a:rPr>
              <a:t>The 6 Steps of the Public Policy Analyst (</a:t>
            </a:r>
            <a:r>
              <a:rPr lang="en" sz="2600" b="1" u="sng">
                <a:latin typeface="Quicksand"/>
                <a:ea typeface="Quicksand"/>
                <a:cs typeface="Quicksand"/>
                <a:sym typeface="Quicksand"/>
                <a:hlinkClick r:id="rId3"/>
              </a:rPr>
              <a:t>PPA</a:t>
            </a:r>
            <a:r>
              <a:rPr lang="en" sz="2600" b="1">
                <a:latin typeface="Quicksand"/>
                <a:ea typeface="Quicksand"/>
                <a:cs typeface="Quicksand"/>
                <a:sym typeface="Quicksand"/>
              </a:rPr>
              <a:t>)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00550" y="926600"/>
            <a:ext cx="87429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Quicksand"/>
              <a:buAutoNum type="arabicPeriod"/>
            </a:pPr>
            <a:r>
              <a:rPr lang="en" sz="2600" u="sng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Quicksand"/>
              <a:buAutoNum type="arabicPeriod"/>
            </a:pPr>
            <a:r>
              <a:rPr lang="en" sz="2600" u="sng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Quicksand"/>
              <a:buAutoNum type="arabicPeriod"/>
            </a:pPr>
            <a:r>
              <a:rPr lang="en" sz="2600" u="sng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Quicksand"/>
              <a:buAutoNum type="arabicPeriod"/>
            </a:pPr>
            <a:r>
              <a:rPr lang="en" sz="2600" u="sng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Quicksand"/>
              <a:buAutoNum type="arabicPeriod"/>
            </a:pPr>
            <a:r>
              <a:rPr lang="en" sz="2600" u="sng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Quicksand"/>
              <a:buAutoNum type="arabicPeriod"/>
            </a:pPr>
            <a:r>
              <a:rPr lang="en" sz="2600" u="sng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26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 (Feasibility vs. Effectiveness)</a:t>
            </a:r>
            <a:endParaRPr sz="26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06075" y="982825"/>
            <a:ext cx="2116351" cy="21163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244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 b="1">
                <a:solidFill>
                  <a:srgbClr val="073763"/>
                </a:solidFill>
                <a:latin typeface="Quicksand"/>
                <a:ea typeface="Quicksand"/>
                <a:cs typeface="Quicksand"/>
                <a:sym typeface="Quicksand"/>
              </a:rPr>
              <a:t>WE ARE PROBLEM SOLVERS!</a:t>
            </a:r>
            <a:endParaRPr sz="3020" b="1">
              <a:solidFill>
                <a:srgbClr val="07376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 b="1">
                <a:latin typeface="Quicksand"/>
                <a:ea typeface="Quicksand"/>
                <a:cs typeface="Quicksand"/>
                <a:sym typeface="Quicksand"/>
              </a:rPr>
              <a:t>Step 1: What’s the Problem?</a:t>
            </a:r>
            <a:endParaRPr sz="262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29988" y="1295350"/>
            <a:ext cx="8484000" cy="10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rgbClr val="1C4587"/>
                </a:solidFill>
                <a:latin typeface="Quicksand"/>
                <a:ea typeface="Quicksand"/>
                <a:cs typeface="Quicksand"/>
                <a:sym typeface="Quicksand"/>
              </a:rPr>
              <a:t>Problem: Students at P.S. 377Q are not cleaning up their mess and garbage in their classrooms and around the school.</a:t>
            </a:r>
            <a:endParaRPr sz="2200" b="1">
              <a:solidFill>
                <a:srgbClr val="1C458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762" y="2524875"/>
            <a:ext cx="4812475" cy="23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150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b="1">
                <a:latin typeface="Quicksand"/>
                <a:ea typeface="Quicksand"/>
                <a:cs typeface="Quicksand"/>
                <a:sym typeface="Quicksand"/>
              </a:rPr>
              <a:t>What is Littering?</a:t>
            </a:r>
            <a:endParaRPr sz="282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887113"/>
            <a:ext cx="4412100" cy="18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Littering is when someone throws their garbage somewhere other than the garbage can. They might throw it on the floor or on the street.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Is littering good or bad? Why?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276" y="746775"/>
            <a:ext cx="3868023" cy="21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75" y="2922538"/>
            <a:ext cx="3667756" cy="21757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44701" y="3086900"/>
            <a:ext cx="46917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icksand"/>
              <a:buChar char="●"/>
            </a:pPr>
            <a:r>
              <a:rPr lang="en" sz="1600">
                <a:latin typeface="Quicksand"/>
                <a:ea typeface="Quicksand"/>
                <a:cs typeface="Quicksand"/>
                <a:sym typeface="Quicksand"/>
              </a:rPr>
              <a:t>How do these pictures make you feel? Why? 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icksand"/>
              <a:buChar char="●"/>
            </a:pPr>
            <a:r>
              <a:rPr lang="en" sz="1600">
                <a:latin typeface="Quicksand"/>
                <a:ea typeface="Quicksand"/>
                <a:cs typeface="Quicksand"/>
                <a:sym typeface="Quicksand"/>
              </a:rPr>
              <a:t>Why do you think littering is happening at P.S. 377Q? 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Quicksand"/>
              <a:buChar char="●"/>
            </a:pPr>
            <a:r>
              <a:rPr lang="en" sz="1600">
                <a:latin typeface="Quicksand"/>
                <a:ea typeface="Quicksand"/>
                <a:cs typeface="Quicksand"/>
                <a:sym typeface="Quicksand"/>
              </a:rPr>
              <a:t>How do you think we can fix this problem?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302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Step 2: Gather the evidence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267050" y="1319875"/>
            <a:ext cx="4554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Quicksand"/>
              <a:buChar char="●"/>
            </a:pPr>
            <a:r>
              <a:rPr lang="en" sz="26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How do we know littering is happening at P.S. 377?</a:t>
            </a:r>
            <a:endParaRPr sz="26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Quicksand"/>
              <a:buChar char="●"/>
            </a:pPr>
            <a:r>
              <a:rPr lang="en" sz="26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Why is it happening?</a:t>
            </a:r>
            <a:endParaRPr sz="26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475" y="2777125"/>
            <a:ext cx="1991302" cy="22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9909"/>
          <a:stretch/>
        </p:blipFill>
        <p:spPr>
          <a:xfrm>
            <a:off x="5063025" y="1163955"/>
            <a:ext cx="3714850" cy="36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47425" y="221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Quicksand"/>
                <a:ea typeface="Quicksand"/>
                <a:cs typeface="Quicksand"/>
                <a:sym typeface="Quicksand"/>
              </a:rPr>
              <a:t>Evidence</a:t>
            </a:r>
            <a:endParaRPr sz="302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47425" y="1116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When you walk around our school (both inside and outside), there is a lot of garbage! </a:t>
            </a:r>
            <a:endParaRPr sz="2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When Ms. Esposito walks around, she is picking up pieces of garbage, like paper, wrappers, and more. </a:t>
            </a:r>
            <a:endParaRPr sz="2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custodians have let us know that there is a lot of mess in and out of our classrooms. </a:t>
            </a:r>
            <a:endParaRPr sz="2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Your turn! </a:t>
            </a:r>
            <a:endParaRPr sz="2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How else do we know littering is happening inside and outside of our school?</a:t>
            </a:r>
            <a:endParaRPr sz="2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300" y="138475"/>
            <a:ext cx="866175" cy="97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>
                <a:latin typeface="Quicksand"/>
                <a:ea typeface="Quicksand"/>
                <a:cs typeface="Quicksand"/>
                <a:sym typeface="Quicksand"/>
              </a:rPr>
              <a:t>Step 3: Identify the Causes</a:t>
            </a:r>
            <a:endParaRPr sz="302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317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"/>
              <a:buChar char="●"/>
            </a:pPr>
            <a:r>
              <a:rPr lang="en" sz="1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Let’s discuss…</a:t>
            </a:r>
            <a:endParaRPr sz="1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"/>
              <a:buChar char="○"/>
            </a:pPr>
            <a:r>
              <a:rPr lang="en" sz="1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Why do you think littering happening to our beautiful, new school? </a:t>
            </a:r>
            <a:endParaRPr sz="1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"/>
              <a:buChar char="○"/>
            </a:pPr>
            <a:r>
              <a:rPr lang="en" sz="1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Turn and talk with your partner.</a:t>
            </a:r>
            <a:endParaRPr sz="1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938" y="2556425"/>
            <a:ext cx="2642126" cy="258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361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 b="1">
                <a:latin typeface="Quicksand"/>
                <a:ea typeface="Quicksand"/>
                <a:cs typeface="Quicksand"/>
                <a:sym typeface="Quicksand"/>
              </a:rPr>
              <a:t>Causes</a:t>
            </a:r>
            <a:endParaRPr sz="342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icksand"/>
              <a:buChar char="●"/>
            </a:pP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There aren’t many garbage cans in our hallways and in the stairwells.</a:t>
            </a:r>
            <a:endParaRPr sz="2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icksand"/>
              <a:buChar char="●"/>
            </a:pP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Our school community may not realize what it does to our school.</a:t>
            </a:r>
            <a:endParaRPr sz="2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icksand"/>
              <a:buChar char="●"/>
            </a:pP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There is no one going around helping this problem we have. </a:t>
            </a:r>
            <a:endParaRPr sz="2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Your turn! Anything else we should add?</a:t>
            </a:r>
            <a:endParaRPr sz="2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 b="1">
                <a:latin typeface="Quicksand"/>
                <a:ea typeface="Quicksand"/>
                <a:cs typeface="Quicksand"/>
                <a:sym typeface="Quicksand"/>
              </a:rPr>
              <a:t>Step 4: Evaluate an Existing Policy</a:t>
            </a:r>
            <a:endParaRPr sz="262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icksand"/>
              <a:buChar char="●"/>
            </a:pPr>
            <a:r>
              <a:rPr lang="en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How do we already try to keep our school clean?</a:t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"/>
              <a:buChar char="○"/>
            </a:pPr>
            <a:r>
              <a:rPr lang="en" sz="1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Garbage cans inside our classrooms.</a:t>
            </a:r>
            <a:endParaRPr sz="1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"/>
              <a:buChar char="○"/>
            </a:pPr>
            <a:r>
              <a:rPr lang="en" sz="1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Some students may see garbage on the floor and pick it up. </a:t>
            </a:r>
            <a:endParaRPr sz="1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"/>
              <a:buChar char="○"/>
            </a:pPr>
            <a:r>
              <a:rPr lang="en" sz="19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Our custodians clean the classrooms, hallways and around the school each day</a:t>
            </a:r>
            <a:endParaRPr sz="2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125" y="3160050"/>
            <a:ext cx="1408301" cy="174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125" y="3251740"/>
            <a:ext cx="2783749" cy="15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3550" y="3348452"/>
            <a:ext cx="2783749" cy="1371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On-screen Show (16:9)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Quicksand</vt:lpstr>
      <vt:lpstr>Amatic SC</vt:lpstr>
      <vt:lpstr>Simple Light</vt:lpstr>
      <vt:lpstr>Littering at P.S. 377Q</vt:lpstr>
      <vt:lpstr>The 6 Steps of the Public Policy Analyst (PPA)</vt:lpstr>
      <vt:lpstr>Step 1: What’s the Problem?</vt:lpstr>
      <vt:lpstr>What is Littering?</vt:lpstr>
      <vt:lpstr>Step 2: Gather the evidence</vt:lpstr>
      <vt:lpstr>Evidence</vt:lpstr>
      <vt:lpstr>Step 3: Identify the Causes</vt:lpstr>
      <vt:lpstr>Causes</vt:lpstr>
      <vt:lpstr>Step 4: Evaluate an Existing Policy</vt:lpstr>
      <vt:lpstr>Step 5: Develop a Solution</vt:lpstr>
      <vt:lpstr>Solutions:  How can we fix this problem?</vt:lpstr>
      <vt:lpstr>Step 6: Choose the BEST 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Littering at P.S. 377Q</dc:title>
  <cp:lastModifiedBy>Joseph Montecalvo</cp:lastModifiedBy>
  <cp:revision>1</cp:revision>
  <dcterms:modified xsi:type="dcterms:W3CDTF">2022-03-30T22:22:57Z</dcterms:modified>
</cp:coreProperties>
</file>