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y="5143500" cx="9144000"/>
  <p:notesSz cx="6858000" cy="9144000"/>
  <p:embeddedFontLst>
    <p:embeddedFont>
      <p:font typeface="Source Code Pro"/>
      <p:regular r:id="rId30"/>
      <p:bold r:id="rId31"/>
      <p:italic r:id="rId32"/>
      <p:boldItalic r:id="rId33"/>
    </p:embeddedFont>
    <p:embeddedFont>
      <p:font typeface="Oswald"/>
      <p:regular r:id="rId34"/>
      <p:bold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0303748-D76C-464D-BD4D-B2B9D06C4A6D}">
  <a:tblStyle styleId="{E0303748-D76C-464D-BD4D-B2B9D06C4A6D}"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SourceCodePro-bold.fntdata"/><Relationship Id="rId30" Type="http://schemas.openxmlformats.org/officeDocument/2006/relationships/font" Target="fonts/SourceCodePro-regular.fntdata"/><Relationship Id="rId11" Type="http://schemas.openxmlformats.org/officeDocument/2006/relationships/slide" Target="slides/slide5.xml"/><Relationship Id="rId33" Type="http://schemas.openxmlformats.org/officeDocument/2006/relationships/font" Target="fonts/SourceCodePro-boldItalic.fntdata"/><Relationship Id="rId10" Type="http://schemas.openxmlformats.org/officeDocument/2006/relationships/slide" Target="slides/slide4.xml"/><Relationship Id="rId32" Type="http://schemas.openxmlformats.org/officeDocument/2006/relationships/font" Target="fonts/SourceCodePro-italic.fntdata"/><Relationship Id="rId13" Type="http://schemas.openxmlformats.org/officeDocument/2006/relationships/slide" Target="slides/slide7.xml"/><Relationship Id="rId35" Type="http://schemas.openxmlformats.org/officeDocument/2006/relationships/font" Target="fonts/Oswald-bold.fntdata"/><Relationship Id="rId12" Type="http://schemas.openxmlformats.org/officeDocument/2006/relationships/slide" Target="slides/slide6.xml"/><Relationship Id="rId34" Type="http://schemas.openxmlformats.org/officeDocument/2006/relationships/font" Target="fonts/Oswald-regular.fnt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208362114a4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208362114a4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08362114a4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08362114a4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08362114a4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08362114a4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08362114a4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08362114a4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08362114a4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08362114a4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08362114a4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208362114a4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08362114a4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208362114a4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Move to section 4</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208362114a4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208362114a4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08362114a4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208362114a4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08362114a4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08362114a4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08362114a4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08362114a4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08362114a4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08362114a4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08362114a4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208362114a4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08362114a4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208362114a4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08362114a4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208362114a4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208362114a4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208362114a4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08362114a4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08362114a4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08362114a4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08362114a4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Move to section 1</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08362114a4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08362114a4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08362114a4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08362114a4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08362114a4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08362114a4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08362114a4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08362114a4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08362114a4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08362114a4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fmla="val 5000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5" y="0"/>
            <a:ext cx="9144000" cy="3124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411175" y="644300"/>
            <a:ext cx="8282400" cy="21090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p:txBody>
      </p:sp>
      <p:sp>
        <p:nvSpPr>
          <p:cNvPr id="13" name="Google Shape;13;p2"/>
          <p:cNvSpPr txBox="1"/>
          <p:nvPr>
            <p:ph idx="1" type="subTitle"/>
          </p:nvPr>
        </p:nvSpPr>
        <p:spPr>
          <a:xfrm>
            <a:off x="411175" y="3398250"/>
            <a:ext cx="8282400" cy="1260600"/>
          </a:xfrm>
          <a:prstGeom prst="rect">
            <a:avLst/>
          </a:prstGeom>
        </p:spPr>
        <p:txBody>
          <a:bodyPr anchorCtr="0" anchor="ctr" bIns="91425" lIns="91425" spcFirstLastPara="1" rIns="91425" wrap="square" tIns="91425">
            <a:norm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cap="flat" cmpd="sng" w="28575">
            <a:solidFill>
              <a:schemeClr val="dk1"/>
            </a:solidFill>
            <a:prstDash val="lgDash"/>
            <a:round/>
            <a:headEnd len="sm" w="sm" type="none"/>
            <a:tailEnd len="sm" w="sm" type="none"/>
          </a:ln>
        </p:spPr>
      </p:cxnSp>
      <p:sp>
        <p:nvSpPr>
          <p:cNvPr id="53" name="Google Shape;53;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430800" y="1889700"/>
            <a:ext cx="8282400" cy="15165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1" name="Google Shape;21;p4"/>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6" name="Google Shape;26;p5"/>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7" name="Google Shape;27;p5"/>
          <p:cNvSpPr txBox="1"/>
          <p:nvPr>
            <p:ph idx="1" type="body"/>
          </p:nvPr>
        </p:nvSpPr>
        <p:spPr>
          <a:xfrm>
            <a:off x="311700" y="1468825"/>
            <a:ext cx="3999900" cy="3099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468825"/>
            <a:ext cx="3999900" cy="3099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cap="flat" cmpd="sng" w="19050">
            <a:solidFill>
              <a:schemeClr val="dk2"/>
            </a:solidFill>
            <a:prstDash val="lgDash"/>
            <a:round/>
            <a:headEnd len="sm" w="sm" type="none"/>
            <a:tailEnd len="sm" w="sm" type="none"/>
          </a:ln>
        </p:spPr>
      </p:cxnSp>
      <p:sp>
        <p:nvSpPr>
          <p:cNvPr id="35" name="Google Shape;35;p7"/>
          <p:cNvSpPr txBox="1"/>
          <p:nvPr>
            <p:ph type="title"/>
          </p:nvPr>
        </p:nvSpPr>
        <p:spPr>
          <a:xfrm>
            <a:off x="311700" y="6318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6" name="Google Shape;36;p7"/>
          <p:cNvSpPr txBox="1"/>
          <p:nvPr>
            <p:ph idx="1" type="body"/>
          </p:nvPr>
        </p:nvSpPr>
        <p:spPr>
          <a:xfrm>
            <a:off x="311700" y="1618204"/>
            <a:ext cx="2808000" cy="29508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8" name="Shape 38"/>
        <p:cNvGrpSpPr/>
        <p:nvPr/>
      </p:nvGrpSpPr>
      <p:grpSpPr>
        <a:xfrm>
          <a:off x="0" y="0"/>
          <a:ext cx="0" cy="0"/>
          <a:chOff x="0" y="0"/>
          <a:chExt cx="0" cy="0"/>
        </a:xfrm>
      </p:grpSpPr>
      <p:sp>
        <p:nvSpPr>
          <p:cNvPr id="39" name="Google Shape;39;p8"/>
          <p:cNvSpPr txBox="1"/>
          <p:nvPr>
            <p:ph type="title"/>
          </p:nvPr>
        </p:nvSpPr>
        <p:spPr>
          <a:xfrm>
            <a:off x="490250" y="528900"/>
            <a:ext cx="5678100" cy="40857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1"/>
        </a:solidFill>
      </p:bgPr>
    </p:bg>
    <p:spTree>
      <p:nvGrpSpPr>
        <p:cNvPr id="4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577200" cy="0"/>
          </a:xfrm>
          <a:prstGeom prst="straightConnector1">
            <a:avLst/>
          </a:prstGeom>
          <a:noFill/>
          <a:ln cap="flat" cmpd="sng" w="19050">
            <a:solidFill>
              <a:schemeClr val="dk1"/>
            </a:solidFill>
            <a:prstDash val="lgDash"/>
            <a:round/>
            <a:headEnd len="sm" w="sm" type="none"/>
            <a:tailEnd len="sm" w="sm" type="none"/>
          </a:ln>
        </p:spPr>
      </p:cxnSp>
      <p:sp>
        <p:nvSpPr>
          <p:cNvPr id="44" name="Google Shape;44;p9"/>
          <p:cNvSpPr txBox="1"/>
          <p:nvPr>
            <p:ph type="title"/>
          </p:nvPr>
        </p:nvSpPr>
        <p:spPr>
          <a:xfrm>
            <a:off x="265500" y="1078750"/>
            <a:ext cx="4045200" cy="1789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p:txBody>
      </p:sp>
      <p:sp>
        <p:nvSpPr>
          <p:cNvPr id="45" name="Google Shape;45;p9"/>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Font typeface="Oswald"/>
              <a:buNone/>
              <a:defRPr sz="2100">
                <a:latin typeface="Oswald"/>
                <a:ea typeface="Oswald"/>
                <a:cs typeface="Oswald"/>
                <a:sym typeface="Oswald"/>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dern-writer">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p:txBody>
      </p:sp>
      <p:sp>
        <p:nvSpPr>
          <p:cNvPr id="7" name="Google Shape;7;p1"/>
          <p:cNvSpPr txBox="1"/>
          <p:nvPr>
            <p:ph idx="1" type="body"/>
          </p:nvPr>
        </p:nvSpPr>
        <p:spPr>
          <a:xfrm>
            <a:off x="311700" y="1468825"/>
            <a:ext cx="8520600" cy="3099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 Id="rId3" Type="http://schemas.openxmlformats.org/officeDocument/2006/relationships/hyperlink" Target="https://secure.panoramaed.com/nycdoe/understand/9047446/survey_results/20367815#/questions/topics/43026"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 Id="rId3" Type="http://schemas.openxmlformats.org/officeDocument/2006/relationships/hyperlink" Target="https://secure.panoramaed.com/nycdoe/understand/9047446/survey_results/20367815#/questions/topics/43026"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 Id="rId3" Type="http://schemas.openxmlformats.org/officeDocument/2006/relationships/hyperlink" Target="https://secure.panoramaed.com/nycdoe/understand/9047446/survey_results/20367815#/questions/topics/43026"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www.youtube.com/watch?v=taLRxEsQlOU" TargetMode="Externa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 Id="rId3" Type="http://schemas.openxmlformats.org/officeDocument/2006/relationships/image" Target="../media/image3.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 Id="rId3" Type="http://schemas.openxmlformats.org/officeDocument/2006/relationships/hyperlink" Target="https://www.nycenet.edu/bullyingreporting/Home/GetStarted" TargetMode="External"/><Relationship Id="rId4" Type="http://schemas.openxmlformats.org/officeDocument/2006/relationships/hyperlink" Target="https://www.nycenet.edu/schoolsear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secure.panoramaed.com/nycdoe/understand/1319974/summary?project_id=17745"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 Id="rId3" Type="http://schemas.openxmlformats.org/officeDocument/2006/relationships/hyperlink" Target="https://secure.panoramaed.com/nycdoe/understand/9047446/survey_results/20367815#/questions/topics/4302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 Id="rId3" Type="http://schemas.openxmlformats.org/officeDocument/2006/relationships/hyperlink" Target="https://secure.panoramaed.com/nycdoe/understand/9047446/survey_results/20367815#/questions/topics/43026"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pic>
        <p:nvPicPr>
          <p:cNvPr id="62" name="Google Shape;62;p13"/>
          <p:cNvPicPr preferRelativeResize="0"/>
          <p:nvPr/>
        </p:nvPicPr>
        <p:blipFill>
          <a:blip r:embed="rId3">
            <a:alphaModFix/>
          </a:blip>
          <a:stretch>
            <a:fillRect/>
          </a:stretch>
        </p:blipFill>
        <p:spPr>
          <a:xfrm>
            <a:off x="152400" y="152400"/>
            <a:ext cx="8835475" cy="48387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2"/>
          <p:cNvSpPr txBox="1"/>
          <p:nvPr>
            <p:ph type="title"/>
          </p:nvPr>
        </p:nvSpPr>
        <p:spPr>
          <a:xfrm>
            <a:off x="430800" y="1889700"/>
            <a:ext cx="8282400" cy="15165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b="1" lang="en">
                <a:latin typeface="Comic Sans MS"/>
                <a:ea typeface="Comic Sans MS"/>
                <a:cs typeface="Comic Sans MS"/>
                <a:sym typeface="Comic Sans MS"/>
              </a:rPr>
              <a:t>Why do students bully each other?</a:t>
            </a:r>
            <a:endParaRPr b="1">
              <a:latin typeface="Comic Sans MS"/>
              <a:ea typeface="Comic Sans MS"/>
              <a:cs typeface="Comic Sans MS"/>
              <a:sym typeface="Comic Sans M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311700" y="1106125"/>
            <a:ext cx="8520600" cy="196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lang="en" sz="6500"/>
              <a:t>46</a:t>
            </a:r>
            <a:r>
              <a:rPr lang="en" sz="6500"/>
              <a:t>% say students bully others based on Race or Culture!</a:t>
            </a:r>
            <a:endParaRPr sz="6500"/>
          </a:p>
        </p:txBody>
      </p:sp>
      <p:sp>
        <p:nvSpPr>
          <p:cNvPr id="120" name="Google Shape;120;p23"/>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u="sng">
                <a:solidFill>
                  <a:schemeClr val="hlink"/>
                </a:solidFill>
                <a:hlinkClick r:id="rId3"/>
              </a:rPr>
              <a:t>https://secure.panoramaed.com/nycdoe/understand/9047446/survey_results/20367815#/questions/topics/43026</a:t>
            </a:r>
            <a:r>
              <a:rPr lang="en"/>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4"/>
          <p:cNvSpPr txBox="1"/>
          <p:nvPr>
            <p:ph type="title"/>
          </p:nvPr>
        </p:nvSpPr>
        <p:spPr>
          <a:xfrm>
            <a:off x="311700" y="1106125"/>
            <a:ext cx="8520600" cy="196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lang="en" sz="6500"/>
              <a:t>48% say students bully others based on Gender or Sexuality!</a:t>
            </a:r>
            <a:endParaRPr sz="6500"/>
          </a:p>
        </p:txBody>
      </p:sp>
      <p:sp>
        <p:nvSpPr>
          <p:cNvPr id="126" name="Google Shape;126;p24"/>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u="sng">
                <a:solidFill>
                  <a:schemeClr val="hlink"/>
                </a:solidFill>
                <a:hlinkClick r:id="rId3"/>
              </a:rPr>
              <a:t>https://secure.panoramaed.com/nycdoe/understand/9047446/survey_results/20367815#/questions/topics/43026</a:t>
            </a:r>
            <a:r>
              <a:rPr lang="en"/>
              <a:t>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311700" y="1106125"/>
            <a:ext cx="8520600" cy="196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lang="en" sz="6500"/>
              <a:t>54</a:t>
            </a:r>
            <a:r>
              <a:rPr lang="en" sz="6500"/>
              <a:t>% say students bully others based on Weight or Disability!</a:t>
            </a:r>
            <a:endParaRPr sz="6500"/>
          </a:p>
        </p:txBody>
      </p:sp>
      <p:sp>
        <p:nvSpPr>
          <p:cNvPr id="132" name="Google Shape;132;p25"/>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u="sng">
                <a:solidFill>
                  <a:schemeClr val="hlink"/>
                </a:solidFill>
                <a:hlinkClick r:id="rId3"/>
              </a:rPr>
              <a:t>https://secure.panoramaed.com/nycdoe/understand/9047446/survey_results/20367815#/questions/topics/43026</a:t>
            </a:r>
            <a:r>
              <a:rPr lang="en"/>
              <a:t>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6"/>
          <p:cNvSpPr txBox="1"/>
          <p:nvPr>
            <p:ph type="title"/>
          </p:nvPr>
        </p:nvSpPr>
        <p:spPr>
          <a:xfrm>
            <a:off x="430800" y="1889700"/>
            <a:ext cx="8282400" cy="15165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Step 4:  Evaluate the existing policy</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7"/>
          <p:cNvSpPr txBox="1"/>
          <p:nvPr>
            <p:ph type="title"/>
          </p:nvPr>
        </p:nvSpPr>
        <p:spPr>
          <a:xfrm>
            <a:off x="79550" y="1604025"/>
            <a:ext cx="9064500" cy="1935600"/>
          </a:xfrm>
          <a:prstGeom prst="rect">
            <a:avLst/>
          </a:prstGeom>
        </p:spPr>
        <p:txBody>
          <a:bodyPr anchorCtr="0" anchor="ctr" bIns="91425" lIns="91425" spcFirstLastPara="1" rIns="91425" wrap="square" tIns="91425">
            <a:noAutofit/>
          </a:bodyPr>
          <a:lstStyle/>
          <a:p>
            <a:pPr indent="0" lvl="0" marL="0" rtl="0" algn="ctr">
              <a:lnSpc>
                <a:spcPct val="115000"/>
              </a:lnSpc>
              <a:spcBef>
                <a:spcPts val="900"/>
              </a:spcBef>
              <a:spcAft>
                <a:spcPts val="1200"/>
              </a:spcAft>
              <a:buSzPts val="990"/>
              <a:buNone/>
            </a:pPr>
            <a:r>
              <a:rPr b="1" lang="en" sz="1815">
                <a:latin typeface="Comic Sans MS"/>
                <a:ea typeface="Comic Sans MS"/>
                <a:cs typeface="Comic Sans MS"/>
                <a:sym typeface="Comic Sans MS"/>
              </a:rPr>
              <a:t>Under DOE policy, students may not harass, intimidate, bully or sexually harass other students. Students may also not discriminate against or harass, intimidate or bully students on the basis of actual or perceived race, color, citizenship/immigration status, religion, creed, national origin, disability, ethnicity, gender, gender identity, gender expression, sexual orientation, or weight.</a:t>
            </a:r>
            <a:endParaRPr sz="334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8"/>
          <p:cNvSpPr txBox="1"/>
          <p:nvPr>
            <p:ph type="title"/>
          </p:nvPr>
        </p:nvSpPr>
        <p:spPr>
          <a:xfrm>
            <a:off x="430800" y="1889700"/>
            <a:ext cx="8282400" cy="15165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Step 4:  Evaluate the existing policy</a:t>
            </a:r>
            <a:endParaRPr/>
          </a:p>
        </p:txBody>
      </p:sp>
      <p:pic>
        <p:nvPicPr>
          <p:cNvPr descr="Slides from this webinar are available at https://bit.ly/2RHyfRz&#10;&#10;In this current climate, it is crucial that our students feel safe and supported in their learning environments, whether in-person or remote. This workshop covered the different types of bullying and harassment students face, how to identify if behavior is bullying, and what schools must do to protect students. We also discussed specific strategies and resources if a student is facing bullying or harassment in the remote learning environment." id="148" name="Google Shape;148;p28" title="{WEBINAR} Bullying in NYC Schools: How to Identify It and What to Do">
            <a:hlinkClick r:id="rId3"/>
          </p:cNvPr>
          <p:cNvPicPr preferRelativeResize="0"/>
          <p:nvPr/>
        </p:nvPicPr>
        <p:blipFill>
          <a:blip r:embed="rId4">
            <a:alphaModFix/>
          </a:blip>
          <a:stretch>
            <a:fillRect/>
          </a:stretch>
        </p:blipFill>
        <p:spPr>
          <a:xfrm>
            <a:off x="0" y="0"/>
            <a:ext cx="9144000" cy="5143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1000"/>
                                        <p:tgtEl>
                                          <p:spTgt spid="1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9"/>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ctr">
              <a:lnSpc>
                <a:spcPct val="115000"/>
              </a:lnSpc>
              <a:spcBef>
                <a:spcPts val="0"/>
              </a:spcBef>
              <a:spcAft>
                <a:spcPts val="0"/>
              </a:spcAft>
              <a:buSzPts val="990"/>
              <a:buNone/>
            </a:pPr>
            <a:r>
              <a:rPr b="1" lang="en" sz="2020">
                <a:latin typeface="Comic Sans MS"/>
                <a:ea typeface="Comic Sans MS"/>
                <a:cs typeface="Comic Sans MS"/>
                <a:sym typeface="Comic Sans MS"/>
              </a:rPr>
              <a:t>ADDRESSING BULLYING AND BIAS-BASED BEHAVIOR </a:t>
            </a:r>
            <a:endParaRPr b="1" sz="2020">
              <a:latin typeface="Comic Sans MS"/>
              <a:ea typeface="Comic Sans MS"/>
              <a:cs typeface="Comic Sans MS"/>
              <a:sym typeface="Comic Sans MS"/>
            </a:endParaRPr>
          </a:p>
          <a:p>
            <a:pPr indent="0" lvl="0" marL="0" rtl="0" algn="ctr">
              <a:lnSpc>
                <a:spcPct val="115000"/>
              </a:lnSpc>
              <a:spcBef>
                <a:spcPts val="1200"/>
              </a:spcBef>
              <a:spcAft>
                <a:spcPts val="1200"/>
              </a:spcAft>
              <a:buSzPts val="990"/>
              <a:buNone/>
            </a:pPr>
            <a:r>
              <a:rPr b="1" lang="en" sz="2020">
                <a:latin typeface="Comic Sans MS"/>
                <a:ea typeface="Comic Sans MS"/>
                <a:cs typeface="Comic Sans MS"/>
                <a:sym typeface="Comic Sans MS"/>
              </a:rPr>
              <a:t>Prevention and Intervention </a:t>
            </a:r>
            <a:endParaRPr b="1" sz="3100">
              <a:latin typeface="Comic Sans MS"/>
              <a:ea typeface="Comic Sans MS"/>
              <a:cs typeface="Comic Sans MS"/>
              <a:sym typeface="Comic Sans MS"/>
            </a:endParaRPr>
          </a:p>
        </p:txBody>
      </p:sp>
      <p:sp>
        <p:nvSpPr>
          <p:cNvPr id="154" name="Google Shape;154;p29"/>
          <p:cNvSpPr txBox="1"/>
          <p:nvPr>
            <p:ph idx="1" type="body"/>
          </p:nvPr>
        </p:nvSpPr>
        <p:spPr>
          <a:xfrm>
            <a:off x="0" y="1246100"/>
            <a:ext cx="9144000" cy="315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605"/>
              <a:buNone/>
            </a:pPr>
            <a:r>
              <a:rPr b="1" lang="en" sz="1190">
                <a:latin typeface="Comic Sans MS"/>
                <a:ea typeface="Comic Sans MS"/>
                <a:cs typeface="Comic Sans MS"/>
                <a:sym typeface="Comic Sans MS"/>
              </a:rPr>
              <a:t>Each school is expected to promote a nurturing school culture that promotes positive interpersonal and intergroup relations and respect for diversity among students and between students and staff. Schools should provide all students with a supportive and safe environment in which to grow and thrive academically and socially. The ability of students to learn and meet high academic standards and the school community’s ability to educate its students are compromised when students engage in discrimination or harassment, bullying, or intimidating behavior toward other students. </a:t>
            </a:r>
            <a:endParaRPr b="1" sz="1190">
              <a:latin typeface="Comic Sans MS"/>
              <a:ea typeface="Comic Sans MS"/>
              <a:cs typeface="Comic Sans MS"/>
              <a:sym typeface="Comic Sans MS"/>
            </a:endParaRPr>
          </a:p>
          <a:p>
            <a:pPr indent="0" lvl="0" marL="0" rtl="0" algn="l">
              <a:spcBef>
                <a:spcPts val="1200"/>
              </a:spcBef>
              <a:spcAft>
                <a:spcPts val="0"/>
              </a:spcAft>
              <a:buSzPts val="605"/>
              <a:buNone/>
            </a:pPr>
            <a:r>
              <a:rPr b="1" lang="en" sz="1190">
                <a:latin typeface="Comic Sans MS"/>
                <a:ea typeface="Comic Sans MS"/>
                <a:cs typeface="Comic Sans MS"/>
                <a:sym typeface="Comic Sans MS"/>
              </a:rPr>
              <a:t>Schools should prevent bullying behavior through: </a:t>
            </a:r>
            <a:endParaRPr b="1" sz="1190">
              <a:latin typeface="Comic Sans MS"/>
              <a:ea typeface="Comic Sans MS"/>
              <a:cs typeface="Comic Sans MS"/>
              <a:sym typeface="Comic Sans MS"/>
            </a:endParaRPr>
          </a:p>
          <a:p>
            <a:pPr indent="0" lvl="0" marL="0" rtl="0" algn="l">
              <a:spcBef>
                <a:spcPts val="1200"/>
              </a:spcBef>
              <a:spcAft>
                <a:spcPts val="0"/>
              </a:spcAft>
              <a:buSzPts val="605"/>
              <a:buNone/>
            </a:pPr>
            <a:r>
              <a:rPr b="1" lang="en" sz="1190">
                <a:latin typeface="Comic Sans MS"/>
                <a:ea typeface="Comic Sans MS"/>
                <a:cs typeface="Comic Sans MS"/>
                <a:sym typeface="Comic Sans MS"/>
              </a:rPr>
              <a:t>• Implementation of school-wide and classroom-based social and emotional learning strategies and positive approaches to discipline; </a:t>
            </a:r>
            <a:endParaRPr b="1" sz="1190">
              <a:latin typeface="Comic Sans MS"/>
              <a:ea typeface="Comic Sans MS"/>
              <a:cs typeface="Comic Sans MS"/>
              <a:sym typeface="Comic Sans MS"/>
            </a:endParaRPr>
          </a:p>
          <a:p>
            <a:pPr indent="0" lvl="0" marL="0" rtl="0" algn="l">
              <a:spcBef>
                <a:spcPts val="1200"/>
              </a:spcBef>
              <a:spcAft>
                <a:spcPts val="0"/>
              </a:spcAft>
              <a:buSzPts val="605"/>
              <a:buNone/>
            </a:pPr>
            <a:r>
              <a:rPr b="1" lang="en" sz="1190">
                <a:latin typeface="Comic Sans MS"/>
                <a:ea typeface="Comic Sans MS"/>
                <a:cs typeface="Comic Sans MS"/>
                <a:sym typeface="Comic Sans MS"/>
              </a:rPr>
              <a:t>• Age-appropriate instruction on bullying prevention in each grade that is incorporated into the curriculum; </a:t>
            </a:r>
            <a:endParaRPr b="1" sz="1190">
              <a:latin typeface="Comic Sans MS"/>
              <a:ea typeface="Comic Sans MS"/>
              <a:cs typeface="Comic Sans MS"/>
              <a:sym typeface="Comic Sans MS"/>
            </a:endParaRPr>
          </a:p>
          <a:p>
            <a:pPr indent="0" lvl="0" marL="0" rtl="0" algn="l">
              <a:spcBef>
                <a:spcPts val="1200"/>
              </a:spcBef>
              <a:spcAft>
                <a:spcPts val="0"/>
              </a:spcAft>
              <a:buSzPts val="605"/>
              <a:buNone/>
            </a:pPr>
            <a:r>
              <a:rPr b="1" lang="en" sz="1190">
                <a:latin typeface="Comic Sans MS"/>
                <a:ea typeface="Comic Sans MS"/>
                <a:cs typeface="Comic Sans MS"/>
                <a:sym typeface="Comic Sans MS"/>
              </a:rPr>
              <a:t>• Creation of a school-wide and classroom climate that supports racial, cultural and other forms of diversity, (i.e., clear communication of behavioral expectations, incorporation of lesson plans on prejudice reduction, modeling unbiased behavior, empathy development and cooperative learning); and </a:t>
            </a:r>
            <a:endParaRPr b="1" sz="1190">
              <a:latin typeface="Comic Sans MS"/>
              <a:ea typeface="Comic Sans MS"/>
              <a:cs typeface="Comic Sans MS"/>
              <a:sym typeface="Comic Sans MS"/>
            </a:endParaRPr>
          </a:p>
          <a:p>
            <a:pPr indent="0" lvl="0" marL="0" rtl="0" algn="l">
              <a:spcBef>
                <a:spcPts val="1200"/>
              </a:spcBef>
              <a:spcAft>
                <a:spcPts val="1200"/>
              </a:spcAft>
              <a:buSzPts val="605"/>
              <a:buNone/>
            </a:pPr>
            <a:r>
              <a:rPr b="1" lang="en" sz="1190">
                <a:latin typeface="Comic Sans MS"/>
                <a:ea typeface="Comic Sans MS"/>
                <a:cs typeface="Comic Sans MS"/>
                <a:sym typeface="Comic Sans MS"/>
              </a:rPr>
              <a:t>• Encouragement of parent participation in bullying behavior prevention initiatives.</a:t>
            </a:r>
            <a:endParaRPr b="1" sz="1190">
              <a:latin typeface="Comic Sans MS"/>
              <a:ea typeface="Comic Sans MS"/>
              <a:cs typeface="Comic Sans MS"/>
              <a:sym typeface="Comic Sans MS"/>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8" name="Shape 158"/>
        <p:cNvGrpSpPr/>
        <p:nvPr/>
      </p:nvGrpSpPr>
      <p:grpSpPr>
        <a:xfrm>
          <a:off x="0" y="0"/>
          <a:ext cx="0" cy="0"/>
          <a:chOff x="0" y="0"/>
          <a:chExt cx="0" cy="0"/>
        </a:xfrm>
      </p:grpSpPr>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1"/>
          <p:cNvSpPr txBox="1"/>
          <p:nvPr>
            <p:ph type="title"/>
          </p:nvPr>
        </p:nvSpPr>
        <p:spPr>
          <a:xfrm>
            <a:off x="311350" y="0"/>
            <a:ext cx="4045200" cy="15909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What you can do if you are bullied</a:t>
            </a:r>
            <a:endParaRPr/>
          </a:p>
        </p:txBody>
      </p:sp>
      <p:sp>
        <p:nvSpPr>
          <p:cNvPr id="164" name="Google Shape;164;p31"/>
          <p:cNvSpPr txBox="1"/>
          <p:nvPr>
            <p:ph idx="2" type="body"/>
          </p:nvPr>
        </p:nvSpPr>
        <p:spPr>
          <a:xfrm>
            <a:off x="4572000" y="61375"/>
            <a:ext cx="4482300" cy="5016000"/>
          </a:xfrm>
          <a:prstGeom prst="rect">
            <a:avLst/>
          </a:prstGeom>
        </p:spPr>
        <p:txBody>
          <a:bodyPr anchorCtr="0" anchor="ctr" bIns="91425" lIns="91425" spcFirstLastPara="1" rIns="91425" wrap="square" tIns="91425">
            <a:normAutofit/>
          </a:bodyPr>
          <a:lstStyle/>
          <a:p>
            <a:pPr indent="0" lvl="0" marL="0" rtl="0" algn="l">
              <a:spcBef>
                <a:spcPts val="900"/>
              </a:spcBef>
              <a:spcAft>
                <a:spcPts val="0"/>
              </a:spcAft>
              <a:buNone/>
            </a:pPr>
            <a:r>
              <a:rPr b="1" lang="en" sz="2050">
                <a:solidFill>
                  <a:srgbClr val="495B6C"/>
                </a:solidFill>
                <a:highlight>
                  <a:srgbClr val="FFFFFF"/>
                </a:highlight>
                <a:latin typeface="Comic Sans MS"/>
                <a:ea typeface="Comic Sans MS"/>
                <a:cs typeface="Comic Sans MS"/>
                <a:sym typeface="Comic Sans MS"/>
              </a:rPr>
              <a:t>There are four ways to report this type of behavior:</a:t>
            </a:r>
            <a:endParaRPr b="1" sz="2050">
              <a:solidFill>
                <a:srgbClr val="495B6C"/>
              </a:solidFill>
              <a:highlight>
                <a:srgbClr val="FFFFFF"/>
              </a:highlight>
              <a:latin typeface="Comic Sans MS"/>
              <a:ea typeface="Comic Sans MS"/>
              <a:cs typeface="Comic Sans MS"/>
              <a:sym typeface="Comic Sans MS"/>
            </a:endParaRPr>
          </a:p>
          <a:p>
            <a:pPr indent="-358775" lvl="0" marL="457200" rtl="0" algn="l">
              <a:spcBef>
                <a:spcPts val="1200"/>
              </a:spcBef>
              <a:spcAft>
                <a:spcPts val="0"/>
              </a:spcAft>
              <a:buClr>
                <a:srgbClr val="495B6C"/>
              </a:buClr>
              <a:buSzPts val="2050"/>
              <a:buFont typeface="Comic Sans MS"/>
              <a:buChar char="●"/>
            </a:pPr>
            <a:r>
              <a:rPr b="1" lang="en" sz="2050">
                <a:solidFill>
                  <a:srgbClr val="495B6C"/>
                </a:solidFill>
                <a:highlight>
                  <a:srgbClr val="FFFFFF"/>
                </a:highlight>
                <a:latin typeface="Comic Sans MS"/>
                <a:ea typeface="Comic Sans MS"/>
                <a:cs typeface="Comic Sans MS"/>
                <a:sym typeface="Comic Sans MS"/>
              </a:rPr>
              <a:t>File a complaint online (click the </a:t>
            </a:r>
            <a:r>
              <a:rPr b="1" lang="en" sz="2050">
                <a:solidFill>
                  <a:srgbClr val="2174C7"/>
                </a:solidFill>
                <a:highlight>
                  <a:srgbClr val="FFFFFF"/>
                </a:highlight>
                <a:uFill>
                  <a:noFill/>
                </a:uFill>
                <a:latin typeface="Comic Sans MS"/>
                <a:ea typeface="Comic Sans MS"/>
                <a:cs typeface="Comic Sans MS"/>
                <a:sym typeface="Comic Sans MS"/>
                <a:hlinkClick r:id="rId3">
                  <a:extLst>
                    <a:ext uri="{A12FA001-AC4F-418D-AE19-62706E023703}">
                      <ahyp:hlinkClr val="tx"/>
                    </a:ext>
                  </a:extLst>
                </a:hlinkClick>
              </a:rPr>
              <a:t>Get Started</a:t>
            </a:r>
            <a:r>
              <a:rPr b="1" lang="en" sz="2050">
                <a:solidFill>
                  <a:srgbClr val="495B6C"/>
                </a:solidFill>
                <a:highlight>
                  <a:srgbClr val="FFFFFF"/>
                </a:highlight>
                <a:latin typeface="Comic Sans MS"/>
                <a:ea typeface="Comic Sans MS"/>
                <a:cs typeface="Comic Sans MS"/>
                <a:sym typeface="Comic Sans MS"/>
              </a:rPr>
              <a:t> button below)</a:t>
            </a:r>
            <a:endParaRPr b="1" sz="2050">
              <a:solidFill>
                <a:srgbClr val="495B6C"/>
              </a:solidFill>
              <a:highlight>
                <a:srgbClr val="FFFFFF"/>
              </a:highlight>
              <a:latin typeface="Comic Sans MS"/>
              <a:ea typeface="Comic Sans MS"/>
              <a:cs typeface="Comic Sans MS"/>
              <a:sym typeface="Comic Sans MS"/>
            </a:endParaRPr>
          </a:p>
          <a:p>
            <a:pPr indent="-358775" lvl="0" marL="457200" rtl="0" algn="l">
              <a:spcBef>
                <a:spcPts val="0"/>
              </a:spcBef>
              <a:spcAft>
                <a:spcPts val="0"/>
              </a:spcAft>
              <a:buClr>
                <a:srgbClr val="495B6C"/>
              </a:buClr>
              <a:buSzPts val="2050"/>
              <a:buFont typeface="Comic Sans MS"/>
              <a:buChar char="●"/>
            </a:pPr>
            <a:r>
              <a:rPr b="1" lang="en" sz="2050">
                <a:solidFill>
                  <a:srgbClr val="495B6C"/>
                </a:solidFill>
                <a:highlight>
                  <a:srgbClr val="FFFFFF"/>
                </a:highlight>
                <a:latin typeface="Comic Sans MS"/>
                <a:ea typeface="Comic Sans MS"/>
                <a:cs typeface="Comic Sans MS"/>
                <a:sym typeface="Comic Sans MS"/>
              </a:rPr>
              <a:t>Notify a staff member at your </a:t>
            </a:r>
            <a:r>
              <a:rPr b="1" lang="en" sz="2050">
                <a:solidFill>
                  <a:srgbClr val="2174C7"/>
                </a:solidFill>
                <a:highlight>
                  <a:srgbClr val="FFFFFF"/>
                </a:highlight>
                <a:uFill>
                  <a:noFill/>
                </a:uFill>
                <a:latin typeface="Comic Sans MS"/>
                <a:ea typeface="Comic Sans MS"/>
                <a:cs typeface="Comic Sans MS"/>
                <a:sym typeface="Comic Sans MS"/>
                <a:hlinkClick r:id="rId4">
                  <a:extLst>
                    <a:ext uri="{A12FA001-AC4F-418D-AE19-62706E023703}">
                      <ahyp:hlinkClr val="tx"/>
                    </a:ext>
                  </a:extLst>
                </a:hlinkClick>
              </a:rPr>
              <a:t>school</a:t>
            </a:r>
            <a:r>
              <a:rPr b="1" lang="en" sz="2050">
                <a:solidFill>
                  <a:srgbClr val="495B6C"/>
                </a:solidFill>
                <a:highlight>
                  <a:srgbClr val="FFFFFF"/>
                </a:highlight>
                <a:latin typeface="Comic Sans MS"/>
                <a:ea typeface="Comic Sans MS"/>
                <a:cs typeface="Comic Sans MS"/>
                <a:sym typeface="Comic Sans MS"/>
              </a:rPr>
              <a:t>, including the Respect for All Liaison or Sexual Harassment Prevention Liaison, verbally or in writing</a:t>
            </a:r>
            <a:endParaRPr b="1" sz="2050">
              <a:solidFill>
                <a:srgbClr val="495B6C"/>
              </a:solidFill>
              <a:highlight>
                <a:srgbClr val="FFFFFF"/>
              </a:highlight>
              <a:latin typeface="Comic Sans MS"/>
              <a:ea typeface="Comic Sans MS"/>
              <a:cs typeface="Comic Sans MS"/>
              <a:sym typeface="Comic Sans MS"/>
            </a:endParaRPr>
          </a:p>
          <a:p>
            <a:pPr indent="-358775" lvl="0" marL="457200" rtl="0" algn="l">
              <a:spcBef>
                <a:spcPts val="0"/>
              </a:spcBef>
              <a:spcAft>
                <a:spcPts val="0"/>
              </a:spcAft>
              <a:buClr>
                <a:srgbClr val="495B6C"/>
              </a:buClr>
              <a:buSzPts val="2050"/>
              <a:buFont typeface="Comic Sans MS"/>
              <a:buChar char="●"/>
            </a:pPr>
            <a:r>
              <a:rPr b="1" lang="en" sz="2050">
                <a:solidFill>
                  <a:srgbClr val="495B6C"/>
                </a:solidFill>
                <a:highlight>
                  <a:srgbClr val="FFFFFF"/>
                </a:highlight>
                <a:latin typeface="Comic Sans MS"/>
                <a:ea typeface="Comic Sans MS"/>
                <a:cs typeface="Comic Sans MS"/>
                <a:sym typeface="Comic Sans MS"/>
              </a:rPr>
              <a:t>Call </a:t>
            </a:r>
            <a:r>
              <a:rPr b="1" lang="en" sz="2050">
                <a:solidFill>
                  <a:srgbClr val="2174C7"/>
                </a:solidFill>
                <a:highlight>
                  <a:srgbClr val="FFFFFF"/>
                </a:highlight>
                <a:latin typeface="Comic Sans MS"/>
                <a:ea typeface="Comic Sans MS"/>
                <a:cs typeface="Comic Sans MS"/>
                <a:sym typeface="Comic Sans MS"/>
              </a:rPr>
              <a:t>718-935-2288</a:t>
            </a:r>
            <a:endParaRPr b="1" sz="2050">
              <a:solidFill>
                <a:srgbClr val="2174C7"/>
              </a:solidFill>
              <a:highlight>
                <a:srgbClr val="FFFFFF"/>
              </a:highlight>
              <a:latin typeface="Comic Sans MS"/>
              <a:ea typeface="Comic Sans MS"/>
              <a:cs typeface="Comic Sans MS"/>
              <a:sym typeface="Comic Sans MS"/>
            </a:endParaRPr>
          </a:p>
          <a:p>
            <a:pPr indent="-358775" lvl="0" marL="457200" rtl="0" algn="l">
              <a:spcBef>
                <a:spcPts val="0"/>
              </a:spcBef>
              <a:spcAft>
                <a:spcPts val="0"/>
              </a:spcAft>
              <a:buClr>
                <a:srgbClr val="495B6C"/>
              </a:buClr>
              <a:buSzPts val="2050"/>
              <a:buFont typeface="Comic Sans MS"/>
              <a:buChar char="●"/>
            </a:pPr>
            <a:r>
              <a:rPr b="1" lang="en" sz="2050">
                <a:solidFill>
                  <a:srgbClr val="495B6C"/>
                </a:solidFill>
                <a:highlight>
                  <a:srgbClr val="FFFFFF"/>
                </a:highlight>
                <a:latin typeface="Comic Sans MS"/>
                <a:ea typeface="Comic Sans MS"/>
                <a:cs typeface="Comic Sans MS"/>
                <a:sym typeface="Comic Sans MS"/>
              </a:rPr>
              <a:t>Email </a:t>
            </a:r>
            <a:r>
              <a:rPr b="1" lang="en" sz="2050">
                <a:solidFill>
                  <a:srgbClr val="2174C7"/>
                </a:solidFill>
                <a:highlight>
                  <a:srgbClr val="FFFFFF"/>
                </a:highlight>
                <a:latin typeface="Comic Sans MS"/>
                <a:ea typeface="Comic Sans MS"/>
                <a:cs typeface="Comic Sans MS"/>
                <a:sym typeface="Comic Sans MS"/>
              </a:rPr>
              <a:t>Respectforall@schools.nyc.gov</a:t>
            </a:r>
            <a:endParaRPr b="1" sz="2800">
              <a:latin typeface="Comic Sans MS"/>
              <a:ea typeface="Comic Sans MS"/>
              <a:cs typeface="Comic Sans MS"/>
              <a:sym typeface="Comic Sans MS"/>
            </a:endParaRPr>
          </a:p>
        </p:txBody>
      </p:sp>
      <p:sp>
        <p:nvSpPr>
          <p:cNvPr id="165" name="Google Shape;165;p31"/>
          <p:cNvSpPr txBox="1"/>
          <p:nvPr/>
        </p:nvSpPr>
        <p:spPr>
          <a:xfrm>
            <a:off x="92800" y="1484700"/>
            <a:ext cx="4482300" cy="3641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900"/>
              </a:spcBef>
              <a:spcAft>
                <a:spcPts val="0"/>
              </a:spcAft>
              <a:buNone/>
            </a:pPr>
            <a:r>
              <a:rPr b="1" lang="en" sz="1450">
                <a:solidFill>
                  <a:schemeClr val="lt1"/>
                </a:solidFill>
                <a:latin typeface="Comic Sans MS"/>
                <a:ea typeface="Comic Sans MS"/>
                <a:cs typeface="Comic Sans MS"/>
                <a:sym typeface="Comic Sans MS"/>
              </a:rPr>
              <a:t>You can report any discrimination, intimidation, harassment (including sexual harassment), and/or bullying that happens:</a:t>
            </a:r>
            <a:endParaRPr b="1" sz="1450">
              <a:solidFill>
                <a:schemeClr val="lt1"/>
              </a:solidFill>
              <a:latin typeface="Comic Sans MS"/>
              <a:ea typeface="Comic Sans MS"/>
              <a:cs typeface="Comic Sans MS"/>
              <a:sym typeface="Comic Sans MS"/>
            </a:endParaRPr>
          </a:p>
          <a:p>
            <a:pPr indent="-320675" lvl="0" marL="457200" rtl="0" algn="l">
              <a:lnSpc>
                <a:spcPct val="115000"/>
              </a:lnSpc>
              <a:spcBef>
                <a:spcPts val="1200"/>
              </a:spcBef>
              <a:spcAft>
                <a:spcPts val="0"/>
              </a:spcAft>
              <a:buClr>
                <a:schemeClr val="lt1"/>
              </a:buClr>
              <a:buSzPts val="1450"/>
              <a:buFont typeface="Comic Sans MS"/>
              <a:buChar char="●"/>
            </a:pPr>
            <a:r>
              <a:rPr b="1" lang="en" sz="1450">
                <a:solidFill>
                  <a:schemeClr val="lt1"/>
                </a:solidFill>
                <a:latin typeface="Comic Sans MS"/>
                <a:ea typeface="Comic Sans MS"/>
                <a:cs typeface="Comic Sans MS"/>
                <a:sym typeface="Comic Sans MS"/>
              </a:rPr>
              <a:t>in school</a:t>
            </a:r>
            <a:endParaRPr b="1" sz="1450">
              <a:solidFill>
                <a:schemeClr val="lt1"/>
              </a:solidFill>
              <a:latin typeface="Comic Sans MS"/>
              <a:ea typeface="Comic Sans MS"/>
              <a:cs typeface="Comic Sans MS"/>
              <a:sym typeface="Comic Sans MS"/>
            </a:endParaRPr>
          </a:p>
          <a:p>
            <a:pPr indent="-320675" lvl="0" marL="457200" rtl="0" algn="l">
              <a:lnSpc>
                <a:spcPct val="115000"/>
              </a:lnSpc>
              <a:spcBef>
                <a:spcPts val="0"/>
              </a:spcBef>
              <a:spcAft>
                <a:spcPts val="0"/>
              </a:spcAft>
              <a:buClr>
                <a:schemeClr val="lt1"/>
              </a:buClr>
              <a:buSzPts val="1450"/>
              <a:buFont typeface="Comic Sans MS"/>
              <a:buChar char="●"/>
            </a:pPr>
            <a:r>
              <a:rPr b="1" lang="en" sz="1450">
                <a:solidFill>
                  <a:schemeClr val="lt1"/>
                </a:solidFill>
                <a:latin typeface="Comic Sans MS"/>
                <a:ea typeface="Comic Sans MS"/>
                <a:cs typeface="Comic Sans MS"/>
                <a:sym typeface="Comic Sans MS"/>
              </a:rPr>
              <a:t>online (cyberbullying) including websites and social media</a:t>
            </a:r>
            <a:endParaRPr b="1" sz="1450">
              <a:solidFill>
                <a:schemeClr val="lt1"/>
              </a:solidFill>
              <a:latin typeface="Comic Sans MS"/>
              <a:ea typeface="Comic Sans MS"/>
              <a:cs typeface="Comic Sans MS"/>
              <a:sym typeface="Comic Sans MS"/>
            </a:endParaRPr>
          </a:p>
          <a:p>
            <a:pPr indent="-320675" lvl="0" marL="457200" rtl="0" algn="l">
              <a:lnSpc>
                <a:spcPct val="115000"/>
              </a:lnSpc>
              <a:spcBef>
                <a:spcPts val="0"/>
              </a:spcBef>
              <a:spcAft>
                <a:spcPts val="0"/>
              </a:spcAft>
              <a:buClr>
                <a:schemeClr val="lt1"/>
              </a:buClr>
              <a:buSzPts val="1450"/>
              <a:buFont typeface="Comic Sans MS"/>
              <a:buChar char="●"/>
            </a:pPr>
            <a:r>
              <a:rPr b="1" lang="en" sz="1450">
                <a:solidFill>
                  <a:schemeClr val="lt1"/>
                </a:solidFill>
                <a:latin typeface="Comic Sans MS"/>
                <a:ea typeface="Comic Sans MS"/>
                <a:cs typeface="Comic Sans MS"/>
                <a:sym typeface="Comic Sans MS"/>
              </a:rPr>
              <a:t>via phone, email or other digital means</a:t>
            </a:r>
            <a:endParaRPr b="1" sz="1450">
              <a:solidFill>
                <a:schemeClr val="lt1"/>
              </a:solidFill>
              <a:latin typeface="Comic Sans MS"/>
              <a:ea typeface="Comic Sans MS"/>
              <a:cs typeface="Comic Sans MS"/>
              <a:sym typeface="Comic Sans MS"/>
            </a:endParaRPr>
          </a:p>
          <a:p>
            <a:pPr indent="-320675" lvl="0" marL="457200" rtl="0" algn="l">
              <a:lnSpc>
                <a:spcPct val="115000"/>
              </a:lnSpc>
              <a:spcBef>
                <a:spcPts val="0"/>
              </a:spcBef>
              <a:spcAft>
                <a:spcPts val="0"/>
              </a:spcAft>
              <a:buClr>
                <a:schemeClr val="lt1"/>
              </a:buClr>
              <a:buSzPts val="1450"/>
              <a:buFont typeface="Comic Sans MS"/>
              <a:buChar char="●"/>
            </a:pPr>
            <a:r>
              <a:rPr b="1" lang="en" sz="1450">
                <a:solidFill>
                  <a:schemeClr val="lt1"/>
                </a:solidFill>
                <a:latin typeface="Comic Sans MS"/>
                <a:ea typeface="Comic Sans MS"/>
                <a:cs typeface="Comic Sans MS"/>
                <a:sym typeface="Comic Sans MS"/>
              </a:rPr>
              <a:t>while on school buses</a:t>
            </a:r>
            <a:endParaRPr b="1" sz="1450">
              <a:solidFill>
                <a:schemeClr val="lt1"/>
              </a:solidFill>
              <a:latin typeface="Comic Sans MS"/>
              <a:ea typeface="Comic Sans MS"/>
              <a:cs typeface="Comic Sans MS"/>
              <a:sym typeface="Comic Sans MS"/>
            </a:endParaRPr>
          </a:p>
          <a:p>
            <a:pPr indent="-320675" lvl="0" marL="457200" rtl="0" algn="l">
              <a:lnSpc>
                <a:spcPct val="115000"/>
              </a:lnSpc>
              <a:spcBef>
                <a:spcPts val="0"/>
              </a:spcBef>
              <a:spcAft>
                <a:spcPts val="0"/>
              </a:spcAft>
              <a:buClr>
                <a:schemeClr val="lt1"/>
              </a:buClr>
              <a:buSzPts val="1450"/>
              <a:buFont typeface="Comic Sans MS"/>
              <a:buChar char="●"/>
            </a:pPr>
            <a:r>
              <a:rPr b="1" lang="en" sz="1450">
                <a:solidFill>
                  <a:schemeClr val="lt1"/>
                </a:solidFill>
                <a:latin typeface="Comic Sans MS"/>
                <a:ea typeface="Comic Sans MS"/>
                <a:cs typeface="Comic Sans MS"/>
                <a:sym typeface="Comic Sans MS"/>
              </a:rPr>
              <a:t>while on school property</a:t>
            </a:r>
            <a:endParaRPr b="1" sz="1450">
              <a:solidFill>
                <a:schemeClr val="lt1"/>
              </a:solidFill>
              <a:latin typeface="Comic Sans MS"/>
              <a:ea typeface="Comic Sans MS"/>
              <a:cs typeface="Comic Sans MS"/>
              <a:sym typeface="Comic Sans MS"/>
            </a:endParaRPr>
          </a:p>
          <a:p>
            <a:pPr indent="-320675" lvl="0" marL="457200" rtl="0" algn="l">
              <a:lnSpc>
                <a:spcPct val="115000"/>
              </a:lnSpc>
              <a:spcBef>
                <a:spcPts val="0"/>
              </a:spcBef>
              <a:spcAft>
                <a:spcPts val="0"/>
              </a:spcAft>
              <a:buClr>
                <a:schemeClr val="lt1"/>
              </a:buClr>
              <a:buSzPts val="1450"/>
              <a:buFont typeface="Comic Sans MS"/>
              <a:buChar char="●"/>
            </a:pPr>
            <a:r>
              <a:rPr b="1" lang="en" sz="1450">
                <a:solidFill>
                  <a:schemeClr val="lt1"/>
                </a:solidFill>
                <a:latin typeface="Comic Sans MS"/>
                <a:ea typeface="Comic Sans MS"/>
                <a:cs typeface="Comic Sans MS"/>
                <a:sym typeface="Comic Sans MS"/>
              </a:rPr>
              <a:t>while off school property when the behavior threatens or has the potential to threaten the safety or well-being of the school community</a:t>
            </a:r>
            <a:endParaRPr b="1" sz="1800">
              <a:solidFill>
                <a:schemeClr val="lt1"/>
              </a:solidFill>
              <a:latin typeface="Comic Sans MS"/>
              <a:ea typeface="Comic Sans MS"/>
              <a:cs typeface="Comic Sans MS"/>
              <a:sym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4"/>
          <p:cNvSpPr txBox="1"/>
          <p:nvPr>
            <p:ph type="title"/>
          </p:nvPr>
        </p:nvSpPr>
        <p:spPr>
          <a:xfrm>
            <a:off x="265500" y="1078750"/>
            <a:ext cx="4045200" cy="1789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Public Policy Analysis</a:t>
            </a:r>
            <a:endParaRPr/>
          </a:p>
        </p:txBody>
      </p:sp>
      <p:sp>
        <p:nvSpPr>
          <p:cNvPr id="68" name="Google Shape;68;p14"/>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387350" lvl="0" marL="457200" rtl="0" algn="l">
              <a:spcBef>
                <a:spcPts val="0"/>
              </a:spcBef>
              <a:spcAft>
                <a:spcPts val="0"/>
              </a:spcAft>
              <a:buSzPts val="2500"/>
              <a:buFont typeface="Comic Sans MS"/>
              <a:buAutoNum type="arabicPeriod"/>
            </a:pPr>
            <a:r>
              <a:rPr b="1" lang="en" sz="2500">
                <a:latin typeface="Comic Sans MS"/>
                <a:ea typeface="Comic Sans MS"/>
                <a:cs typeface="Comic Sans MS"/>
                <a:sym typeface="Comic Sans MS"/>
              </a:rPr>
              <a:t>Define the problem</a:t>
            </a:r>
            <a:endParaRPr b="1" sz="2500">
              <a:latin typeface="Comic Sans MS"/>
              <a:ea typeface="Comic Sans MS"/>
              <a:cs typeface="Comic Sans MS"/>
              <a:sym typeface="Comic Sans MS"/>
            </a:endParaRPr>
          </a:p>
          <a:p>
            <a:pPr indent="-387350" lvl="0" marL="457200" rtl="0" algn="l">
              <a:spcBef>
                <a:spcPts val="0"/>
              </a:spcBef>
              <a:spcAft>
                <a:spcPts val="0"/>
              </a:spcAft>
              <a:buSzPts val="2500"/>
              <a:buFont typeface="Comic Sans MS"/>
              <a:buAutoNum type="arabicPeriod"/>
            </a:pPr>
            <a:r>
              <a:rPr b="1" lang="en" sz="2500">
                <a:latin typeface="Comic Sans MS"/>
                <a:ea typeface="Comic Sans MS"/>
                <a:cs typeface="Comic Sans MS"/>
                <a:sym typeface="Comic Sans MS"/>
              </a:rPr>
              <a:t>Gather the evidence </a:t>
            </a:r>
            <a:endParaRPr b="1" sz="2500">
              <a:latin typeface="Comic Sans MS"/>
              <a:ea typeface="Comic Sans MS"/>
              <a:cs typeface="Comic Sans MS"/>
              <a:sym typeface="Comic Sans MS"/>
            </a:endParaRPr>
          </a:p>
          <a:p>
            <a:pPr indent="-387350" lvl="0" marL="457200" rtl="0" algn="l">
              <a:spcBef>
                <a:spcPts val="0"/>
              </a:spcBef>
              <a:spcAft>
                <a:spcPts val="0"/>
              </a:spcAft>
              <a:buSzPts val="2500"/>
              <a:buFont typeface="Comic Sans MS"/>
              <a:buAutoNum type="arabicPeriod"/>
            </a:pPr>
            <a:r>
              <a:rPr b="1" lang="en" sz="2500">
                <a:latin typeface="Comic Sans MS"/>
                <a:ea typeface="Comic Sans MS"/>
                <a:cs typeface="Comic Sans MS"/>
                <a:sym typeface="Comic Sans MS"/>
              </a:rPr>
              <a:t>Identify the causes</a:t>
            </a:r>
            <a:endParaRPr b="1" sz="2500">
              <a:latin typeface="Comic Sans MS"/>
              <a:ea typeface="Comic Sans MS"/>
              <a:cs typeface="Comic Sans MS"/>
              <a:sym typeface="Comic Sans MS"/>
            </a:endParaRPr>
          </a:p>
          <a:p>
            <a:pPr indent="-387350" lvl="0" marL="457200" rtl="0" algn="l">
              <a:spcBef>
                <a:spcPts val="0"/>
              </a:spcBef>
              <a:spcAft>
                <a:spcPts val="0"/>
              </a:spcAft>
              <a:buSzPts val="2500"/>
              <a:buFont typeface="Comic Sans MS"/>
              <a:buAutoNum type="arabicPeriod"/>
            </a:pPr>
            <a:r>
              <a:rPr b="1" lang="en" sz="2500">
                <a:latin typeface="Comic Sans MS"/>
                <a:ea typeface="Comic Sans MS"/>
                <a:cs typeface="Comic Sans MS"/>
                <a:sym typeface="Comic Sans MS"/>
              </a:rPr>
              <a:t>Evaluate the existing policy</a:t>
            </a:r>
            <a:endParaRPr b="1" sz="2500">
              <a:latin typeface="Comic Sans MS"/>
              <a:ea typeface="Comic Sans MS"/>
              <a:cs typeface="Comic Sans MS"/>
              <a:sym typeface="Comic Sans MS"/>
            </a:endParaRPr>
          </a:p>
          <a:p>
            <a:pPr indent="-387350" lvl="0" marL="457200" rtl="0" algn="l">
              <a:spcBef>
                <a:spcPts val="0"/>
              </a:spcBef>
              <a:spcAft>
                <a:spcPts val="0"/>
              </a:spcAft>
              <a:buSzPts val="2500"/>
              <a:buFont typeface="Comic Sans MS"/>
              <a:buAutoNum type="arabicPeriod"/>
            </a:pPr>
            <a:r>
              <a:rPr b="1" lang="en" sz="2500">
                <a:latin typeface="Comic Sans MS"/>
                <a:ea typeface="Comic Sans MS"/>
                <a:cs typeface="Comic Sans MS"/>
                <a:sym typeface="Comic Sans MS"/>
              </a:rPr>
              <a:t>Develop solutions</a:t>
            </a:r>
            <a:endParaRPr b="1" sz="2500">
              <a:latin typeface="Comic Sans MS"/>
              <a:ea typeface="Comic Sans MS"/>
              <a:cs typeface="Comic Sans MS"/>
              <a:sym typeface="Comic Sans MS"/>
            </a:endParaRPr>
          </a:p>
          <a:p>
            <a:pPr indent="-387350" lvl="0" marL="457200" rtl="0" algn="l">
              <a:spcBef>
                <a:spcPts val="0"/>
              </a:spcBef>
              <a:spcAft>
                <a:spcPts val="0"/>
              </a:spcAft>
              <a:buSzPts val="2500"/>
              <a:buFont typeface="Comic Sans MS"/>
              <a:buAutoNum type="arabicPeriod"/>
            </a:pPr>
            <a:r>
              <a:rPr b="1" lang="en" sz="2500">
                <a:latin typeface="Comic Sans MS"/>
                <a:ea typeface="Comic Sans MS"/>
                <a:cs typeface="Comic Sans MS"/>
                <a:sym typeface="Comic Sans MS"/>
              </a:rPr>
              <a:t>Select the best solution</a:t>
            </a:r>
            <a:endParaRPr b="1" sz="2500">
              <a:latin typeface="Comic Sans MS"/>
              <a:ea typeface="Comic Sans MS"/>
              <a:cs typeface="Comic Sans MS"/>
              <a:sym typeface="Comic Sans MS"/>
            </a:endParaRPr>
          </a:p>
        </p:txBody>
      </p:sp>
      <p:sp>
        <p:nvSpPr>
          <p:cNvPr id="69" name="Google Shape;69;p14"/>
          <p:cNvSpPr txBox="1"/>
          <p:nvPr/>
        </p:nvSpPr>
        <p:spPr>
          <a:xfrm>
            <a:off x="5098800" y="119300"/>
            <a:ext cx="35184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000">
                <a:latin typeface="Comic Sans MS"/>
                <a:ea typeface="Comic Sans MS"/>
                <a:cs typeface="Comic Sans MS"/>
                <a:sym typeface="Comic Sans MS"/>
              </a:rPr>
              <a:t>PPA steps to success? </a:t>
            </a:r>
            <a:endParaRPr b="1" sz="2000">
              <a:latin typeface="Comic Sans MS"/>
              <a:ea typeface="Comic Sans MS"/>
              <a:cs typeface="Comic Sans MS"/>
              <a:sym typeface="Comic Sans MS"/>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2"/>
          <p:cNvSpPr txBox="1"/>
          <p:nvPr>
            <p:ph type="title"/>
          </p:nvPr>
        </p:nvSpPr>
        <p:spPr>
          <a:xfrm>
            <a:off x="430800" y="1889700"/>
            <a:ext cx="8282400" cy="15165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Step 5:  </a:t>
            </a:r>
            <a:r>
              <a:rPr lang="en"/>
              <a:t>Develop</a:t>
            </a:r>
            <a:r>
              <a:rPr lang="en"/>
              <a:t> solutions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3"/>
          <p:cNvSpPr txBox="1"/>
          <p:nvPr>
            <p:ph type="title"/>
          </p:nvPr>
        </p:nvSpPr>
        <p:spPr>
          <a:xfrm>
            <a:off x="185600" y="528900"/>
            <a:ext cx="8682900" cy="4336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What do you suggest we do to fix the bullying problems at 226?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4"/>
          <p:cNvSpPr txBox="1"/>
          <p:nvPr>
            <p:ph type="title"/>
          </p:nvPr>
        </p:nvSpPr>
        <p:spPr>
          <a:xfrm>
            <a:off x="430800" y="1889700"/>
            <a:ext cx="8282400" cy="15165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Step 6:  Select the best solutions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35"/>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Step 6: Select the Best Solution</a:t>
            </a:r>
            <a:endParaRPr/>
          </a:p>
        </p:txBody>
      </p:sp>
      <p:graphicFrame>
        <p:nvGraphicFramePr>
          <p:cNvPr id="186" name="Google Shape;186;p35"/>
          <p:cNvGraphicFramePr/>
          <p:nvPr/>
        </p:nvGraphicFramePr>
        <p:xfrm>
          <a:off x="311700" y="1398325"/>
          <a:ext cx="3000000" cy="3000000"/>
        </p:xfrm>
        <a:graphic>
          <a:graphicData uri="http://schemas.openxmlformats.org/drawingml/2006/table">
            <a:tbl>
              <a:tblPr>
                <a:noFill/>
                <a:tableStyleId>{E0303748-D76C-464D-BD4D-B2B9D06C4A6D}</a:tableStyleId>
              </a:tblPr>
              <a:tblGrid>
                <a:gridCol w="450625"/>
                <a:gridCol w="1303650"/>
                <a:gridCol w="2250250"/>
                <a:gridCol w="2063000"/>
                <a:gridCol w="2453075"/>
              </a:tblGrid>
              <a:tr h="529375">
                <a:tc gridSpan="5">
                  <a:txBody>
                    <a:bodyPr/>
                    <a:lstStyle/>
                    <a:p>
                      <a:pPr indent="0" lvl="0" marL="0" rtl="0" algn="ctr">
                        <a:spcBef>
                          <a:spcPts val="0"/>
                        </a:spcBef>
                        <a:spcAft>
                          <a:spcPts val="0"/>
                        </a:spcAft>
                        <a:buNone/>
                      </a:pPr>
                      <a:r>
                        <a:rPr b="1" lang="en">
                          <a:latin typeface="Comic Sans MS"/>
                          <a:ea typeface="Comic Sans MS"/>
                          <a:cs typeface="Comic Sans MS"/>
                          <a:sym typeface="Comic Sans MS"/>
                        </a:rPr>
                        <a:t>FEASIBILITY</a:t>
                      </a:r>
                      <a:endParaRPr b="1">
                        <a:latin typeface="Comic Sans MS"/>
                        <a:ea typeface="Comic Sans MS"/>
                        <a:cs typeface="Comic Sans MS"/>
                        <a:sym typeface="Comic Sans MS"/>
                      </a:endParaRPr>
                    </a:p>
                  </a:txBody>
                  <a:tcPr marT="91425" marB="91425" marR="91425" marL="91425"/>
                </a:tc>
                <a:tc hMerge="1"/>
                <a:tc hMerge="1"/>
                <a:tc hMerge="1"/>
                <a:tc hMerge="1"/>
              </a:tr>
              <a:tr h="549725">
                <a:tc rowSpan="4">
                  <a:txBody>
                    <a:bodyPr/>
                    <a:lstStyle/>
                    <a:p>
                      <a:pPr indent="0" lvl="0" marL="0" rtl="0" algn="ctr">
                        <a:spcBef>
                          <a:spcPts val="0"/>
                        </a:spcBef>
                        <a:spcAft>
                          <a:spcPts val="0"/>
                        </a:spcAft>
                        <a:buNone/>
                      </a:pPr>
                      <a:r>
                        <a:t/>
                      </a:r>
                      <a:endParaRPr b="1">
                        <a:latin typeface="Comic Sans MS"/>
                        <a:ea typeface="Comic Sans MS"/>
                        <a:cs typeface="Comic Sans MS"/>
                        <a:sym typeface="Comic Sans MS"/>
                      </a:endParaRPr>
                    </a:p>
                    <a:p>
                      <a:pPr indent="0" lvl="0" marL="0" rtl="0" algn="ctr">
                        <a:spcBef>
                          <a:spcPts val="0"/>
                        </a:spcBef>
                        <a:spcAft>
                          <a:spcPts val="0"/>
                        </a:spcAft>
                        <a:buNone/>
                      </a:pPr>
                      <a:r>
                        <a:t/>
                      </a:r>
                      <a:endParaRPr b="1">
                        <a:latin typeface="Comic Sans MS"/>
                        <a:ea typeface="Comic Sans MS"/>
                        <a:cs typeface="Comic Sans MS"/>
                        <a:sym typeface="Comic Sans MS"/>
                      </a:endParaRPr>
                    </a:p>
                    <a:p>
                      <a:pPr indent="0" lvl="0" marL="0" rtl="0" algn="ctr">
                        <a:spcBef>
                          <a:spcPts val="0"/>
                        </a:spcBef>
                        <a:spcAft>
                          <a:spcPts val="0"/>
                        </a:spcAft>
                        <a:buNone/>
                      </a:pPr>
                      <a:r>
                        <a:rPr b="1" lang="en">
                          <a:latin typeface="Comic Sans MS"/>
                          <a:ea typeface="Comic Sans MS"/>
                          <a:cs typeface="Comic Sans MS"/>
                          <a:sym typeface="Comic Sans MS"/>
                        </a:rPr>
                        <a:t>E</a:t>
                      </a:r>
                      <a:endParaRPr b="1">
                        <a:latin typeface="Comic Sans MS"/>
                        <a:ea typeface="Comic Sans MS"/>
                        <a:cs typeface="Comic Sans MS"/>
                        <a:sym typeface="Comic Sans MS"/>
                      </a:endParaRPr>
                    </a:p>
                    <a:p>
                      <a:pPr indent="0" lvl="0" marL="0" rtl="0" algn="ctr">
                        <a:spcBef>
                          <a:spcPts val="0"/>
                        </a:spcBef>
                        <a:spcAft>
                          <a:spcPts val="0"/>
                        </a:spcAft>
                        <a:buNone/>
                      </a:pPr>
                      <a:r>
                        <a:rPr b="1" lang="en">
                          <a:latin typeface="Comic Sans MS"/>
                          <a:ea typeface="Comic Sans MS"/>
                          <a:cs typeface="Comic Sans MS"/>
                          <a:sym typeface="Comic Sans MS"/>
                        </a:rPr>
                        <a:t>F</a:t>
                      </a:r>
                      <a:endParaRPr b="1">
                        <a:latin typeface="Comic Sans MS"/>
                        <a:ea typeface="Comic Sans MS"/>
                        <a:cs typeface="Comic Sans MS"/>
                        <a:sym typeface="Comic Sans MS"/>
                      </a:endParaRPr>
                    </a:p>
                    <a:p>
                      <a:pPr indent="0" lvl="0" marL="0" rtl="0" algn="ctr">
                        <a:spcBef>
                          <a:spcPts val="0"/>
                        </a:spcBef>
                        <a:spcAft>
                          <a:spcPts val="0"/>
                        </a:spcAft>
                        <a:buNone/>
                      </a:pPr>
                      <a:r>
                        <a:rPr b="1" lang="en">
                          <a:latin typeface="Comic Sans MS"/>
                          <a:ea typeface="Comic Sans MS"/>
                          <a:cs typeface="Comic Sans MS"/>
                          <a:sym typeface="Comic Sans MS"/>
                        </a:rPr>
                        <a:t>F</a:t>
                      </a:r>
                      <a:endParaRPr b="1">
                        <a:latin typeface="Comic Sans MS"/>
                        <a:ea typeface="Comic Sans MS"/>
                        <a:cs typeface="Comic Sans MS"/>
                        <a:sym typeface="Comic Sans MS"/>
                      </a:endParaRPr>
                    </a:p>
                    <a:p>
                      <a:pPr indent="0" lvl="0" marL="0" rtl="0" algn="ctr">
                        <a:spcBef>
                          <a:spcPts val="0"/>
                        </a:spcBef>
                        <a:spcAft>
                          <a:spcPts val="0"/>
                        </a:spcAft>
                        <a:buNone/>
                      </a:pPr>
                      <a:r>
                        <a:rPr b="1" lang="en">
                          <a:latin typeface="Comic Sans MS"/>
                          <a:ea typeface="Comic Sans MS"/>
                          <a:cs typeface="Comic Sans MS"/>
                          <a:sym typeface="Comic Sans MS"/>
                        </a:rPr>
                        <a:t>I</a:t>
                      </a:r>
                      <a:endParaRPr b="1">
                        <a:latin typeface="Comic Sans MS"/>
                        <a:ea typeface="Comic Sans MS"/>
                        <a:cs typeface="Comic Sans MS"/>
                        <a:sym typeface="Comic Sans MS"/>
                      </a:endParaRPr>
                    </a:p>
                    <a:p>
                      <a:pPr indent="0" lvl="0" marL="0" rtl="0" algn="ctr">
                        <a:spcBef>
                          <a:spcPts val="0"/>
                        </a:spcBef>
                        <a:spcAft>
                          <a:spcPts val="0"/>
                        </a:spcAft>
                        <a:buNone/>
                      </a:pPr>
                      <a:r>
                        <a:rPr b="1" lang="en">
                          <a:latin typeface="Comic Sans MS"/>
                          <a:ea typeface="Comic Sans MS"/>
                          <a:cs typeface="Comic Sans MS"/>
                          <a:sym typeface="Comic Sans MS"/>
                        </a:rPr>
                        <a:t>C</a:t>
                      </a:r>
                      <a:endParaRPr b="1">
                        <a:latin typeface="Comic Sans MS"/>
                        <a:ea typeface="Comic Sans MS"/>
                        <a:cs typeface="Comic Sans MS"/>
                        <a:sym typeface="Comic Sans MS"/>
                      </a:endParaRPr>
                    </a:p>
                    <a:p>
                      <a:pPr indent="0" lvl="0" marL="0" rtl="0" algn="ctr">
                        <a:spcBef>
                          <a:spcPts val="0"/>
                        </a:spcBef>
                        <a:spcAft>
                          <a:spcPts val="0"/>
                        </a:spcAft>
                        <a:buNone/>
                      </a:pPr>
                      <a:r>
                        <a:rPr b="1" lang="en">
                          <a:latin typeface="Comic Sans MS"/>
                          <a:ea typeface="Comic Sans MS"/>
                          <a:cs typeface="Comic Sans MS"/>
                          <a:sym typeface="Comic Sans MS"/>
                        </a:rPr>
                        <a:t>A</a:t>
                      </a:r>
                      <a:endParaRPr b="1">
                        <a:latin typeface="Comic Sans MS"/>
                        <a:ea typeface="Comic Sans MS"/>
                        <a:cs typeface="Comic Sans MS"/>
                        <a:sym typeface="Comic Sans MS"/>
                      </a:endParaRPr>
                    </a:p>
                    <a:p>
                      <a:pPr indent="0" lvl="0" marL="0" rtl="0" algn="ctr">
                        <a:spcBef>
                          <a:spcPts val="0"/>
                        </a:spcBef>
                        <a:spcAft>
                          <a:spcPts val="0"/>
                        </a:spcAft>
                        <a:buNone/>
                      </a:pPr>
                      <a:r>
                        <a:rPr b="1" lang="en">
                          <a:latin typeface="Comic Sans MS"/>
                          <a:ea typeface="Comic Sans MS"/>
                          <a:cs typeface="Comic Sans MS"/>
                          <a:sym typeface="Comic Sans MS"/>
                        </a:rPr>
                        <a:t>C</a:t>
                      </a:r>
                      <a:endParaRPr b="1">
                        <a:latin typeface="Comic Sans MS"/>
                        <a:ea typeface="Comic Sans MS"/>
                        <a:cs typeface="Comic Sans MS"/>
                        <a:sym typeface="Comic Sans MS"/>
                      </a:endParaRPr>
                    </a:p>
                    <a:p>
                      <a:pPr indent="0" lvl="0" marL="0" rtl="0" algn="ctr">
                        <a:spcBef>
                          <a:spcPts val="0"/>
                        </a:spcBef>
                        <a:spcAft>
                          <a:spcPts val="0"/>
                        </a:spcAft>
                        <a:buNone/>
                      </a:pPr>
                      <a:r>
                        <a:rPr b="1" lang="en">
                          <a:latin typeface="Comic Sans MS"/>
                          <a:ea typeface="Comic Sans MS"/>
                          <a:cs typeface="Comic Sans MS"/>
                          <a:sym typeface="Comic Sans MS"/>
                        </a:rPr>
                        <a:t>y</a:t>
                      </a:r>
                      <a:endParaRPr b="1">
                        <a:latin typeface="Comic Sans MS"/>
                        <a:ea typeface="Comic Sans MS"/>
                        <a:cs typeface="Comic Sans MS"/>
                        <a:sym typeface="Comic Sans MS"/>
                      </a:endParaRPr>
                    </a:p>
                  </a:txBody>
                  <a:tcPr marT="91425" marB="91425" marR="91425" marL="91425"/>
                </a:tc>
                <a:tc>
                  <a:txBody>
                    <a:bodyPr/>
                    <a:lstStyle/>
                    <a:p>
                      <a:pPr indent="0" lvl="0" marL="0" rtl="0" algn="ctr">
                        <a:spcBef>
                          <a:spcPts val="0"/>
                        </a:spcBef>
                        <a:spcAft>
                          <a:spcPts val="0"/>
                        </a:spcAft>
                        <a:buNone/>
                      </a:pPr>
                      <a:r>
                        <a:t/>
                      </a:r>
                      <a:endParaRPr b="1" sz="1500">
                        <a:latin typeface="Comic Sans MS"/>
                        <a:ea typeface="Comic Sans MS"/>
                        <a:cs typeface="Comic Sans MS"/>
                        <a:sym typeface="Comic Sans MS"/>
                      </a:endParaRPr>
                    </a:p>
                  </a:txBody>
                  <a:tcPr marT="91425" marB="91425" marR="91425" marL="91425"/>
                </a:tc>
                <a:tc>
                  <a:txBody>
                    <a:bodyPr/>
                    <a:lstStyle/>
                    <a:p>
                      <a:pPr indent="0" lvl="0" marL="0" rtl="0" algn="ctr">
                        <a:spcBef>
                          <a:spcPts val="0"/>
                        </a:spcBef>
                        <a:spcAft>
                          <a:spcPts val="0"/>
                        </a:spcAft>
                        <a:buNone/>
                      </a:pPr>
                      <a:r>
                        <a:rPr b="1" lang="en" sz="1500">
                          <a:latin typeface="Comic Sans MS"/>
                          <a:ea typeface="Comic Sans MS"/>
                          <a:cs typeface="Comic Sans MS"/>
                          <a:sym typeface="Comic Sans MS"/>
                        </a:rPr>
                        <a:t>Low</a:t>
                      </a:r>
                      <a:endParaRPr b="1" sz="1500">
                        <a:latin typeface="Comic Sans MS"/>
                        <a:ea typeface="Comic Sans MS"/>
                        <a:cs typeface="Comic Sans MS"/>
                        <a:sym typeface="Comic Sans MS"/>
                      </a:endParaRPr>
                    </a:p>
                  </a:txBody>
                  <a:tcPr marT="91425" marB="91425" marR="91425" marL="91425"/>
                </a:tc>
                <a:tc>
                  <a:txBody>
                    <a:bodyPr/>
                    <a:lstStyle/>
                    <a:p>
                      <a:pPr indent="0" lvl="0" marL="0" rtl="0" algn="ctr">
                        <a:spcBef>
                          <a:spcPts val="0"/>
                        </a:spcBef>
                        <a:spcAft>
                          <a:spcPts val="0"/>
                        </a:spcAft>
                        <a:buNone/>
                      </a:pPr>
                      <a:r>
                        <a:rPr b="1" lang="en" sz="1500">
                          <a:latin typeface="Comic Sans MS"/>
                          <a:ea typeface="Comic Sans MS"/>
                          <a:cs typeface="Comic Sans MS"/>
                          <a:sym typeface="Comic Sans MS"/>
                        </a:rPr>
                        <a:t>Medium</a:t>
                      </a:r>
                      <a:endParaRPr b="1" sz="1500">
                        <a:latin typeface="Comic Sans MS"/>
                        <a:ea typeface="Comic Sans MS"/>
                        <a:cs typeface="Comic Sans MS"/>
                        <a:sym typeface="Comic Sans MS"/>
                      </a:endParaRPr>
                    </a:p>
                  </a:txBody>
                  <a:tcPr marT="91425" marB="91425" marR="91425" marL="91425"/>
                </a:tc>
                <a:tc>
                  <a:txBody>
                    <a:bodyPr/>
                    <a:lstStyle/>
                    <a:p>
                      <a:pPr indent="0" lvl="0" marL="0" rtl="0" algn="ctr">
                        <a:spcBef>
                          <a:spcPts val="0"/>
                        </a:spcBef>
                        <a:spcAft>
                          <a:spcPts val="0"/>
                        </a:spcAft>
                        <a:buNone/>
                      </a:pPr>
                      <a:r>
                        <a:rPr b="1" lang="en" sz="1500">
                          <a:latin typeface="Comic Sans MS"/>
                          <a:ea typeface="Comic Sans MS"/>
                          <a:cs typeface="Comic Sans MS"/>
                          <a:sym typeface="Comic Sans MS"/>
                        </a:rPr>
                        <a:t>High</a:t>
                      </a:r>
                      <a:endParaRPr b="1" sz="1500">
                        <a:latin typeface="Comic Sans MS"/>
                        <a:ea typeface="Comic Sans MS"/>
                        <a:cs typeface="Comic Sans MS"/>
                        <a:sym typeface="Comic Sans MS"/>
                      </a:endParaRPr>
                    </a:p>
                  </a:txBody>
                  <a:tcPr marT="91425" marB="91425" marR="91425" marL="91425"/>
                </a:tc>
              </a:tr>
              <a:tr h="708800">
                <a:tc vMerge="1"/>
                <a:tc>
                  <a:txBody>
                    <a:bodyPr/>
                    <a:lstStyle/>
                    <a:p>
                      <a:pPr indent="0" lvl="0" marL="0" rtl="0" algn="ctr">
                        <a:spcBef>
                          <a:spcPts val="0"/>
                        </a:spcBef>
                        <a:spcAft>
                          <a:spcPts val="0"/>
                        </a:spcAft>
                        <a:buNone/>
                      </a:pPr>
                      <a:r>
                        <a:rPr b="1" lang="en" sz="1500">
                          <a:latin typeface="Comic Sans MS"/>
                          <a:ea typeface="Comic Sans MS"/>
                          <a:cs typeface="Comic Sans MS"/>
                          <a:sym typeface="Comic Sans MS"/>
                        </a:rPr>
                        <a:t>High</a:t>
                      </a:r>
                      <a:endParaRPr b="1" sz="1500">
                        <a:latin typeface="Comic Sans MS"/>
                        <a:ea typeface="Comic Sans MS"/>
                        <a:cs typeface="Comic Sans MS"/>
                        <a:sym typeface="Comic Sans MS"/>
                      </a:endParaRPr>
                    </a:p>
                  </a:txBody>
                  <a:tcPr marT="91425" marB="91425" marR="91425" marL="91425"/>
                </a:tc>
                <a:tc>
                  <a:txBody>
                    <a:bodyPr/>
                    <a:lstStyle/>
                    <a:p>
                      <a:pPr indent="0" lvl="0" marL="0" rtl="0" algn="l">
                        <a:spcBef>
                          <a:spcPts val="0"/>
                        </a:spcBef>
                        <a:spcAft>
                          <a:spcPts val="0"/>
                        </a:spcAft>
                        <a:buNone/>
                      </a:pPr>
                      <a:r>
                        <a:t/>
                      </a:r>
                      <a:endParaRPr b="1" sz="1500">
                        <a:latin typeface="Comic Sans MS"/>
                        <a:ea typeface="Comic Sans MS"/>
                        <a:cs typeface="Comic Sans MS"/>
                        <a:sym typeface="Comic Sans MS"/>
                      </a:endParaRPr>
                    </a:p>
                  </a:txBody>
                  <a:tcPr marT="91425" marB="91425" marR="91425" marL="91425"/>
                </a:tc>
                <a:tc>
                  <a:txBody>
                    <a:bodyPr/>
                    <a:lstStyle/>
                    <a:p>
                      <a:pPr indent="0" lvl="0" marL="0" rtl="0" algn="l">
                        <a:spcBef>
                          <a:spcPts val="0"/>
                        </a:spcBef>
                        <a:spcAft>
                          <a:spcPts val="0"/>
                        </a:spcAft>
                        <a:buNone/>
                      </a:pPr>
                      <a:r>
                        <a:t/>
                      </a:r>
                      <a:endParaRPr b="1" sz="1500">
                        <a:latin typeface="Comic Sans MS"/>
                        <a:ea typeface="Comic Sans MS"/>
                        <a:cs typeface="Comic Sans MS"/>
                        <a:sym typeface="Comic Sans MS"/>
                      </a:endParaRPr>
                    </a:p>
                  </a:txBody>
                  <a:tcPr marT="91425" marB="91425" marR="91425" marL="91425"/>
                </a:tc>
                <a:tc>
                  <a:txBody>
                    <a:bodyPr/>
                    <a:lstStyle/>
                    <a:p>
                      <a:pPr indent="0" lvl="0" marL="0" rtl="0" algn="l">
                        <a:spcBef>
                          <a:spcPts val="0"/>
                        </a:spcBef>
                        <a:spcAft>
                          <a:spcPts val="0"/>
                        </a:spcAft>
                        <a:buNone/>
                      </a:pPr>
                      <a:r>
                        <a:t/>
                      </a:r>
                      <a:endParaRPr b="1" sz="1500">
                        <a:latin typeface="Comic Sans MS"/>
                        <a:ea typeface="Comic Sans MS"/>
                        <a:cs typeface="Comic Sans MS"/>
                        <a:sym typeface="Comic Sans MS"/>
                      </a:endParaRPr>
                    </a:p>
                  </a:txBody>
                  <a:tcPr marT="91425" marB="91425" marR="91425" marL="91425"/>
                </a:tc>
              </a:tr>
              <a:tr h="709125">
                <a:tc vMerge="1"/>
                <a:tc>
                  <a:txBody>
                    <a:bodyPr/>
                    <a:lstStyle/>
                    <a:p>
                      <a:pPr indent="0" lvl="0" marL="0" rtl="0" algn="ctr">
                        <a:spcBef>
                          <a:spcPts val="0"/>
                        </a:spcBef>
                        <a:spcAft>
                          <a:spcPts val="0"/>
                        </a:spcAft>
                        <a:buNone/>
                      </a:pPr>
                      <a:r>
                        <a:rPr b="1" lang="en" sz="1500">
                          <a:latin typeface="Comic Sans MS"/>
                          <a:ea typeface="Comic Sans MS"/>
                          <a:cs typeface="Comic Sans MS"/>
                          <a:sym typeface="Comic Sans MS"/>
                        </a:rPr>
                        <a:t>Medium</a:t>
                      </a:r>
                      <a:endParaRPr b="1" sz="1500">
                        <a:latin typeface="Comic Sans MS"/>
                        <a:ea typeface="Comic Sans MS"/>
                        <a:cs typeface="Comic Sans MS"/>
                        <a:sym typeface="Comic Sans MS"/>
                      </a:endParaRPr>
                    </a:p>
                  </a:txBody>
                  <a:tcPr marT="91425" marB="91425" marR="91425" marL="91425"/>
                </a:tc>
                <a:tc>
                  <a:txBody>
                    <a:bodyPr/>
                    <a:lstStyle/>
                    <a:p>
                      <a:pPr indent="0" lvl="0" marL="0" rtl="0" algn="l">
                        <a:spcBef>
                          <a:spcPts val="0"/>
                        </a:spcBef>
                        <a:spcAft>
                          <a:spcPts val="0"/>
                        </a:spcAft>
                        <a:buNone/>
                      </a:pPr>
                      <a:r>
                        <a:t/>
                      </a:r>
                      <a:endParaRPr b="1" sz="1500">
                        <a:latin typeface="Comic Sans MS"/>
                        <a:ea typeface="Comic Sans MS"/>
                        <a:cs typeface="Comic Sans MS"/>
                        <a:sym typeface="Comic Sans MS"/>
                      </a:endParaRPr>
                    </a:p>
                  </a:txBody>
                  <a:tcPr marT="91425" marB="91425" marR="91425" marL="91425"/>
                </a:tc>
                <a:tc>
                  <a:txBody>
                    <a:bodyPr/>
                    <a:lstStyle/>
                    <a:p>
                      <a:pPr indent="0" lvl="0" marL="0" rtl="0" algn="l">
                        <a:spcBef>
                          <a:spcPts val="0"/>
                        </a:spcBef>
                        <a:spcAft>
                          <a:spcPts val="0"/>
                        </a:spcAft>
                        <a:buNone/>
                      </a:pPr>
                      <a:r>
                        <a:t/>
                      </a:r>
                      <a:endParaRPr b="1" sz="1500">
                        <a:latin typeface="Comic Sans MS"/>
                        <a:ea typeface="Comic Sans MS"/>
                        <a:cs typeface="Comic Sans MS"/>
                        <a:sym typeface="Comic Sans MS"/>
                      </a:endParaRPr>
                    </a:p>
                  </a:txBody>
                  <a:tcPr marT="91425" marB="91425" marR="91425" marL="91425"/>
                </a:tc>
                <a:tc>
                  <a:txBody>
                    <a:bodyPr/>
                    <a:lstStyle/>
                    <a:p>
                      <a:pPr indent="0" lvl="0" marL="0" rtl="0" algn="l">
                        <a:spcBef>
                          <a:spcPts val="0"/>
                        </a:spcBef>
                        <a:spcAft>
                          <a:spcPts val="0"/>
                        </a:spcAft>
                        <a:buNone/>
                      </a:pPr>
                      <a:r>
                        <a:t/>
                      </a:r>
                      <a:endParaRPr b="1" sz="1500">
                        <a:latin typeface="Comic Sans MS"/>
                        <a:ea typeface="Comic Sans MS"/>
                        <a:cs typeface="Comic Sans MS"/>
                        <a:sym typeface="Comic Sans MS"/>
                      </a:endParaRPr>
                    </a:p>
                  </a:txBody>
                  <a:tcPr marT="91425" marB="91425" marR="91425" marL="91425"/>
                </a:tc>
              </a:tr>
              <a:tr h="797625">
                <a:tc vMerge="1"/>
                <a:tc>
                  <a:txBody>
                    <a:bodyPr/>
                    <a:lstStyle/>
                    <a:p>
                      <a:pPr indent="0" lvl="0" marL="0" rtl="0" algn="ctr">
                        <a:spcBef>
                          <a:spcPts val="0"/>
                        </a:spcBef>
                        <a:spcAft>
                          <a:spcPts val="0"/>
                        </a:spcAft>
                        <a:buNone/>
                      </a:pPr>
                      <a:r>
                        <a:rPr b="1" lang="en" sz="1500">
                          <a:latin typeface="Comic Sans MS"/>
                          <a:ea typeface="Comic Sans MS"/>
                          <a:cs typeface="Comic Sans MS"/>
                          <a:sym typeface="Comic Sans MS"/>
                        </a:rPr>
                        <a:t>Low</a:t>
                      </a:r>
                      <a:endParaRPr b="1" sz="1500">
                        <a:latin typeface="Comic Sans MS"/>
                        <a:ea typeface="Comic Sans MS"/>
                        <a:cs typeface="Comic Sans MS"/>
                        <a:sym typeface="Comic Sans MS"/>
                      </a:endParaRPr>
                    </a:p>
                  </a:txBody>
                  <a:tcPr marT="91425" marB="91425" marR="91425" marL="91425"/>
                </a:tc>
                <a:tc>
                  <a:txBody>
                    <a:bodyPr/>
                    <a:lstStyle/>
                    <a:p>
                      <a:pPr indent="0" lvl="0" marL="0" rtl="0" algn="l">
                        <a:spcBef>
                          <a:spcPts val="0"/>
                        </a:spcBef>
                        <a:spcAft>
                          <a:spcPts val="0"/>
                        </a:spcAft>
                        <a:buNone/>
                      </a:pPr>
                      <a:r>
                        <a:t/>
                      </a:r>
                      <a:endParaRPr b="1" sz="1500">
                        <a:latin typeface="Comic Sans MS"/>
                        <a:ea typeface="Comic Sans MS"/>
                        <a:cs typeface="Comic Sans MS"/>
                        <a:sym typeface="Comic Sans MS"/>
                      </a:endParaRPr>
                    </a:p>
                  </a:txBody>
                  <a:tcPr marT="91425" marB="91425" marR="91425" marL="91425"/>
                </a:tc>
                <a:tc>
                  <a:txBody>
                    <a:bodyPr/>
                    <a:lstStyle/>
                    <a:p>
                      <a:pPr indent="0" lvl="0" marL="0" rtl="0" algn="l">
                        <a:spcBef>
                          <a:spcPts val="0"/>
                        </a:spcBef>
                        <a:spcAft>
                          <a:spcPts val="0"/>
                        </a:spcAft>
                        <a:buNone/>
                      </a:pPr>
                      <a:r>
                        <a:t/>
                      </a:r>
                      <a:endParaRPr b="1" sz="1500">
                        <a:latin typeface="Comic Sans MS"/>
                        <a:ea typeface="Comic Sans MS"/>
                        <a:cs typeface="Comic Sans MS"/>
                        <a:sym typeface="Comic Sans MS"/>
                      </a:endParaRPr>
                    </a:p>
                  </a:txBody>
                  <a:tcPr marT="91425" marB="91425" marR="91425" marL="91425"/>
                </a:tc>
                <a:tc>
                  <a:txBody>
                    <a:bodyPr/>
                    <a:lstStyle/>
                    <a:p>
                      <a:pPr indent="0" lvl="0" marL="0" rtl="0" algn="l">
                        <a:spcBef>
                          <a:spcPts val="0"/>
                        </a:spcBef>
                        <a:spcAft>
                          <a:spcPts val="0"/>
                        </a:spcAft>
                        <a:buNone/>
                      </a:pPr>
                      <a:r>
                        <a:t/>
                      </a:r>
                      <a:endParaRPr b="1" sz="1500">
                        <a:latin typeface="Comic Sans MS"/>
                        <a:ea typeface="Comic Sans MS"/>
                        <a:cs typeface="Comic Sans MS"/>
                        <a:sym typeface="Comic Sans MS"/>
                      </a:endParaRPr>
                    </a:p>
                  </a:txBody>
                  <a:tcPr marT="91425" marB="91425" marR="91425" marL="91425"/>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430800" y="1889700"/>
            <a:ext cx="8282400" cy="15165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Step 1:  Define the problem</a:t>
            </a:r>
            <a:endParaRPr/>
          </a:p>
          <a:p>
            <a:pPr indent="0" lvl="0" marL="0" rtl="0" algn="ctr">
              <a:spcBef>
                <a:spcPts val="0"/>
              </a:spcBef>
              <a:spcAft>
                <a:spcPts val="0"/>
              </a:spcAft>
              <a:buNone/>
            </a:pPr>
            <a:r>
              <a:rPr lang="en"/>
              <a:t>Bullying is an issue at MS226</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265500" y="1078750"/>
            <a:ext cx="4045200" cy="17892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What are the </a:t>
            </a:r>
            <a:r>
              <a:rPr lang="en"/>
              <a:t>effects</a:t>
            </a:r>
            <a:r>
              <a:rPr lang="en"/>
              <a:t> of Bullying?</a:t>
            </a:r>
            <a:endParaRPr/>
          </a:p>
        </p:txBody>
      </p:sp>
      <p:sp>
        <p:nvSpPr>
          <p:cNvPr id="80" name="Google Shape;80;p16"/>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lnSpcReduction="10000"/>
          </a:bodyPr>
          <a:lstStyle/>
          <a:p>
            <a:pPr indent="0" lvl="0" marL="0" rtl="0" algn="ctr">
              <a:spcBef>
                <a:spcPts val="0"/>
              </a:spcBef>
              <a:spcAft>
                <a:spcPts val="0"/>
              </a:spcAft>
              <a:buNone/>
            </a:pPr>
            <a:r>
              <a:rPr b="1" lang="en" sz="3900">
                <a:latin typeface="Comic Sans MS"/>
                <a:ea typeface="Comic Sans MS"/>
                <a:cs typeface="Comic Sans MS"/>
                <a:sym typeface="Comic Sans MS"/>
              </a:rPr>
              <a:t>Why does it matter? </a:t>
            </a:r>
            <a:r>
              <a:rPr lang="en"/>
              <a:t> </a:t>
            </a:r>
            <a:endParaRPr/>
          </a:p>
        </p:txBody>
      </p:sp>
      <p:sp>
        <p:nvSpPr>
          <p:cNvPr id="81" name="Google Shape;81;p16"/>
          <p:cNvSpPr txBox="1"/>
          <p:nvPr>
            <p:ph idx="2" type="body"/>
          </p:nvPr>
        </p:nvSpPr>
        <p:spPr>
          <a:xfrm>
            <a:off x="4572000" y="0"/>
            <a:ext cx="4572000" cy="5143500"/>
          </a:xfrm>
          <a:prstGeom prst="rect">
            <a:avLst/>
          </a:prstGeom>
        </p:spPr>
        <p:txBody>
          <a:bodyPr anchorCtr="0" anchor="ctr" bIns="91425" lIns="91425" spcFirstLastPara="1" rIns="91425" wrap="square" tIns="91425">
            <a:normAutofit fontScale="55000" lnSpcReduction="10000"/>
          </a:bodyPr>
          <a:lstStyle/>
          <a:p>
            <a:pPr indent="0" lvl="0" marL="0" rtl="0" algn="l">
              <a:lnSpc>
                <a:spcPct val="150000"/>
              </a:lnSpc>
              <a:spcBef>
                <a:spcPts val="1300"/>
              </a:spcBef>
              <a:spcAft>
                <a:spcPts val="0"/>
              </a:spcAft>
              <a:buNone/>
            </a:pPr>
            <a:r>
              <a:rPr b="1" lang="en" sz="2200">
                <a:solidFill>
                  <a:srgbClr val="1B1B1B"/>
                </a:solidFill>
                <a:highlight>
                  <a:srgbClr val="FFFFFF"/>
                </a:highlight>
                <a:latin typeface="Comic Sans MS"/>
                <a:ea typeface="Comic Sans MS"/>
                <a:cs typeface="Comic Sans MS"/>
                <a:sym typeface="Comic Sans MS"/>
              </a:rPr>
              <a:t>Kids who are bullied can experience negative physical, social, emotional, academic, and mental health issues. Kids who are bullied are more likely to experience:</a:t>
            </a:r>
            <a:endParaRPr b="1" sz="2200">
              <a:solidFill>
                <a:srgbClr val="1B1B1B"/>
              </a:solidFill>
              <a:highlight>
                <a:srgbClr val="FFFFFF"/>
              </a:highlight>
              <a:latin typeface="Comic Sans MS"/>
              <a:ea typeface="Comic Sans MS"/>
              <a:cs typeface="Comic Sans MS"/>
              <a:sym typeface="Comic Sans MS"/>
            </a:endParaRPr>
          </a:p>
          <a:p>
            <a:pPr indent="-305435" lvl="0" marL="457200" rtl="0" algn="l">
              <a:lnSpc>
                <a:spcPct val="150000"/>
              </a:lnSpc>
              <a:spcBef>
                <a:spcPts val="1300"/>
              </a:spcBef>
              <a:spcAft>
                <a:spcPts val="0"/>
              </a:spcAft>
              <a:buClr>
                <a:srgbClr val="1B1B1B"/>
              </a:buClr>
              <a:buSzPct val="100000"/>
              <a:buFont typeface="Comic Sans MS"/>
              <a:buChar char="●"/>
            </a:pPr>
            <a:r>
              <a:rPr b="1" lang="en" sz="2200">
                <a:solidFill>
                  <a:srgbClr val="1B1B1B"/>
                </a:solidFill>
                <a:highlight>
                  <a:srgbClr val="FFFFFF"/>
                </a:highlight>
                <a:latin typeface="Comic Sans MS"/>
                <a:ea typeface="Comic Sans MS"/>
                <a:cs typeface="Comic Sans MS"/>
                <a:sym typeface="Comic Sans MS"/>
              </a:rPr>
              <a:t>Depression and anxiety, increased feelings of sadness and loneliness, changes in sleep and eating patterns, and loss of interest in activities they used to enjoy. These issues may persist into adulthood.</a:t>
            </a:r>
            <a:endParaRPr b="1" sz="2200">
              <a:solidFill>
                <a:srgbClr val="1B1B1B"/>
              </a:solidFill>
              <a:highlight>
                <a:srgbClr val="FFFFFF"/>
              </a:highlight>
              <a:latin typeface="Comic Sans MS"/>
              <a:ea typeface="Comic Sans MS"/>
              <a:cs typeface="Comic Sans MS"/>
              <a:sym typeface="Comic Sans MS"/>
            </a:endParaRPr>
          </a:p>
          <a:p>
            <a:pPr indent="-305435" lvl="0" marL="457200" rtl="0" algn="l">
              <a:lnSpc>
                <a:spcPct val="150000"/>
              </a:lnSpc>
              <a:spcBef>
                <a:spcPts val="0"/>
              </a:spcBef>
              <a:spcAft>
                <a:spcPts val="0"/>
              </a:spcAft>
              <a:buClr>
                <a:srgbClr val="1B1B1B"/>
              </a:buClr>
              <a:buSzPct val="100000"/>
              <a:buFont typeface="Comic Sans MS"/>
              <a:buChar char="●"/>
            </a:pPr>
            <a:r>
              <a:rPr b="1" lang="en" sz="2200">
                <a:solidFill>
                  <a:srgbClr val="1B1B1B"/>
                </a:solidFill>
                <a:highlight>
                  <a:srgbClr val="FFFFFF"/>
                </a:highlight>
                <a:latin typeface="Comic Sans MS"/>
                <a:ea typeface="Comic Sans MS"/>
                <a:cs typeface="Comic Sans MS"/>
                <a:sym typeface="Comic Sans MS"/>
              </a:rPr>
              <a:t>Health complaints</a:t>
            </a:r>
            <a:endParaRPr b="1" sz="2200">
              <a:solidFill>
                <a:srgbClr val="1B1B1B"/>
              </a:solidFill>
              <a:highlight>
                <a:srgbClr val="FFFFFF"/>
              </a:highlight>
              <a:latin typeface="Comic Sans MS"/>
              <a:ea typeface="Comic Sans MS"/>
              <a:cs typeface="Comic Sans MS"/>
              <a:sym typeface="Comic Sans MS"/>
            </a:endParaRPr>
          </a:p>
          <a:p>
            <a:pPr indent="-305435" lvl="0" marL="457200" rtl="0" algn="l">
              <a:lnSpc>
                <a:spcPct val="150000"/>
              </a:lnSpc>
              <a:spcBef>
                <a:spcPts val="0"/>
              </a:spcBef>
              <a:spcAft>
                <a:spcPts val="0"/>
              </a:spcAft>
              <a:buClr>
                <a:srgbClr val="1B1B1B"/>
              </a:buClr>
              <a:buSzPct val="100000"/>
              <a:buFont typeface="Comic Sans MS"/>
              <a:buChar char="●"/>
            </a:pPr>
            <a:r>
              <a:rPr b="1" lang="en" sz="2200">
                <a:solidFill>
                  <a:srgbClr val="1B1B1B"/>
                </a:solidFill>
                <a:highlight>
                  <a:srgbClr val="FFFFFF"/>
                </a:highlight>
                <a:latin typeface="Comic Sans MS"/>
                <a:ea typeface="Comic Sans MS"/>
                <a:cs typeface="Comic Sans MS"/>
                <a:sym typeface="Comic Sans MS"/>
              </a:rPr>
              <a:t>Decreased academic achievement—GPA and standardized test scores—and school participation. They are more likely to miss, skip, or drop out of school.</a:t>
            </a:r>
            <a:endParaRPr b="1" sz="2200">
              <a:solidFill>
                <a:srgbClr val="1B1B1B"/>
              </a:solidFill>
              <a:highlight>
                <a:srgbClr val="FFFFFF"/>
              </a:highlight>
              <a:latin typeface="Comic Sans MS"/>
              <a:ea typeface="Comic Sans MS"/>
              <a:cs typeface="Comic Sans MS"/>
              <a:sym typeface="Comic Sans MS"/>
            </a:endParaRPr>
          </a:p>
          <a:p>
            <a:pPr indent="0" lvl="0" marL="0" rtl="0" algn="l">
              <a:lnSpc>
                <a:spcPct val="150000"/>
              </a:lnSpc>
              <a:spcBef>
                <a:spcPts val="1300"/>
              </a:spcBef>
              <a:spcAft>
                <a:spcPts val="0"/>
              </a:spcAft>
              <a:buNone/>
            </a:pPr>
            <a:r>
              <a:rPr b="1" lang="en" sz="2200">
                <a:solidFill>
                  <a:srgbClr val="1B1B1B"/>
                </a:solidFill>
                <a:highlight>
                  <a:srgbClr val="FFFFFF"/>
                </a:highlight>
                <a:latin typeface="Comic Sans MS"/>
                <a:ea typeface="Comic Sans MS"/>
                <a:cs typeface="Comic Sans MS"/>
                <a:sym typeface="Comic Sans MS"/>
              </a:rPr>
              <a:t>A very small number of bullied children might retaliate through extremely violent measures. In 12 of 15 school shooting cases in the 1990s, the shooters had a history of being bullied.</a:t>
            </a:r>
            <a:endParaRPr b="1" sz="2200">
              <a:solidFill>
                <a:srgbClr val="1B1B1B"/>
              </a:solidFill>
              <a:highlight>
                <a:srgbClr val="FFFFFF"/>
              </a:highlight>
              <a:latin typeface="Comic Sans MS"/>
              <a:ea typeface="Comic Sans MS"/>
              <a:cs typeface="Comic Sans MS"/>
              <a:sym typeface="Comic Sans MS"/>
            </a:endParaRPr>
          </a:p>
          <a:p>
            <a:pPr indent="0" lvl="0" marL="0" rtl="0" algn="l">
              <a:spcBef>
                <a:spcPts val="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490250" y="528900"/>
            <a:ext cx="8325300" cy="40857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b="1" lang="en">
                <a:latin typeface="Comic Sans MS"/>
                <a:ea typeface="Comic Sans MS"/>
                <a:cs typeface="Comic Sans MS"/>
                <a:sym typeface="Comic Sans MS"/>
              </a:rPr>
              <a:t>What does Bullying look like at 226?</a:t>
            </a:r>
            <a:endParaRPr b="1">
              <a:latin typeface="Comic Sans MS"/>
              <a:ea typeface="Comic Sans MS"/>
              <a:cs typeface="Comic Sans MS"/>
              <a:sym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430800" y="1889700"/>
            <a:ext cx="8282400" cy="15165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Step 2:  Gather the evidence</a:t>
            </a:r>
            <a:endParaRPr/>
          </a:p>
        </p:txBody>
      </p:sp>
      <p:sp>
        <p:nvSpPr>
          <p:cNvPr id="92" name="Google Shape;92;p18"/>
          <p:cNvSpPr txBox="1"/>
          <p:nvPr/>
        </p:nvSpPr>
        <p:spPr>
          <a:xfrm>
            <a:off x="177600" y="3605750"/>
            <a:ext cx="8788800" cy="1600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300" u="sng">
                <a:solidFill>
                  <a:schemeClr val="hlink"/>
                </a:solidFill>
                <a:latin typeface="Comic Sans MS"/>
                <a:ea typeface="Comic Sans MS"/>
                <a:cs typeface="Comic Sans MS"/>
                <a:sym typeface="Comic Sans MS"/>
                <a:hlinkClick r:id="rId3"/>
              </a:rPr>
              <a:t>Look at the results from our last school climate survey.  682 students responded!</a:t>
            </a:r>
            <a:r>
              <a:rPr b="1" lang="en" sz="2300">
                <a:latin typeface="Comic Sans MS"/>
                <a:ea typeface="Comic Sans MS"/>
                <a:cs typeface="Comic Sans MS"/>
                <a:sym typeface="Comic Sans MS"/>
              </a:rPr>
              <a:t> </a:t>
            </a:r>
            <a:endParaRPr b="1" sz="2300">
              <a:latin typeface="Comic Sans MS"/>
              <a:ea typeface="Comic Sans MS"/>
              <a:cs typeface="Comic Sans MS"/>
              <a:sym typeface="Comic Sans MS"/>
            </a:endParaRPr>
          </a:p>
          <a:p>
            <a:pPr indent="0" lvl="0" marL="0" rtl="0" algn="ctr">
              <a:spcBef>
                <a:spcPts val="0"/>
              </a:spcBef>
              <a:spcAft>
                <a:spcPts val="0"/>
              </a:spcAft>
              <a:buNone/>
            </a:pPr>
            <a:r>
              <a:rPr b="1" lang="en" sz="2300">
                <a:latin typeface="Comic Sans MS"/>
                <a:ea typeface="Comic Sans MS"/>
                <a:cs typeface="Comic Sans MS"/>
                <a:sym typeface="Comic Sans MS"/>
              </a:rPr>
              <a:t>What do you notice about the data? </a:t>
            </a:r>
            <a:endParaRPr b="1" sz="2300">
              <a:latin typeface="Comic Sans MS"/>
              <a:ea typeface="Comic Sans MS"/>
              <a:cs typeface="Comic Sans MS"/>
              <a:sym typeface="Comic Sans MS"/>
            </a:endParaRPr>
          </a:p>
          <a:p>
            <a:pPr indent="0" lvl="0" marL="0" rtl="0" algn="ctr">
              <a:spcBef>
                <a:spcPts val="0"/>
              </a:spcBef>
              <a:spcAft>
                <a:spcPts val="0"/>
              </a:spcAft>
              <a:buNone/>
            </a:pPr>
            <a:r>
              <a:rPr b="1" lang="en" sz="2300">
                <a:latin typeface="Comic Sans MS"/>
                <a:ea typeface="Comic Sans MS"/>
                <a:cs typeface="Comic Sans MS"/>
                <a:sym typeface="Comic Sans MS"/>
              </a:rPr>
              <a:t>Do you think it is accurate?  Explain.</a:t>
            </a:r>
            <a:endParaRPr b="1" sz="2300">
              <a:latin typeface="Comic Sans MS"/>
              <a:ea typeface="Comic Sans MS"/>
              <a:cs typeface="Comic Sans MS"/>
              <a:sym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9"/>
          <p:cNvSpPr txBox="1"/>
          <p:nvPr>
            <p:ph type="title"/>
          </p:nvPr>
        </p:nvSpPr>
        <p:spPr>
          <a:xfrm>
            <a:off x="311700" y="1106125"/>
            <a:ext cx="8520600" cy="196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lang="en" sz="6500"/>
              <a:t>67% of students surveyed think that bullying is a problem at 226.</a:t>
            </a:r>
            <a:endParaRPr sz="6500"/>
          </a:p>
        </p:txBody>
      </p:sp>
      <p:sp>
        <p:nvSpPr>
          <p:cNvPr id="98" name="Google Shape;98;p19"/>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u="sng">
                <a:solidFill>
                  <a:schemeClr val="hlink"/>
                </a:solidFill>
                <a:hlinkClick r:id="rId3"/>
              </a:rPr>
              <a:t>https://secure.panoramaed.com/nycdoe/understand/9047446/survey_results/20367815#/questions/topics/43026</a:t>
            </a:r>
            <a:r>
              <a:rPr lang="en"/>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ph type="title"/>
          </p:nvPr>
        </p:nvSpPr>
        <p:spPr>
          <a:xfrm>
            <a:off x="311700" y="1106125"/>
            <a:ext cx="8520600" cy="196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lang="en" sz="6500"/>
              <a:t>54% say students Cyberbully each other!</a:t>
            </a:r>
            <a:endParaRPr sz="6500"/>
          </a:p>
        </p:txBody>
      </p:sp>
      <p:sp>
        <p:nvSpPr>
          <p:cNvPr id="104" name="Google Shape;104;p20"/>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u="sng">
                <a:solidFill>
                  <a:schemeClr val="hlink"/>
                </a:solidFill>
                <a:hlinkClick r:id="rId3"/>
              </a:rPr>
              <a:t>https://secure.panoramaed.com/nycdoe/understand/9047446/survey_results/20367815#/questions/topics/43026</a:t>
            </a:r>
            <a:r>
              <a:rPr lang="en"/>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1"/>
          <p:cNvSpPr txBox="1"/>
          <p:nvPr>
            <p:ph type="title"/>
          </p:nvPr>
        </p:nvSpPr>
        <p:spPr>
          <a:xfrm>
            <a:off x="430800" y="1889700"/>
            <a:ext cx="8282400" cy="15165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Step 3:  Identify the causes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0838F"/>
      </a:accent5>
      <a:accent6>
        <a:srgbClr val="F8E71C"/>
      </a:accent6>
      <a:hlink>
        <a:srgbClr val="00838F"/>
      </a:hlink>
      <a:folHlink>
        <a:srgbClr val="00838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