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Walter Turncoa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onteca@syr.edu" initials="" lastIdx="1" clrIdx="0"/>
  <p:cmAuthor id="1" name="JESSICA ALLEN" initials="" lastIdx="3" clrIdx="1"/>
  <p:cmAuthor id="2" name="Joe Montecalvo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1CFBFF-4F16-4292-84D8-F7DB621C6487}">
  <a:tblStyle styleId="{D21CFBFF-4F16-4292-84D8-F7DB621C6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1386ea2f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1386ea2f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about this…1/3 of you feel your students understand you, ⅓ of you feel they dont and the other ⅓ are unsure…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1386ea2f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21386ea2f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with students: why do we thinking some teachers do not feel respected? What does respect look like to you?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1386ea2f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1386ea2f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Interesting…what might be hindering that connection with students.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1386ea2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1386ea2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think about what may cause them to not all feel there is a strong connection with teachers.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21386ea2f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21386ea2f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major causes of poor relationships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1386ea2f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1386ea2f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reflect on practices.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1386ea2f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21386ea2f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solutions and have students discuss.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1386ea2f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1386ea2f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chart to see if students agree.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fbbac29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fbbac29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6 steps of PPA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fbbac2920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1fbbac2920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question to classes… students discuss with their partners and then share out.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fbbac2920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fbbac2920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question to students.  Have students share their thoughts and then short video. 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1386ea2f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1386ea2f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video with class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fbbac2920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fbbac2920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must think of a better way of creating this problem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fbbac2920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fbbac2920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fbbac2920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fbbac2920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Discuss: Why do some of you feel uncomfortable approaching teachers?  Is it all teachers; if it is just some, then what makes some teachers more approachable than others?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1386ea2f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1386ea2f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Discuss: This is eye opening.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329788" y="4081200"/>
            <a:ext cx="8484419" cy="1041759"/>
            <a:chOff x="329788" y="4081200"/>
            <a:chExt cx="8484419" cy="1041759"/>
          </a:xfrm>
        </p:grpSpPr>
        <p:sp>
          <p:nvSpPr>
            <p:cNvPr id="161" name="Google Shape;161;p11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11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11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11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11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11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11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" name="Google Shape;172;p11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3" name="Google Shape;173;p11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1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Google Shape;175;p11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Google Shape;176;p11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Google Shape;177;p11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8" name="Google Shape;178;p11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9" name="Google Shape;179;p11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" name="Google Shape;180;p11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1" name="Google Shape;1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2" name="Google Shape;212;p11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3" name="Google Shape;213;p11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4" y="2798737"/>
            <a:ext cx="1617944" cy="1829054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2839988"/>
            <a:ext cx="1635537" cy="1783192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1867225"/>
            <a:ext cx="4478700" cy="10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2971775"/>
            <a:ext cx="4478700" cy="30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4513" y="275719"/>
            <a:ext cx="4757423" cy="45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672000" cy="31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➜"/>
              <a:defRPr i="1">
                <a:solidFill>
                  <a:schemeClr val="dk1"/>
                </a:solidFill>
              </a:defRPr>
            </a:lvl1pPr>
            <a:lvl2pPr marL="914400" lvl="1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2pPr>
            <a:lvl3pPr marL="1371600" lvl="2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  <a:defRPr i="1">
                <a:solidFill>
                  <a:schemeClr val="dk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i="1">
                <a:solidFill>
                  <a:schemeClr val="dk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i="1">
                <a:solidFill>
                  <a:schemeClr val="dk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Char char="■"/>
              <a:defRPr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/>
          <p:nvPr/>
        </p:nvSpPr>
        <p:spPr>
          <a:xfrm>
            <a:off x="2679000" y="2757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077345" y="2421525"/>
            <a:ext cx="1652587" cy="2191979"/>
            <a:chOff x="6077345" y="2421525"/>
            <a:chExt cx="1652587" cy="2191979"/>
          </a:xfrm>
        </p:grpSpPr>
        <p:sp>
          <p:nvSpPr>
            <p:cNvPr id="58" name="Google Shape;58;p4"/>
            <p:cNvSpPr/>
            <p:nvPr/>
          </p:nvSpPr>
          <p:spPr>
            <a:xfrm rot="-9402089">
              <a:off x="6110823" y="3129898"/>
              <a:ext cx="383368" cy="248322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" name="Google Shape;59;p4"/>
            <p:cNvGrpSpPr/>
            <p:nvPr/>
          </p:nvGrpSpPr>
          <p:grpSpPr>
            <a:xfrm flipH="1">
              <a:off x="6683849" y="4221134"/>
              <a:ext cx="477532" cy="392369"/>
              <a:chOff x="4104022" y="1595273"/>
              <a:chExt cx="440488" cy="361931"/>
            </a:xfrm>
          </p:grpSpPr>
          <p:sp>
            <p:nvSpPr>
              <p:cNvPr id="60" name="Google Shape;60;p4"/>
              <p:cNvSpPr/>
              <p:nvPr/>
            </p:nvSpPr>
            <p:spPr>
              <a:xfrm flipH="1">
                <a:off x="4423085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" name="Google Shape;61;p4"/>
              <p:cNvSpPr/>
              <p:nvPr/>
            </p:nvSpPr>
            <p:spPr>
              <a:xfrm flipH="1">
                <a:off x="4104022" y="159527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62" name="Google Shape;62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6671" y="24215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 rot="10145659" flipH="1">
              <a:off x="7432735" y="3653264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4"/>
            <p:cNvSpPr/>
            <p:nvPr/>
          </p:nvSpPr>
          <p:spPr>
            <a:xfrm>
              <a:off x="6833395" y="338862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6534799" y="336382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2" y="2876096"/>
            <a:ext cx="1631625" cy="1782785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7445525" y="3242253"/>
            <a:ext cx="1588153" cy="1365478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4406300"/>
            <a:ext cx="6350700" cy="3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0" y="2671550"/>
            <a:ext cx="1677505" cy="2096681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ford.org/education/teacher-student-relationship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JTQKrjF14A&amp;t=114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8570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Poor Teacher/Student Relationships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Jessica Allen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you feel like your teachers try to understand your interests?</a:t>
            </a:r>
            <a:endParaRPr sz="3500"/>
          </a:p>
        </p:txBody>
      </p:sp>
      <p:sp>
        <p:nvSpPr>
          <p:cNvPr id="285" name="Google Shape;285;p22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86" name="Google Shape;2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75" y="1199350"/>
            <a:ext cx="5117675" cy="22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548125" y="3785700"/>
            <a:ext cx="4971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Here are some Student results from the questionnaire: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Results…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you feel respected by your students?</a:t>
            </a:r>
            <a:endParaRPr sz="3900"/>
          </a:p>
        </p:txBody>
      </p:sp>
      <p:sp>
        <p:nvSpPr>
          <p:cNvPr id="293" name="Google Shape;293;p2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94" name="Google Shape;2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25" y="1553400"/>
            <a:ext cx="6080425" cy="24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Results…</a:t>
            </a:r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01" name="Google Shape;301;p24"/>
          <p:cNvSpPr txBox="1"/>
          <p:nvPr/>
        </p:nvSpPr>
        <p:spPr>
          <a:xfrm>
            <a:off x="483275" y="1058625"/>
            <a:ext cx="5109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you feel connected to your students?</a:t>
            </a:r>
            <a:endParaRPr sz="2100"/>
          </a:p>
        </p:txBody>
      </p:sp>
      <p:pic>
        <p:nvPicPr>
          <p:cNvPr id="302" name="Google Shape;3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75" y="1734050"/>
            <a:ext cx="5743425" cy="25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title" idx="4294967295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"/>
          <p:cNvSpPr txBox="1"/>
          <p:nvPr/>
        </p:nvSpPr>
        <p:spPr>
          <a:xfrm>
            <a:off x="909025" y="1288750"/>
            <a:ext cx="6627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 you think causes weak relationships between students and teachers?</a:t>
            </a:r>
            <a:endParaRPr sz="2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Chronic Absenteeism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E7D8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“And if a child isn’t in class, building relationships with these students can seem nearly impossible.”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https://www.waterford.org/education/teacher-student-relationships/</a:t>
            </a:r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2"/>
          </p:nvPr>
        </p:nvSpPr>
        <p:spPr>
          <a:xfrm>
            <a:off x="2671075" y="546675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Personal Connection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>
                <a:solidFill>
                  <a:srgbClr val="6E7D8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“Personal connection with your students can also raise their intrinsic motivation to learn.[7] When students feel interested in their work for the sake of mastering it, they develop a love of learning that will benefit them for their entire lives. Plus, they’re also more likely to have positive attitudes towards their teachers, classes, and lessons.</a:t>
            </a:r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body" idx="3"/>
          </p:nvPr>
        </p:nvSpPr>
        <p:spPr>
          <a:xfrm>
            <a:off x="4794026" y="1347800"/>
            <a:ext cx="1921200" cy="3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300">
                <a:solidFill>
                  <a:srgbClr val="6E7D8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“students who have had poor experiences with adults in the past can have a hard time trusting teachers.”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4" name="Google Shape;324;p27"/>
          <p:cNvSpPr txBox="1"/>
          <p:nvPr/>
        </p:nvSpPr>
        <p:spPr>
          <a:xfrm>
            <a:off x="575325" y="690400"/>
            <a:ext cx="7058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 we currently do as a community to foster positive relationships?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Solutions….</a:t>
            </a: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free periods, have teacher/student discussion time.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Teachers can set aside a period a week where they will have open door to any students. </a:t>
            </a:r>
            <a:endParaRPr/>
          </a:p>
        </p:txBody>
      </p:sp>
      <p:sp>
        <p:nvSpPr>
          <p:cNvPr id="332" name="Google Shape;332;p28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Create Clubs based on student/teacher interest.  During extra-curricular period, teachers can lead clubs based on student interest. 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3693650" y="437250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339" name="Google Shape;339;p29"/>
          <p:cNvGraphicFramePr/>
          <p:nvPr/>
        </p:nvGraphicFramePr>
        <p:xfrm>
          <a:off x="1516438" y="473180"/>
          <a:ext cx="6154775" cy="3820925"/>
        </p:xfrm>
        <a:graphic>
          <a:graphicData uri="http://schemas.openxmlformats.org/drawingml/2006/table">
            <a:tbl>
              <a:tblPr>
                <a:noFill/>
                <a:tableStyleId>{D21CFBFF-4F16-4292-84D8-F7DB621C6487}</a:tableStyleId>
              </a:tblPr>
              <a:tblGrid>
                <a:gridCol w="9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HIGH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MEDIUM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LOW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HIGH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Teacher/Student Clubs: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It is during schedule so teachers do not need to dedicate any more time, all students will participate and it will bridge student and teacher interests.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MEDIUM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Free period talks…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Will all teachers be willing to give up free time?  WIll all students be willing to go?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LOW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0" name="Google Shape;340;p29"/>
          <p:cNvSpPr txBox="1"/>
          <p:nvPr/>
        </p:nvSpPr>
        <p:spPr>
          <a:xfrm rot="-5400000">
            <a:off x="-872500" y="2182863"/>
            <a:ext cx="345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effectiveness</a:t>
            </a:r>
            <a:endParaRPr sz="1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4299825" y="72975"/>
            <a:ext cx="12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Feasibility 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6 Steps of the Public Policy Analyst (</a:t>
            </a:r>
            <a:r>
              <a:rPr lang="en" sz="2600" b="1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PPA</a:t>
            </a:r>
            <a:r>
              <a:rPr lang="en" sz="2600" b="1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b="1">
              <a:solidFill>
                <a:srgbClr val="365F9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65F9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398525" y="857350"/>
            <a:ext cx="6167100" cy="387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365F9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rgbClr val="0000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600" u="sng">
              <a:solidFill>
                <a:srgbClr val="0000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rgbClr val="0000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rgbClr val="0000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rgbClr val="0000FF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en" sz="700">
                <a:solidFill>
                  <a:srgbClr val="365F91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 (Feasibility vs. Effectiveness)</a:t>
            </a:r>
            <a:endParaRPr sz="2600">
              <a:solidFill>
                <a:srgbClr val="365F9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would you define a Positive relationship between teachers and students?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Discuss with your partner.</a:t>
            </a:r>
            <a:endParaRPr/>
          </a:p>
        </p:txBody>
      </p:sp>
      <p:sp>
        <p:nvSpPr>
          <p:cNvPr id="235" name="Google Shape;235;p1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How would you describe your relationship with teachers?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1488450" y="65700"/>
            <a:ext cx="6167100" cy="9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positive relationships important?</a:t>
            </a:r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/>
              </a:rPr>
              <a:t>https://www.youtube.com/watch?v=7JTQKrjF14A&amp;t=114s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watch this video…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50" name="Google Shape;2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113" y="1162263"/>
            <a:ext cx="26765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problem</a:t>
            </a:r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body" idx="4294967295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Eighth grade students and middle school teachers have a poor relationship. 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body" idx="1"/>
          </p:nvPr>
        </p:nvSpPr>
        <p:spPr>
          <a:xfrm>
            <a:off x="1821650" y="1014450"/>
            <a:ext cx="3770700" cy="32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Students and teachers completed a google form with detailed questions about their opinions, feelings about the other. </a:t>
            </a:r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150750" y="4683975"/>
            <a:ext cx="788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https://docs.google.com/forms/d/16BDyI8O53GUeH9-izPEVDlpHsIdhjzotc2J2ShFcJJI/edit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Here are Some Student results from the questionnaire: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you feel comfortable asking your teachers questions?</a:t>
            </a:r>
            <a:endParaRPr sz="3700"/>
          </a:p>
        </p:txBody>
      </p:sp>
      <p:pic>
        <p:nvPicPr>
          <p:cNvPr id="271" name="Google Shape;2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875" y="2033750"/>
            <a:ext cx="44196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Here are some Student results from the questionnaire: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278" name="Google Shape;278;p21"/>
          <p:cNvSpPr txBox="1"/>
          <p:nvPr/>
        </p:nvSpPr>
        <p:spPr>
          <a:xfrm>
            <a:off x="667375" y="1185175"/>
            <a:ext cx="583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you feel like due to past/unrelated experiences your teachers dislike you or try to target you?</a:t>
            </a:r>
            <a:endParaRPr sz="2000"/>
          </a:p>
        </p:txBody>
      </p:sp>
      <p:pic>
        <p:nvPicPr>
          <p:cNvPr id="279" name="Google Shape;2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713" y="2168525"/>
            <a:ext cx="519112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On-screen Show (16:9)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Nunito</vt:lpstr>
      <vt:lpstr>Walter Turncoat</vt:lpstr>
      <vt:lpstr>Roboto</vt:lpstr>
      <vt:lpstr>Times New Roman</vt:lpstr>
      <vt:lpstr>Calibri</vt:lpstr>
      <vt:lpstr>Arial</vt:lpstr>
      <vt:lpstr>Osric template</vt:lpstr>
      <vt:lpstr>Poor Teacher/Student Relationships  Jessica Allen </vt:lpstr>
      <vt:lpstr>The 6 Steps of the Public Policy Analyst (PPA)   </vt:lpstr>
      <vt:lpstr>How would you define a Positive relationship between teachers and students?   Discuss with your partner.</vt:lpstr>
      <vt:lpstr>How would you describe your relationship with teachers?     </vt:lpstr>
      <vt:lpstr>Why are positive relationships important?</vt:lpstr>
      <vt:lpstr>Define the problem</vt:lpstr>
      <vt:lpstr>PowerPoint Presentation</vt:lpstr>
      <vt:lpstr>Here are Some Student results from the questionnaire:   Do you feel comfortable asking your teachers questions?</vt:lpstr>
      <vt:lpstr>Here are some Student results from the questionnaire:   </vt:lpstr>
      <vt:lpstr>Do you feel like your teachers try to understand your interests?</vt:lpstr>
      <vt:lpstr>Teacher Results… Do you feel respected by your students?</vt:lpstr>
      <vt:lpstr>Teacher Results…</vt:lpstr>
      <vt:lpstr>Causes: </vt:lpstr>
      <vt:lpstr>Causes: </vt:lpstr>
      <vt:lpstr>PowerPoint Presentation</vt:lpstr>
      <vt:lpstr>Solutions….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Poor Teacher/Student Relationships  Jessica Allen </dc:title>
  <cp:lastModifiedBy>Joseph Montecalvo</cp:lastModifiedBy>
  <cp:revision>1</cp:revision>
  <dcterms:modified xsi:type="dcterms:W3CDTF">2022-04-05T18:24:52Z</dcterms:modified>
</cp:coreProperties>
</file>